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291" r:id="rId2"/>
    <p:sldId id="292" r:id="rId3"/>
    <p:sldId id="293" r:id="rId4"/>
    <p:sldId id="294"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256" r:id="rId19"/>
    <p:sldId id="262" r:id="rId20"/>
    <p:sldId id="257" r:id="rId21"/>
    <p:sldId id="258" r:id="rId22"/>
    <p:sldId id="259" r:id="rId23"/>
    <p:sldId id="260" r:id="rId24"/>
    <p:sldId id="261" r:id="rId25"/>
    <p:sldId id="286" r:id="rId26"/>
    <p:sldId id="263" r:id="rId27"/>
    <p:sldId id="264" r:id="rId28"/>
    <p:sldId id="265" r:id="rId29"/>
    <p:sldId id="266" r:id="rId30"/>
    <p:sldId id="267" r:id="rId31"/>
    <p:sldId id="268" r:id="rId32"/>
    <p:sldId id="270" r:id="rId33"/>
    <p:sldId id="271" r:id="rId34"/>
    <p:sldId id="272" r:id="rId35"/>
    <p:sldId id="274" r:id="rId36"/>
    <p:sldId id="275" r:id="rId37"/>
    <p:sldId id="276" r:id="rId38"/>
    <p:sldId id="277" r:id="rId39"/>
    <p:sldId id="278" r:id="rId40"/>
    <p:sldId id="279" r:id="rId41"/>
    <p:sldId id="287" r:id="rId42"/>
    <p:sldId id="288" r:id="rId43"/>
    <p:sldId id="289" r:id="rId44"/>
    <p:sldId id="290" r:id="rId45"/>
    <p:sldId id="280" r:id="rId46"/>
    <p:sldId id="281" r:id="rId47"/>
    <p:sldId id="282" r:id="rId48"/>
    <p:sldId id="283" r:id="rId49"/>
    <p:sldId id="284" r:id="rId50"/>
    <p:sldId id="285"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0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5DB03D-734D-4957-9409-4F8051C4A614}" type="doc">
      <dgm:prSet loTypeId="urn:microsoft.com/office/officeart/2005/8/layout/radial6" loCatId="cycle" qsTypeId="urn:microsoft.com/office/officeart/2005/8/quickstyle/simple1" qsCatId="simple" csTypeId="urn:microsoft.com/office/officeart/2005/8/colors/colorful5" csCatId="colorful" phldr="1"/>
      <dgm:spPr/>
      <dgm:t>
        <a:bodyPr/>
        <a:lstStyle/>
        <a:p>
          <a:endParaRPr lang="en-US"/>
        </a:p>
      </dgm:t>
    </dgm:pt>
    <dgm:pt modelId="{15711F44-B54B-49F5-AD01-13F9C7D643FB}">
      <dgm:prSet phldrT="[Text]" custT="1"/>
      <dgm:spPr/>
      <dgm:t>
        <a:bodyPr/>
        <a:lstStyle/>
        <a:p>
          <a:r>
            <a:rPr lang="en-US" sz="2400" b="1" dirty="0" smtClean="0">
              <a:solidFill>
                <a:schemeClr val="tx1"/>
              </a:solidFill>
            </a:rPr>
            <a:t>APT T&amp;T</a:t>
          </a:r>
          <a:endParaRPr lang="en-US" sz="2400" b="1" dirty="0">
            <a:solidFill>
              <a:schemeClr val="tx1"/>
            </a:solidFill>
          </a:endParaRPr>
        </a:p>
      </dgm:t>
    </dgm:pt>
    <dgm:pt modelId="{49F23AB7-9E58-4E9D-948A-AEF9BB8EF393}" type="parTrans" cxnId="{92FA35E3-B35C-48AB-AB67-91586A82C0E2}">
      <dgm:prSet/>
      <dgm:spPr/>
      <dgm:t>
        <a:bodyPr/>
        <a:lstStyle/>
        <a:p>
          <a:endParaRPr lang="en-US" sz="2400" b="1">
            <a:solidFill>
              <a:schemeClr val="tx1"/>
            </a:solidFill>
          </a:endParaRPr>
        </a:p>
      </dgm:t>
    </dgm:pt>
    <dgm:pt modelId="{F19929FF-48BD-4CF9-9E68-C77FE80EE8EB}" type="sibTrans" cxnId="{92FA35E3-B35C-48AB-AB67-91586A82C0E2}">
      <dgm:prSet/>
      <dgm:spPr/>
      <dgm:t>
        <a:bodyPr/>
        <a:lstStyle/>
        <a:p>
          <a:endParaRPr lang="en-US" sz="2400" b="1">
            <a:solidFill>
              <a:schemeClr val="tx1"/>
            </a:solidFill>
          </a:endParaRPr>
        </a:p>
      </dgm:t>
    </dgm:pt>
    <dgm:pt modelId="{531590DD-C379-44EF-8CC4-AD34F6A1C5C6}">
      <dgm:prSet phldrT="[Text]" custT="1"/>
      <dgm:spPr/>
      <dgm:t>
        <a:bodyPr/>
        <a:lstStyle/>
        <a:p>
          <a:r>
            <a:rPr lang="en-US" sz="2400" b="1" dirty="0" smtClean="0">
              <a:solidFill>
                <a:schemeClr val="tx1"/>
              </a:solidFill>
            </a:rPr>
            <a:t>Pre-Assignment</a:t>
          </a:r>
          <a:endParaRPr lang="en-US" sz="2400" b="1" dirty="0">
            <a:solidFill>
              <a:schemeClr val="tx1"/>
            </a:solidFill>
          </a:endParaRPr>
        </a:p>
      </dgm:t>
    </dgm:pt>
    <dgm:pt modelId="{882D0713-D61A-409A-BB09-3843BF7CC8EC}" type="parTrans" cxnId="{C6A43708-0B6E-4798-B6DC-AD605C6D268B}">
      <dgm:prSet/>
      <dgm:spPr/>
      <dgm:t>
        <a:bodyPr/>
        <a:lstStyle/>
        <a:p>
          <a:endParaRPr lang="en-US" sz="2400" b="1">
            <a:solidFill>
              <a:schemeClr val="tx1"/>
            </a:solidFill>
          </a:endParaRPr>
        </a:p>
      </dgm:t>
    </dgm:pt>
    <dgm:pt modelId="{3C7FF7BF-C4C3-4841-A7D9-1074F6869411}" type="sibTrans" cxnId="{C6A43708-0B6E-4798-B6DC-AD605C6D268B}">
      <dgm:prSet/>
      <dgm:spPr/>
      <dgm:t>
        <a:bodyPr/>
        <a:lstStyle/>
        <a:p>
          <a:endParaRPr lang="en-US" sz="2400" b="1">
            <a:solidFill>
              <a:schemeClr val="tx1"/>
            </a:solidFill>
          </a:endParaRPr>
        </a:p>
      </dgm:t>
    </dgm:pt>
    <dgm:pt modelId="{0BA5894D-D7F6-4602-B759-CCBE8C76942A}">
      <dgm:prSet phldrT="[Text]" custT="1"/>
      <dgm:spPr/>
      <dgm:t>
        <a:bodyPr/>
        <a:lstStyle/>
        <a:p>
          <a:r>
            <a:rPr lang="en-US" sz="2400" b="1" dirty="0" smtClean="0">
              <a:solidFill>
                <a:schemeClr val="tx1"/>
              </a:solidFill>
            </a:rPr>
            <a:t>Negotiation</a:t>
          </a:r>
          <a:endParaRPr lang="en-US" sz="2400" b="1" dirty="0">
            <a:solidFill>
              <a:schemeClr val="tx1"/>
            </a:solidFill>
          </a:endParaRPr>
        </a:p>
      </dgm:t>
    </dgm:pt>
    <dgm:pt modelId="{61DA28F1-1AC9-42A4-A1DB-0974736DAC6F}" type="parTrans" cxnId="{DE254D02-3F5A-4F56-AD34-41F2DA2B376C}">
      <dgm:prSet/>
      <dgm:spPr/>
      <dgm:t>
        <a:bodyPr/>
        <a:lstStyle/>
        <a:p>
          <a:endParaRPr lang="en-US" sz="2400" b="1">
            <a:solidFill>
              <a:schemeClr val="tx1"/>
            </a:solidFill>
          </a:endParaRPr>
        </a:p>
      </dgm:t>
    </dgm:pt>
    <dgm:pt modelId="{E604CC39-8D4F-4708-8324-B6E143B4B39D}" type="sibTrans" cxnId="{DE254D02-3F5A-4F56-AD34-41F2DA2B376C}">
      <dgm:prSet/>
      <dgm:spPr/>
      <dgm:t>
        <a:bodyPr/>
        <a:lstStyle/>
        <a:p>
          <a:endParaRPr lang="en-US" sz="2400" b="1">
            <a:solidFill>
              <a:schemeClr val="tx1"/>
            </a:solidFill>
          </a:endParaRPr>
        </a:p>
      </dgm:t>
    </dgm:pt>
    <dgm:pt modelId="{9507DC82-CEF6-4A0A-BFEC-3FD6639C78B0}">
      <dgm:prSet phldrT="[Text]" custT="1"/>
      <dgm:spPr/>
      <dgm:t>
        <a:bodyPr/>
        <a:lstStyle/>
        <a:p>
          <a:r>
            <a:rPr lang="en-US" sz="2400" b="1" dirty="0" smtClean="0">
              <a:solidFill>
                <a:schemeClr val="tx1"/>
              </a:solidFill>
            </a:rPr>
            <a:t>Acquisition</a:t>
          </a:r>
          <a:endParaRPr lang="en-US" sz="2400" b="1" dirty="0">
            <a:solidFill>
              <a:schemeClr val="tx1"/>
            </a:solidFill>
          </a:endParaRPr>
        </a:p>
      </dgm:t>
    </dgm:pt>
    <dgm:pt modelId="{EA3EB256-30A0-4D65-95AC-27915E080460}" type="parTrans" cxnId="{F6DADF24-1501-429A-82BA-597EB6FABA9A}">
      <dgm:prSet/>
      <dgm:spPr/>
      <dgm:t>
        <a:bodyPr/>
        <a:lstStyle/>
        <a:p>
          <a:endParaRPr lang="en-US" sz="2400" b="1">
            <a:solidFill>
              <a:schemeClr val="tx1"/>
            </a:solidFill>
          </a:endParaRPr>
        </a:p>
      </dgm:t>
    </dgm:pt>
    <dgm:pt modelId="{FF925AB4-1FB5-47DA-AF29-1868118A1251}" type="sibTrans" cxnId="{F6DADF24-1501-429A-82BA-597EB6FABA9A}">
      <dgm:prSet/>
      <dgm:spPr/>
      <dgm:t>
        <a:bodyPr/>
        <a:lstStyle/>
        <a:p>
          <a:endParaRPr lang="en-US" sz="2400" b="1">
            <a:solidFill>
              <a:schemeClr val="tx1"/>
            </a:solidFill>
          </a:endParaRPr>
        </a:p>
      </dgm:t>
    </dgm:pt>
    <dgm:pt modelId="{9608F683-307E-4714-9CC4-81A728FFBE29}">
      <dgm:prSet phldrT="[Text]" custT="1"/>
      <dgm:spPr/>
      <dgm:t>
        <a:bodyPr/>
        <a:lstStyle/>
        <a:p>
          <a:r>
            <a:rPr lang="en-US" sz="2400" b="1" dirty="0" smtClean="0">
              <a:solidFill>
                <a:schemeClr val="tx1"/>
              </a:solidFill>
            </a:rPr>
            <a:t>Virtual Teams</a:t>
          </a:r>
          <a:endParaRPr lang="en-US" sz="2400" b="1" dirty="0">
            <a:solidFill>
              <a:schemeClr val="tx1"/>
            </a:solidFill>
          </a:endParaRPr>
        </a:p>
      </dgm:t>
    </dgm:pt>
    <dgm:pt modelId="{63525D37-22B7-401B-8799-A9CF5F87EBED}" type="parTrans" cxnId="{CEE733C7-B523-4651-A63B-A12A6697CC2B}">
      <dgm:prSet/>
      <dgm:spPr/>
      <dgm:t>
        <a:bodyPr/>
        <a:lstStyle/>
        <a:p>
          <a:endParaRPr lang="en-US" sz="2400" b="1">
            <a:solidFill>
              <a:schemeClr val="tx1"/>
            </a:solidFill>
          </a:endParaRPr>
        </a:p>
      </dgm:t>
    </dgm:pt>
    <dgm:pt modelId="{469C5582-694D-4BA9-B15D-E27394014615}" type="sibTrans" cxnId="{CEE733C7-B523-4651-A63B-A12A6697CC2B}">
      <dgm:prSet/>
      <dgm:spPr/>
      <dgm:t>
        <a:bodyPr/>
        <a:lstStyle/>
        <a:p>
          <a:endParaRPr lang="en-US" sz="2400" b="1">
            <a:solidFill>
              <a:schemeClr val="tx1"/>
            </a:solidFill>
          </a:endParaRPr>
        </a:p>
      </dgm:t>
    </dgm:pt>
    <dgm:pt modelId="{4BAA7501-A894-4F04-9B61-8F71593FCEA3}">
      <dgm:prSet phldrT="[Text]" custT="1"/>
      <dgm:spPr/>
      <dgm:t>
        <a:bodyPr/>
        <a:lstStyle/>
        <a:p>
          <a:r>
            <a:rPr lang="en-US" sz="2400" b="1" dirty="0" smtClean="0">
              <a:solidFill>
                <a:schemeClr val="tx1"/>
              </a:solidFill>
            </a:rPr>
            <a:t>Multi-Criteria Decision Analysis</a:t>
          </a:r>
          <a:endParaRPr lang="en-US" sz="2400" b="1" dirty="0">
            <a:solidFill>
              <a:schemeClr val="tx1"/>
            </a:solidFill>
          </a:endParaRPr>
        </a:p>
      </dgm:t>
    </dgm:pt>
    <dgm:pt modelId="{034A8C61-CD92-448D-B188-7607DC966DD0}" type="parTrans" cxnId="{EA8612F0-9647-4FEF-9F34-CD6B2BFA4304}">
      <dgm:prSet/>
      <dgm:spPr/>
      <dgm:t>
        <a:bodyPr/>
        <a:lstStyle/>
        <a:p>
          <a:endParaRPr lang="en-US" sz="2400" b="1">
            <a:solidFill>
              <a:schemeClr val="tx1"/>
            </a:solidFill>
          </a:endParaRPr>
        </a:p>
      </dgm:t>
    </dgm:pt>
    <dgm:pt modelId="{D5045EC1-44C6-4FFC-B9CB-40F1A5FC5191}" type="sibTrans" cxnId="{EA8612F0-9647-4FEF-9F34-CD6B2BFA4304}">
      <dgm:prSet/>
      <dgm:spPr/>
      <dgm:t>
        <a:bodyPr/>
        <a:lstStyle/>
        <a:p>
          <a:endParaRPr lang="en-US" sz="2400" b="1">
            <a:solidFill>
              <a:schemeClr val="tx1"/>
            </a:solidFill>
          </a:endParaRPr>
        </a:p>
      </dgm:t>
    </dgm:pt>
    <dgm:pt modelId="{08F79418-9FF3-40D7-871B-6DA42B0DE113}" type="pres">
      <dgm:prSet presAssocID="{A45DB03D-734D-4957-9409-4F8051C4A614}" presName="Name0" presStyleCnt="0">
        <dgm:presLayoutVars>
          <dgm:chMax val="1"/>
          <dgm:dir/>
          <dgm:animLvl val="ctr"/>
          <dgm:resizeHandles val="exact"/>
        </dgm:presLayoutVars>
      </dgm:prSet>
      <dgm:spPr/>
      <dgm:t>
        <a:bodyPr/>
        <a:lstStyle/>
        <a:p>
          <a:endParaRPr lang="en-US"/>
        </a:p>
      </dgm:t>
    </dgm:pt>
    <dgm:pt modelId="{14C59C44-6F29-49EF-9615-D826AE7D0A85}" type="pres">
      <dgm:prSet presAssocID="{15711F44-B54B-49F5-AD01-13F9C7D643FB}" presName="centerShape" presStyleLbl="node0" presStyleIdx="0" presStyleCnt="1" custLinFactNeighborX="-2713" custLinFactNeighborY="-296"/>
      <dgm:spPr/>
      <dgm:t>
        <a:bodyPr/>
        <a:lstStyle/>
        <a:p>
          <a:endParaRPr lang="en-US"/>
        </a:p>
      </dgm:t>
    </dgm:pt>
    <dgm:pt modelId="{4EF577E3-BC6D-4274-B853-D871240AB70C}" type="pres">
      <dgm:prSet presAssocID="{531590DD-C379-44EF-8CC4-AD34F6A1C5C6}" presName="node" presStyleLbl="node1" presStyleIdx="0" presStyleCnt="5" custScaleX="156095" custScaleY="115797">
        <dgm:presLayoutVars>
          <dgm:bulletEnabled val="1"/>
        </dgm:presLayoutVars>
      </dgm:prSet>
      <dgm:spPr/>
      <dgm:t>
        <a:bodyPr/>
        <a:lstStyle/>
        <a:p>
          <a:endParaRPr lang="en-US"/>
        </a:p>
      </dgm:t>
    </dgm:pt>
    <dgm:pt modelId="{11405AD0-3E53-4C6B-987E-3F7F6CEBA0A9}" type="pres">
      <dgm:prSet presAssocID="{531590DD-C379-44EF-8CC4-AD34F6A1C5C6}" presName="dummy" presStyleCnt="0"/>
      <dgm:spPr/>
    </dgm:pt>
    <dgm:pt modelId="{95C8219D-7431-4264-83BE-86EE01334F3F}" type="pres">
      <dgm:prSet presAssocID="{3C7FF7BF-C4C3-4841-A7D9-1074F6869411}" presName="sibTrans" presStyleLbl="sibTrans2D1" presStyleIdx="0" presStyleCnt="5"/>
      <dgm:spPr/>
      <dgm:t>
        <a:bodyPr/>
        <a:lstStyle/>
        <a:p>
          <a:endParaRPr lang="en-US"/>
        </a:p>
      </dgm:t>
    </dgm:pt>
    <dgm:pt modelId="{E308EA92-0611-4848-915C-6EA82834F46D}" type="pres">
      <dgm:prSet presAssocID="{0BA5894D-D7F6-4602-B759-CCBE8C76942A}" presName="node" presStyleLbl="node1" presStyleIdx="1" presStyleCnt="5" custScaleX="170741" custScaleY="116186">
        <dgm:presLayoutVars>
          <dgm:bulletEnabled val="1"/>
        </dgm:presLayoutVars>
      </dgm:prSet>
      <dgm:spPr/>
      <dgm:t>
        <a:bodyPr/>
        <a:lstStyle/>
        <a:p>
          <a:endParaRPr lang="en-US"/>
        </a:p>
      </dgm:t>
    </dgm:pt>
    <dgm:pt modelId="{B3E9CBF6-EEF9-4E41-A8EA-AFAF027398EB}" type="pres">
      <dgm:prSet presAssocID="{0BA5894D-D7F6-4602-B759-CCBE8C76942A}" presName="dummy" presStyleCnt="0"/>
      <dgm:spPr/>
    </dgm:pt>
    <dgm:pt modelId="{E2720FC2-CFAD-4D71-A57C-C634A60FA31A}" type="pres">
      <dgm:prSet presAssocID="{E604CC39-8D4F-4708-8324-B6E143B4B39D}" presName="sibTrans" presStyleLbl="sibTrans2D1" presStyleIdx="1" presStyleCnt="5"/>
      <dgm:spPr/>
      <dgm:t>
        <a:bodyPr/>
        <a:lstStyle/>
        <a:p>
          <a:endParaRPr lang="en-US"/>
        </a:p>
      </dgm:t>
    </dgm:pt>
    <dgm:pt modelId="{BC291306-E55E-4F4A-98B3-06295C528D0E}" type="pres">
      <dgm:prSet presAssocID="{9507DC82-CEF6-4A0A-BFEC-3FD6639C78B0}" presName="node" presStyleLbl="node1" presStyleIdx="2" presStyleCnt="5" custScaleX="146495" custScaleY="122159">
        <dgm:presLayoutVars>
          <dgm:bulletEnabled val="1"/>
        </dgm:presLayoutVars>
      </dgm:prSet>
      <dgm:spPr/>
      <dgm:t>
        <a:bodyPr/>
        <a:lstStyle/>
        <a:p>
          <a:endParaRPr lang="en-US"/>
        </a:p>
      </dgm:t>
    </dgm:pt>
    <dgm:pt modelId="{CFA2244A-60BC-4C00-9910-B38F5E290B97}" type="pres">
      <dgm:prSet presAssocID="{9507DC82-CEF6-4A0A-BFEC-3FD6639C78B0}" presName="dummy" presStyleCnt="0"/>
      <dgm:spPr/>
    </dgm:pt>
    <dgm:pt modelId="{22E8BB64-DE09-444B-94BB-2537988FAD89}" type="pres">
      <dgm:prSet presAssocID="{FF925AB4-1FB5-47DA-AF29-1868118A1251}" presName="sibTrans" presStyleLbl="sibTrans2D1" presStyleIdx="2" presStyleCnt="5"/>
      <dgm:spPr/>
      <dgm:t>
        <a:bodyPr/>
        <a:lstStyle/>
        <a:p>
          <a:endParaRPr lang="en-US"/>
        </a:p>
      </dgm:t>
    </dgm:pt>
    <dgm:pt modelId="{7F94006C-30B2-4302-BFFC-FBF1F7196EA9}" type="pres">
      <dgm:prSet presAssocID="{9608F683-307E-4714-9CC4-81A728FFBE29}" presName="node" presStyleLbl="node1" presStyleIdx="3" presStyleCnt="5">
        <dgm:presLayoutVars>
          <dgm:bulletEnabled val="1"/>
        </dgm:presLayoutVars>
      </dgm:prSet>
      <dgm:spPr/>
      <dgm:t>
        <a:bodyPr/>
        <a:lstStyle/>
        <a:p>
          <a:endParaRPr lang="en-US"/>
        </a:p>
      </dgm:t>
    </dgm:pt>
    <dgm:pt modelId="{CAC1C687-55B3-4F91-AA5D-33A8A11BF36B}" type="pres">
      <dgm:prSet presAssocID="{9608F683-307E-4714-9CC4-81A728FFBE29}" presName="dummy" presStyleCnt="0"/>
      <dgm:spPr/>
    </dgm:pt>
    <dgm:pt modelId="{B8B01F6D-7596-458A-865F-E2F548B1BBC4}" type="pres">
      <dgm:prSet presAssocID="{469C5582-694D-4BA9-B15D-E27394014615}" presName="sibTrans" presStyleLbl="sibTrans2D1" presStyleIdx="3" presStyleCnt="5"/>
      <dgm:spPr/>
      <dgm:t>
        <a:bodyPr/>
        <a:lstStyle/>
        <a:p>
          <a:endParaRPr lang="en-US"/>
        </a:p>
      </dgm:t>
    </dgm:pt>
    <dgm:pt modelId="{1E79AE31-79BB-43BA-9275-B664D9C72C88}" type="pres">
      <dgm:prSet presAssocID="{4BAA7501-A894-4F04-9B61-8F71593FCEA3}" presName="node" presStyleLbl="node1" presStyleIdx="4" presStyleCnt="5" custScaleX="127592" custScaleY="124258">
        <dgm:presLayoutVars>
          <dgm:bulletEnabled val="1"/>
        </dgm:presLayoutVars>
      </dgm:prSet>
      <dgm:spPr/>
      <dgm:t>
        <a:bodyPr/>
        <a:lstStyle/>
        <a:p>
          <a:endParaRPr lang="en-US"/>
        </a:p>
      </dgm:t>
    </dgm:pt>
    <dgm:pt modelId="{83872A7D-6AB7-4F45-8D66-3A3066E9AA38}" type="pres">
      <dgm:prSet presAssocID="{4BAA7501-A894-4F04-9B61-8F71593FCEA3}" presName="dummy" presStyleCnt="0"/>
      <dgm:spPr/>
    </dgm:pt>
    <dgm:pt modelId="{DD28714E-22E3-41EF-9073-08D6F7EE57A4}" type="pres">
      <dgm:prSet presAssocID="{D5045EC1-44C6-4FFC-B9CB-40F1A5FC5191}" presName="sibTrans" presStyleLbl="sibTrans2D1" presStyleIdx="4" presStyleCnt="5"/>
      <dgm:spPr/>
      <dgm:t>
        <a:bodyPr/>
        <a:lstStyle/>
        <a:p>
          <a:endParaRPr lang="en-US"/>
        </a:p>
      </dgm:t>
    </dgm:pt>
  </dgm:ptLst>
  <dgm:cxnLst>
    <dgm:cxn modelId="{C6A43708-0B6E-4798-B6DC-AD605C6D268B}" srcId="{15711F44-B54B-49F5-AD01-13F9C7D643FB}" destId="{531590DD-C379-44EF-8CC4-AD34F6A1C5C6}" srcOrd="0" destOrd="0" parTransId="{882D0713-D61A-409A-BB09-3843BF7CC8EC}" sibTransId="{3C7FF7BF-C4C3-4841-A7D9-1074F6869411}"/>
    <dgm:cxn modelId="{9BEC1176-0766-4AD1-AEA7-1AA08A57A408}" type="presOf" srcId="{4BAA7501-A894-4F04-9B61-8F71593FCEA3}" destId="{1E79AE31-79BB-43BA-9275-B664D9C72C88}" srcOrd="0" destOrd="0" presId="urn:microsoft.com/office/officeart/2005/8/layout/radial6"/>
    <dgm:cxn modelId="{1A1F8E1E-7D4D-4482-8C74-0DF0007107F9}" type="presOf" srcId="{9608F683-307E-4714-9CC4-81A728FFBE29}" destId="{7F94006C-30B2-4302-BFFC-FBF1F7196EA9}" srcOrd="0" destOrd="0" presId="urn:microsoft.com/office/officeart/2005/8/layout/radial6"/>
    <dgm:cxn modelId="{CEE733C7-B523-4651-A63B-A12A6697CC2B}" srcId="{15711F44-B54B-49F5-AD01-13F9C7D643FB}" destId="{9608F683-307E-4714-9CC4-81A728FFBE29}" srcOrd="3" destOrd="0" parTransId="{63525D37-22B7-401B-8799-A9CF5F87EBED}" sibTransId="{469C5582-694D-4BA9-B15D-E27394014615}"/>
    <dgm:cxn modelId="{893FFA1D-724F-42EC-89F4-205D8354AC15}" type="presOf" srcId="{3C7FF7BF-C4C3-4841-A7D9-1074F6869411}" destId="{95C8219D-7431-4264-83BE-86EE01334F3F}" srcOrd="0" destOrd="0" presId="urn:microsoft.com/office/officeart/2005/8/layout/radial6"/>
    <dgm:cxn modelId="{4381FBC5-A8A1-4215-8E4E-910F660B0C9F}" type="presOf" srcId="{E604CC39-8D4F-4708-8324-B6E143B4B39D}" destId="{E2720FC2-CFAD-4D71-A57C-C634A60FA31A}" srcOrd="0" destOrd="0" presId="urn:microsoft.com/office/officeart/2005/8/layout/radial6"/>
    <dgm:cxn modelId="{DCFAE4F8-8247-465E-BCFD-A300E5C98F9D}" type="presOf" srcId="{D5045EC1-44C6-4FFC-B9CB-40F1A5FC5191}" destId="{DD28714E-22E3-41EF-9073-08D6F7EE57A4}" srcOrd="0" destOrd="0" presId="urn:microsoft.com/office/officeart/2005/8/layout/radial6"/>
    <dgm:cxn modelId="{3E3DC213-2BEF-4DCA-BEAF-BD4E2121493F}" type="presOf" srcId="{15711F44-B54B-49F5-AD01-13F9C7D643FB}" destId="{14C59C44-6F29-49EF-9615-D826AE7D0A85}" srcOrd="0" destOrd="0" presId="urn:microsoft.com/office/officeart/2005/8/layout/radial6"/>
    <dgm:cxn modelId="{DD1E2419-024A-4014-840E-E5F74E9781CD}" type="presOf" srcId="{A45DB03D-734D-4957-9409-4F8051C4A614}" destId="{08F79418-9FF3-40D7-871B-6DA42B0DE113}" srcOrd="0" destOrd="0" presId="urn:microsoft.com/office/officeart/2005/8/layout/radial6"/>
    <dgm:cxn modelId="{DE254D02-3F5A-4F56-AD34-41F2DA2B376C}" srcId="{15711F44-B54B-49F5-AD01-13F9C7D643FB}" destId="{0BA5894D-D7F6-4602-B759-CCBE8C76942A}" srcOrd="1" destOrd="0" parTransId="{61DA28F1-1AC9-42A4-A1DB-0974736DAC6F}" sibTransId="{E604CC39-8D4F-4708-8324-B6E143B4B39D}"/>
    <dgm:cxn modelId="{9AD02A26-69D3-45E0-8613-2AA05664836F}" type="presOf" srcId="{FF925AB4-1FB5-47DA-AF29-1868118A1251}" destId="{22E8BB64-DE09-444B-94BB-2537988FAD89}" srcOrd="0" destOrd="0" presId="urn:microsoft.com/office/officeart/2005/8/layout/radial6"/>
    <dgm:cxn modelId="{D15E95A0-45B1-4EFA-86FB-77FDC2C67771}" type="presOf" srcId="{469C5582-694D-4BA9-B15D-E27394014615}" destId="{B8B01F6D-7596-458A-865F-E2F548B1BBC4}" srcOrd="0" destOrd="0" presId="urn:microsoft.com/office/officeart/2005/8/layout/radial6"/>
    <dgm:cxn modelId="{EA8612F0-9647-4FEF-9F34-CD6B2BFA4304}" srcId="{15711F44-B54B-49F5-AD01-13F9C7D643FB}" destId="{4BAA7501-A894-4F04-9B61-8F71593FCEA3}" srcOrd="4" destOrd="0" parTransId="{034A8C61-CD92-448D-B188-7607DC966DD0}" sibTransId="{D5045EC1-44C6-4FFC-B9CB-40F1A5FC5191}"/>
    <dgm:cxn modelId="{37DFB2C1-B5F7-472F-85A5-14ED78FFE48B}" type="presOf" srcId="{0BA5894D-D7F6-4602-B759-CCBE8C76942A}" destId="{E308EA92-0611-4848-915C-6EA82834F46D}" srcOrd="0" destOrd="0" presId="urn:microsoft.com/office/officeart/2005/8/layout/radial6"/>
    <dgm:cxn modelId="{2732140B-68E8-4F3D-B2C8-7676E1C649BD}" type="presOf" srcId="{531590DD-C379-44EF-8CC4-AD34F6A1C5C6}" destId="{4EF577E3-BC6D-4274-B853-D871240AB70C}" srcOrd="0" destOrd="0" presId="urn:microsoft.com/office/officeart/2005/8/layout/radial6"/>
    <dgm:cxn modelId="{92FA35E3-B35C-48AB-AB67-91586A82C0E2}" srcId="{A45DB03D-734D-4957-9409-4F8051C4A614}" destId="{15711F44-B54B-49F5-AD01-13F9C7D643FB}" srcOrd="0" destOrd="0" parTransId="{49F23AB7-9E58-4E9D-948A-AEF9BB8EF393}" sibTransId="{F19929FF-48BD-4CF9-9E68-C77FE80EE8EB}"/>
    <dgm:cxn modelId="{F6DADF24-1501-429A-82BA-597EB6FABA9A}" srcId="{15711F44-B54B-49F5-AD01-13F9C7D643FB}" destId="{9507DC82-CEF6-4A0A-BFEC-3FD6639C78B0}" srcOrd="2" destOrd="0" parTransId="{EA3EB256-30A0-4D65-95AC-27915E080460}" sibTransId="{FF925AB4-1FB5-47DA-AF29-1868118A1251}"/>
    <dgm:cxn modelId="{0D462C28-F521-4A23-BCF4-E14A62937D48}" type="presOf" srcId="{9507DC82-CEF6-4A0A-BFEC-3FD6639C78B0}" destId="{BC291306-E55E-4F4A-98B3-06295C528D0E}" srcOrd="0" destOrd="0" presId="urn:microsoft.com/office/officeart/2005/8/layout/radial6"/>
    <dgm:cxn modelId="{43754C45-6417-44F9-BF28-D8576267F36A}" type="presParOf" srcId="{08F79418-9FF3-40D7-871B-6DA42B0DE113}" destId="{14C59C44-6F29-49EF-9615-D826AE7D0A85}" srcOrd="0" destOrd="0" presId="urn:microsoft.com/office/officeart/2005/8/layout/radial6"/>
    <dgm:cxn modelId="{CE2BD24A-AE7E-460B-960D-A3E91E12EDD3}" type="presParOf" srcId="{08F79418-9FF3-40D7-871B-6DA42B0DE113}" destId="{4EF577E3-BC6D-4274-B853-D871240AB70C}" srcOrd="1" destOrd="0" presId="urn:microsoft.com/office/officeart/2005/8/layout/radial6"/>
    <dgm:cxn modelId="{3551F293-C0CB-47C6-B761-984D08D066D7}" type="presParOf" srcId="{08F79418-9FF3-40D7-871B-6DA42B0DE113}" destId="{11405AD0-3E53-4C6B-987E-3F7F6CEBA0A9}" srcOrd="2" destOrd="0" presId="urn:microsoft.com/office/officeart/2005/8/layout/radial6"/>
    <dgm:cxn modelId="{9087256E-AADC-4704-B2BD-F99C45D62EDC}" type="presParOf" srcId="{08F79418-9FF3-40D7-871B-6DA42B0DE113}" destId="{95C8219D-7431-4264-83BE-86EE01334F3F}" srcOrd="3" destOrd="0" presId="urn:microsoft.com/office/officeart/2005/8/layout/radial6"/>
    <dgm:cxn modelId="{74B9C6FA-F0D6-461C-A1C4-22E1CCC0B46C}" type="presParOf" srcId="{08F79418-9FF3-40D7-871B-6DA42B0DE113}" destId="{E308EA92-0611-4848-915C-6EA82834F46D}" srcOrd="4" destOrd="0" presId="urn:microsoft.com/office/officeart/2005/8/layout/radial6"/>
    <dgm:cxn modelId="{02B910CC-0CA8-47A6-93FB-A7680D4F388E}" type="presParOf" srcId="{08F79418-9FF3-40D7-871B-6DA42B0DE113}" destId="{B3E9CBF6-EEF9-4E41-A8EA-AFAF027398EB}" srcOrd="5" destOrd="0" presId="urn:microsoft.com/office/officeart/2005/8/layout/radial6"/>
    <dgm:cxn modelId="{AA1ABD78-9124-4496-A42B-50BCCEA1BF93}" type="presParOf" srcId="{08F79418-9FF3-40D7-871B-6DA42B0DE113}" destId="{E2720FC2-CFAD-4D71-A57C-C634A60FA31A}" srcOrd="6" destOrd="0" presId="urn:microsoft.com/office/officeart/2005/8/layout/radial6"/>
    <dgm:cxn modelId="{5260F988-B144-44F3-946B-A06567AA5F7C}" type="presParOf" srcId="{08F79418-9FF3-40D7-871B-6DA42B0DE113}" destId="{BC291306-E55E-4F4A-98B3-06295C528D0E}" srcOrd="7" destOrd="0" presId="urn:microsoft.com/office/officeart/2005/8/layout/radial6"/>
    <dgm:cxn modelId="{69857024-C4C7-49C8-A880-C2FC1F613E16}" type="presParOf" srcId="{08F79418-9FF3-40D7-871B-6DA42B0DE113}" destId="{CFA2244A-60BC-4C00-9910-B38F5E290B97}" srcOrd="8" destOrd="0" presId="urn:microsoft.com/office/officeart/2005/8/layout/radial6"/>
    <dgm:cxn modelId="{9FCCC3B2-DEB5-42FD-BCF3-5B132DEA5031}" type="presParOf" srcId="{08F79418-9FF3-40D7-871B-6DA42B0DE113}" destId="{22E8BB64-DE09-444B-94BB-2537988FAD89}" srcOrd="9" destOrd="0" presId="urn:microsoft.com/office/officeart/2005/8/layout/radial6"/>
    <dgm:cxn modelId="{307B05B6-E48F-4E7B-B18D-99A1E7CA7E42}" type="presParOf" srcId="{08F79418-9FF3-40D7-871B-6DA42B0DE113}" destId="{7F94006C-30B2-4302-BFFC-FBF1F7196EA9}" srcOrd="10" destOrd="0" presId="urn:microsoft.com/office/officeart/2005/8/layout/radial6"/>
    <dgm:cxn modelId="{2F4BFD37-2B65-49EC-B525-3257D8CE1D66}" type="presParOf" srcId="{08F79418-9FF3-40D7-871B-6DA42B0DE113}" destId="{CAC1C687-55B3-4F91-AA5D-33A8A11BF36B}" srcOrd="11" destOrd="0" presId="urn:microsoft.com/office/officeart/2005/8/layout/radial6"/>
    <dgm:cxn modelId="{B10E4C2E-2BE8-4502-9379-1D5776F4E6BE}" type="presParOf" srcId="{08F79418-9FF3-40D7-871B-6DA42B0DE113}" destId="{B8B01F6D-7596-458A-865F-E2F548B1BBC4}" srcOrd="12" destOrd="0" presId="urn:microsoft.com/office/officeart/2005/8/layout/radial6"/>
    <dgm:cxn modelId="{EEF8248F-32C4-469C-A8F1-E8E09B86907B}" type="presParOf" srcId="{08F79418-9FF3-40D7-871B-6DA42B0DE113}" destId="{1E79AE31-79BB-43BA-9275-B664D9C72C88}" srcOrd="13" destOrd="0" presId="urn:microsoft.com/office/officeart/2005/8/layout/radial6"/>
    <dgm:cxn modelId="{9C1ACD65-04E7-4459-883A-7ABF5CE7F358}" type="presParOf" srcId="{08F79418-9FF3-40D7-871B-6DA42B0DE113}" destId="{83872A7D-6AB7-4F45-8D66-3A3066E9AA38}" srcOrd="14" destOrd="0" presId="urn:microsoft.com/office/officeart/2005/8/layout/radial6"/>
    <dgm:cxn modelId="{10D815DA-4412-4C98-A079-C6160199CE99}" type="presParOf" srcId="{08F79418-9FF3-40D7-871B-6DA42B0DE113}" destId="{DD28714E-22E3-41EF-9073-08D6F7EE57A4}"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97030A7-DDBD-4926-BF06-B47313BE1983}" type="doc">
      <dgm:prSet loTypeId="urn:microsoft.com/office/officeart/2008/layout/LinedList" loCatId="hierarchy" qsTypeId="urn:microsoft.com/office/officeart/2005/8/quickstyle/simple1" qsCatId="simple" csTypeId="urn:microsoft.com/office/officeart/2005/8/colors/accent6_4" csCatId="accent6" phldr="1"/>
      <dgm:spPr/>
      <dgm:t>
        <a:bodyPr/>
        <a:lstStyle/>
        <a:p>
          <a:endParaRPr lang="en-US"/>
        </a:p>
      </dgm:t>
    </dgm:pt>
    <dgm:pt modelId="{05C36103-7423-4050-80DA-3DFFDCF761C1}">
      <dgm:prSet phldrT="[Text]" custT="1"/>
      <dgm:spPr/>
      <dgm:t>
        <a:bodyPr/>
        <a:lstStyle/>
        <a:p>
          <a:pPr algn="ctr"/>
          <a:r>
            <a:rPr lang="en-US" sz="2000" b="1" dirty="0" smtClean="0">
              <a:solidFill>
                <a:srgbClr val="FFFF00"/>
              </a:solidFill>
            </a:rPr>
            <a:t>Pertinent Aspects</a:t>
          </a:r>
          <a:endParaRPr lang="en-US" sz="2000" b="1" dirty="0">
            <a:solidFill>
              <a:srgbClr val="FFFF00"/>
            </a:solidFill>
          </a:endParaRPr>
        </a:p>
      </dgm:t>
    </dgm:pt>
    <dgm:pt modelId="{8FCCA42B-E0AA-46DF-8624-B601E75CC377}" type="parTrans" cxnId="{F4AC35AF-7DE2-4406-B52F-2844B27C7244}">
      <dgm:prSet/>
      <dgm:spPr/>
      <dgm:t>
        <a:bodyPr/>
        <a:lstStyle/>
        <a:p>
          <a:endParaRPr lang="en-US" sz="2000" b="0">
            <a:solidFill>
              <a:srgbClr val="FF0000"/>
            </a:solidFill>
          </a:endParaRPr>
        </a:p>
      </dgm:t>
    </dgm:pt>
    <dgm:pt modelId="{64047780-3B7C-4425-BB61-BCA3285FEC6B}" type="sibTrans" cxnId="{F4AC35AF-7DE2-4406-B52F-2844B27C7244}">
      <dgm:prSet/>
      <dgm:spPr/>
      <dgm:t>
        <a:bodyPr/>
        <a:lstStyle/>
        <a:p>
          <a:endParaRPr lang="en-US" sz="2000" b="0">
            <a:solidFill>
              <a:srgbClr val="FF0000"/>
            </a:solidFill>
          </a:endParaRPr>
        </a:p>
      </dgm:t>
    </dgm:pt>
    <dgm:pt modelId="{31D5D9CD-32BC-495D-A257-E89EF00B30F8}">
      <dgm:prSet phldrT="[Text]" custT="1"/>
      <dgm:spPr/>
      <dgm:t>
        <a:bodyPr/>
        <a:lstStyle/>
        <a:p>
          <a:r>
            <a:rPr lang="en-US" sz="2000" b="1" dirty="0" smtClean="0">
              <a:solidFill>
                <a:srgbClr val="FFFF00"/>
              </a:solidFill>
            </a:rPr>
            <a:t>Satisfaction of need which is valued by that individual.</a:t>
          </a:r>
          <a:endParaRPr lang="en-US" sz="2000" b="1" dirty="0">
            <a:solidFill>
              <a:srgbClr val="FFFF00"/>
            </a:solidFill>
          </a:endParaRPr>
        </a:p>
      </dgm:t>
    </dgm:pt>
    <dgm:pt modelId="{C07CC424-E67D-42B2-8A47-57949E1135AA}" type="parTrans" cxnId="{792825EA-B8DD-413A-8153-6C72DC3A03B9}">
      <dgm:prSet/>
      <dgm:spPr/>
      <dgm:t>
        <a:bodyPr/>
        <a:lstStyle/>
        <a:p>
          <a:endParaRPr lang="en-US" sz="2000" b="0">
            <a:solidFill>
              <a:srgbClr val="FF0000"/>
            </a:solidFill>
          </a:endParaRPr>
        </a:p>
      </dgm:t>
    </dgm:pt>
    <dgm:pt modelId="{6B5B897A-1F7B-4E5A-9348-8BFA781C4084}" type="sibTrans" cxnId="{792825EA-B8DD-413A-8153-6C72DC3A03B9}">
      <dgm:prSet/>
      <dgm:spPr/>
      <dgm:t>
        <a:bodyPr/>
        <a:lstStyle/>
        <a:p>
          <a:endParaRPr lang="en-US" sz="2000" b="0">
            <a:solidFill>
              <a:srgbClr val="FF0000"/>
            </a:solidFill>
          </a:endParaRPr>
        </a:p>
      </dgm:t>
    </dgm:pt>
    <dgm:pt modelId="{8B688C51-F694-4548-9E26-A37AF632AD99}">
      <dgm:prSet phldrT="[Text]" custT="1"/>
      <dgm:spPr/>
      <dgm:t>
        <a:bodyPr/>
        <a:lstStyle/>
        <a:p>
          <a:r>
            <a:rPr lang="en-US" sz="2000" b="1" dirty="0" smtClean="0">
              <a:solidFill>
                <a:srgbClr val="FFFF00"/>
              </a:solidFill>
            </a:rPr>
            <a:t>Take care of Cultural Differences.</a:t>
          </a:r>
          <a:endParaRPr lang="en-US" sz="2000" b="1" dirty="0">
            <a:solidFill>
              <a:srgbClr val="FFFF00"/>
            </a:solidFill>
          </a:endParaRPr>
        </a:p>
      </dgm:t>
    </dgm:pt>
    <dgm:pt modelId="{FEE5EFB6-9F04-446A-A9CF-CCDEDC07534A}" type="parTrans" cxnId="{FD3D3AE7-5772-4E5A-B722-4BAAD73FB698}">
      <dgm:prSet/>
      <dgm:spPr/>
      <dgm:t>
        <a:bodyPr/>
        <a:lstStyle/>
        <a:p>
          <a:endParaRPr lang="en-US" sz="2000" b="0">
            <a:solidFill>
              <a:srgbClr val="FF0000"/>
            </a:solidFill>
          </a:endParaRPr>
        </a:p>
      </dgm:t>
    </dgm:pt>
    <dgm:pt modelId="{531F414C-1063-468B-8F8E-3224BAE29189}" type="sibTrans" cxnId="{FD3D3AE7-5772-4E5A-B722-4BAAD73FB698}">
      <dgm:prSet/>
      <dgm:spPr/>
      <dgm:t>
        <a:bodyPr/>
        <a:lstStyle/>
        <a:p>
          <a:endParaRPr lang="en-US" sz="2000" b="0">
            <a:solidFill>
              <a:srgbClr val="FF0000"/>
            </a:solidFill>
          </a:endParaRPr>
        </a:p>
      </dgm:t>
    </dgm:pt>
    <dgm:pt modelId="{A6626805-DA35-46FE-9D7E-E51054973BB8}">
      <dgm:prSet phldrT="[Text]" custT="1"/>
      <dgm:spPr/>
      <dgm:t>
        <a:bodyPr/>
        <a:lstStyle/>
        <a:p>
          <a:r>
            <a:rPr lang="en-US" sz="2000" b="1" dirty="0" smtClean="0">
              <a:solidFill>
                <a:srgbClr val="FFFF00"/>
              </a:solidFill>
            </a:rPr>
            <a:t>Tangible &amp; Intangible Rewards.</a:t>
          </a:r>
          <a:endParaRPr lang="en-US" sz="2000" b="1" dirty="0">
            <a:solidFill>
              <a:srgbClr val="FFFF00"/>
            </a:solidFill>
          </a:endParaRPr>
        </a:p>
      </dgm:t>
    </dgm:pt>
    <dgm:pt modelId="{55225924-C92F-4617-9A6B-0BFD0041B256}" type="parTrans" cxnId="{6F5FC70D-AF66-43F0-89E1-E66C025B1E3F}">
      <dgm:prSet/>
      <dgm:spPr/>
      <dgm:t>
        <a:bodyPr/>
        <a:lstStyle/>
        <a:p>
          <a:endParaRPr lang="en-US" sz="2000" b="0">
            <a:solidFill>
              <a:srgbClr val="FF0000"/>
            </a:solidFill>
          </a:endParaRPr>
        </a:p>
      </dgm:t>
    </dgm:pt>
    <dgm:pt modelId="{E60147F3-3271-417E-8C68-8EA0E33BD09D}" type="sibTrans" cxnId="{6F5FC70D-AF66-43F0-89E1-E66C025B1E3F}">
      <dgm:prSet/>
      <dgm:spPr/>
      <dgm:t>
        <a:bodyPr/>
        <a:lstStyle/>
        <a:p>
          <a:endParaRPr lang="en-US" sz="2000" b="0">
            <a:solidFill>
              <a:srgbClr val="FF0000"/>
            </a:solidFill>
          </a:endParaRPr>
        </a:p>
      </dgm:t>
    </dgm:pt>
    <dgm:pt modelId="{4DA324BB-AAF2-4AC7-A056-3463FAF39C60}">
      <dgm:prSet phldrT="[Text]" custT="1"/>
      <dgm:spPr/>
      <dgm:t>
        <a:bodyPr/>
        <a:lstStyle/>
        <a:p>
          <a:r>
            <a:rPr lang="en-US" sz="2000" b="1" dirty="0" smtClean="0">
              <a:solidFill>
                <a:srgbClr val="FFFF00"/>
              </a:solidFill>
            </a:rPr>
            <a:t>Team Recognition throughout the Life Cycle</a:t>
          </a:r>
          <a:endParaRPr lang="en-US" sz="2000" b="1" dirty="0">
            <a:solidFill>
              <a:srgbClr val="FFFF00"/>
            </a:solidFill>
          </a:endParaRPr>
        </a:p>
      </dgm:t>
    </dgm:pt>
    <dgm:pt modelId="{B0FAC6A0-0F97-48E1-84A4-598AA6A5C81F}" type="parTrans" cxnId="{FDEE3D73-15CF-48D6-BED7-BFCE6910C21E}">
      <dgm:prSet/>
      <dgm:spPr/>
      <dgm:t>
        <a:bodyPr/>
        <a:lstStyle/>
        <a:p>
          <a:endParaRPr lang="en-US" sz="2000" b="0">
            <a:solidFill>
              <a:srgbClr val="FF0000"/>
            </a:solidFill>
          </a:endParaRPr>
        </a:p>
      </dgm:t>
    </dgm:pt>
    <dgm:pt modelId="{3B24D87E-826C-4021-9CAB-216438BC1214}" type="sibTrans" cxnId="{FDEE3D73-15CF-48D6-BED7-BFCE6910C21E}">
      <dgm:prSet/>
      <dgm:spPr/>
      <dgm:t>
        <a:bodyPr/>
        <a:lstStyle/>
        <a:p>
          <a:endParaRPr lang="en-US" sz="2000" b="0">
            <a:solidFill>
              <a:srgbClr val="FF0000"/>
            </a:solidFill>
          </a:endParaRPr>
        </a:p>
      </dgm:t>
    </dgm:pt>
    <dgm:pt modelId="{1986AF6A-7A3F-46CE-B0A0-42DA12EF493F}">
      <dgm:prSet phldrT="[Text]" custT="1"/>
      <dgm:spPr/>
      <dgm:t>
        <a:bodyPr/>
        <a:lstStyle/>
        <a:p>
          <a:r>
            <a:rPr lang="en-US" sz="2000" b="1" dirty="0" smtClean="0">
              <a:solidFill>
                <a:srgbClr val="FFFF00"/>
              </a:solidFill>
            </a:rPr>
            <a:t>Function of Project Performance Appraisals.</a:t>
          </a:r>
          <a:endParaRPr lang="en-US" sz="2000" b="1" dirty="0">
            <a:solidFill>
              <a:srgbClr val="FFFF00"/>
            </a:solidFill>
          </a:endParaRPr>
        </a:p>
      </dgm:t>
    </dgm:pt>
    <dgm:pt modelId="{ADD52E4E-59EA-4D56-9292-5D235C1884E1}" type="sibTrans" cxnId="{C49131D4-834B-4696-9B9E-39D61873FFB6}">
      <dgm:prSet/>
      <dgm:spPr/>
      <dgm:t>
        <a:bodyPr/>
        <a:lstStyle/>
        <a:p>
          <a:endParaRPr lang="en-US" sz="2000" b="0">
            <a:solidFill>
              <a:srgbClr val="FF0000"/>
            </a:solidFill>
          </a:endParaRPr>
        </a:p>
      </dgm:t>
    </dgm:pt>
    <dgm:pt modelId="{3B0749B9-456E-4689-8A74-BB6DB1DBE6DB}" type="parTrans" cxnId="{C49131D4-834B-4696-9B9E-39D61873FFB6}">
      <dgm:prSet/>
      <dgm:spPr/>
      <dgm:t>
        <a:bodyPr/>
        <a:lstStyle/>
        <a:p>
          <a:endParaRPr lang="en-US" sz="2000" b="0">
            <a:solidFill>
              <a:srgbClr val="FF0000"/>
            </a:solidFill>
          </a:endParaRPr>
        </a:p>
      </dgm:t>
    </dgm:pt>
    <dgm:pt modelId="{041A744E-6285-4B0F-8BBE-9F7B5F36E3BD}" type="pres">
      <dgm:prSet presAssocID="{797030A7-DDBD-4926-BF06-B47313BE1983}" presName="vert0" presStyleCnt="0">
        <dgm:presLayoutVars>
          <dgm:dir/>
          <dgm:animOne val="branch"/>
          <dgm:animLvl val="lvl"/>
        </dgm:presLayoutVars>
      </dgm:prSet>
      <dgm:spPr/>
      <dgm:t>
        <a:bodyPr/>
        <a:lstStyle/>
        <a:p>
          <a:endParaRPr lang="en-US"/>
        </a:p>
      </dgm:t>
    </dgm:pt>
    <dgm:pt modelId="{A9768774-B37D-4E65-A823-2B06BB717C7A}" type="pres">
      <dgm:prSet presAssocID="{05C36103-7423-4050-80DA-3DFFDCF761C1}" presName="thickLine" presStyleLbl="alignNode1" presStyleIdx="0" presStyleCnt="1"/>
      <dgm:spPr/>
    </dgm:pt>
    <dgm:pt modelId="{CC8A4418-4061-4381-A985-1089F91E4E3C}" type="pres">
      <dgm:prSet presAssocID="{05C36103-7423-4050-80DA-3DFFDCF761C1}" presName="horz1" presStyleCnt="0"/>
      <dgm:spPr/>
    </dgm:pt>
    <dgm:pt modelId="{46136431-65F6-4658-B86D-3C1BB719FE0D}" type="pres">
      <dgm:prSet presAssocID="{05C36103-7423-4050-80DA-3DFFDCF761C1}" presName="tx1" presStyleLbl="revTx" presStyleIdx="0" presStyleCnt="6"/>
      <dgm:spPr/>
      <dgm:t>
        <a:bodyPr/>
        <a:lstStyle/>
        <a:p>
          <a:endParaRPr lang="en-US"/>
        </a:p>
      </dgm:t>
    </dgm:pt>
    <dgm:pt modelId="{1A4ACBCE-7FAE-4DDD-BD23-121BB75DA945}" type="pres">
      <dgm:prSet presAssocID="{05C36103-7423-4050-80DA-3DFFDCF761C1}" presName="vert1" presStyleCnt="0"/>
      <dgm:spPr/>
    </dgm:pt>
    <dgm:pt modelId="{3F15D45F-680E-4DBD-855A-7EC25548343E}" type="pres">
      <dgm:prSet presAssocID="{31D5D9CD-32BC-495D-A257-E89EF00B30F8}" presName="vertSpace2a" presStyleCnt="0"/>
      <dgm:spPr/>
    </dgm:pt>
    <dgm:pt modelId="{B540CCF0-B48C-46A7-98CA-187C9E7E42FF}" type="pres">
      <dgm:prSet presAssocID="{31D5D9CD-32BC-495D-A257-E89EF00B30F8}" presName="horz2" presStyleCnt="0"/>
      <dgm:spPr/>
    </dgm:pt>
    <dgm:pt modelId="{DA772007-58CF-41D8-AC15-918EFDAD3F80}" type="pres">
      <dgm:prSet presAssocID="{31D5D9CD-32BC-495D-A257-E89EF00B30F8}" presName="horzSpace2" presStyleCnt="0"/>
      <dgm:spPr/>
    </dgm:pt>
    <dgm:pt modelId="{CE1D4012-97C3-4BD0-9B3E-EE488AF20A03}" type="pres">
      <dgm:prSet presAssocID="{31D5D9CD-32BC-495D-A257-E89EF00B30F8}" presName="tx2" presStyleLbl="revTx" presStyleIdx="1" presStyleCnt="6"/>
      <dgm:spPr/>
      <dgm:t>
        <a:bodyPr/>
        <a:lstStyle/>
        <a:p>
          <a:endParaRPr lang="en-US"/>
        </a:p>
      </dgm:t>
    </dgm:pt>
    <dgm:pt modelId="{5E6FFA09-A783-45FE-8131-7047E530EA50}" type="pres">
      <dgm:prSet presAssocID="{31D5D9CD-32BC-495D-A257-E89EF00B30F8}" presName="vert2" presStyleCnt="0"/>
      <dgm:spPr/>
    </dgm:pt>
    <dgm:pt modelId="{A8DB91BE-CF66-49D0-8878-889E04A2D694}" type="pres">
      <dgm:prSet presAssocID="{31D5D9CD-32BC-495D-A257-E89EF00B30F8}" presName="thinLine2b" presStyleLbl="callout" presStyleIdx="0" presStyleCnt="5"/>
      <dgm:spPr/>
    </dgm:pt>
    <dgm:pt modelId="{2E46D9EB-488A-4380-B24D-8A6345ACD879}" type="pres">
      <dgm:prSet presAssocID="{31D5D9CD-32BC-495D-A257-E89EF00B30F8}" presName="vertSpace2b" presStyleCnt="0"/>
      <dgm:spPr/>
    </dgm:pt>
    <dgm:pt modelId="{977839B8-F113-44C2-8351-034192E78037}" type="pres">
      <dgm:prSet presAssocID="{1986AF6A-7A3F-46CE-B0A0-42DA12EF493F}" presName="horz2" presStyleCnt="0"/>
      <dgm:spPr/>
    </dgm:pt>
    <dgm:pt modelId="{F777A98D-4918-47E7-9B71-90D00E727E7F}" type="pres">
      <dgm:prSet presAssocID="{1986AF6A-7A3F-46CE-B0A0-42DA12EF493F}" presName="horzSpace2" presStyleCnt="0"/>
      <dgm:spPr/>
    </dgm:pt>
    <dgm:pt modelId="{153F72D3-180A-4DD9-9F49-ABF20E322921}" type="pres">
      <dgm:prSet presAssocID="{1986AF6A-7A3F-46CE-B0A0-42DA12EF493F}" presName="tx2" presStyleLbl="revTx" presStyleIdx="2" presStyleCnt="6"/>
      <dgm:spPr/>
      <dgm:t>
        <a:bodyPr/>
        <a:lstStyle/>
        <a:p>
          <a:endParaRPr lang="en-US"/>
        </a:p>
      </dgm:t>
    </dgm:pt>
    <dgm:pt modelId="{64B2E503-E70A-4215-9F57-698EE7528864}" type="pres">
      <dgm:prSet presAssocID="{1986AF6A-7A3F-46CE-B0A0-42DA12EF493F}" presName="vert2" presStyleCnt="0"/>
      <dgm:spPr/>
    </dgm:pt>
    <dgm:pt modelId="{D82A5D59-3727-4303-A83B-A50DD0491595}" type="pres">
      <dgm:prSet presAssocID="{1986AF6A-7A3F-46CE-B0A0-42DA12EF493F}" presName="thinLine2b" presStyleLbl="callout" presStyleIdx="1" presStyleCnt="5"/>
      <dgm:spPr/>
    </dgm:pt>
    <dgm:pt modelId="{3BADF0C1-44DA-41FA-9C1D-5321A5529817}" type="pres">
      <dgm:prSet presAssocID="{1986AF6A-7A3F-46CE-B0A0-42DA12EF493F}" presName="vertSpace2b" presStyleCnt="0"/>
      <dgm:spPr/>
    </dgm:pt>
    <dgm:pt modelId="{CAB042D3-C512-4D8A-A4F7-0CE81D355ACD}" type="pres">
      <dgm:prSet presAssocID="{8B688C51-F694-4548-9E26-A37AF632AD99}" presName="horz2" presStyleCnt="0"/>
      <dgm:spPr/>
    </dgm:pt>
    <dgm:pt modelId="{EF52B0DC-2AAD-43E1-90AF-6F0F25726573}" type="pres">
      <dgm:prSet presAssocID="{8B688C51-F694-4548-9E26-A37AF632AD99}" presName="horzSpace2" presStyleCnt="0"/>
      <dgm:spPr/>
    </dgm:pt>
    <dgm:pt modelId="{9BB0B6F6-7A69-4EDF-AD92-422A477B7A6B}" type="pres">
      <dgm:prSet presAssocID="{8B688C51-F694-4548-9E26-A37AF632AD99}" presName="tx2" presStyleLbl="revTx" presStyleIdx="3" presStyleCnt="6"/>
      <dgm:spPr/>
      <dgm:t>
        <a:bodyPr/>
        <a:lstStyle/>
        <a:p>
          <a:endParaRPr lang="en-US"/>
        </a:p>
      </dgm:t>
    </dgm:pt>
    <dgm:pt modelId="{266CA6B3-9545-4565-B18E-026EDF9EB85C}" type="pres">
      <dgm:prSet presAssocID="{8B688C51-F694-4548-9E26-A37AF632AD99}" presName="vert2" presStyleCnt="0"/>
      <dgm:spPr/>
    </dgm:pt>
    <dgm:pt modelId="{FAAFDF6E-365D-433F-A322-DA81F660963B}" type="pres">
      <dgm:prSet presAssocID="{8B688C51-F694-4548-9E26-A37AF632AD99}" presName="thinLine2b" presStyleLbl="callout" presStyleIdx="2" presStyleCnt="5"/>
      <dgm:spPr/>
    </dgm:pt>
    <dgm:pt modelId="{E3A682E6-80D3-4EAA-9C1E-146F6E6D8CCF}" type="pres">
      <dgm:prSet presAssocID="{8B688C51-F694-4548-9E26-A37AF632AD99}" presName="vertSpace2b" presStyleCnt="0"/>
      <dgm:spPr/>
    </dgm:pt>
    <dgm:pt modelId="{49DE1994-3C9B-4552-9E66-D8BEEA544CE4}" type="pres">
      <dgm:prSet presAssocID="{A6626805-DA35-46FE-9D7E-E51054973BB8}" presName="horz2" presStyleCnt="0"/>
      <dgm:spPr/>
    </dgm:pt>
    <dgm:pt modelId="{F5C0B126-D588-4CFF-A626-B0582A449A01}" type="pres">
      <dgm:prSet presAssocID="{A6626805-DA35-46FE-9D7E-E51054973BB8}" presName="horzSpace2" presStyleCnt="0"/>
      <dgm:spPr/>
    </dgm:pt>
    <dgm:pt modelId="{46614A86-5E6E-446E-9F1F-3585E36DA34F}" type="pres">
      <dgm:prSet presAssocID="{A6626805-DA35-46FE-9D7E-E51054973BB8}" presName="tx2" presStyleLbl="revTx" presStyleIdx="4" presStyleCnt="6"/>
      <dgm:spPr/>
      <dgm:t>
        <a:bodyPr/>
        <a:lstStyle/>
        <a:p>
          <a:endParaRPr lang="en-US"/>
        </a:p>
      </dgm:t>
    </dgm:pt>
    <dgm:pt modelId="{7B6C5E41-37AF-43AF-99A6-BE47E7D69CA6}" type="pres">
      <dgm:prSet presAssocID="{A6626805-DA35-46FE-9D7E-E51054973BB8}" presName="vert2" presStyleCnt="0"/>
      <dgm:spPr/>
    </dgm:pt>
    <dgm:pt modelId="{5B6F613C-51F1-4969-83CB-A79AB1B5090A}" type="pres">
      <dgm:prSet presAssocID="{A6626805-DA35-46FE-9D7E-E51054973BB8}" presName="thinLine2b" presStyleLbl="callout" presStyleIdx="3" presStyleCnt="5"/>
      <dgm:spPr/>
    </dgm:pt>
    <dgm:pt modelId="{19C1118A-E848-4466-93A7-C86301C8D936}" type="pres">
      <dgm:prSet presAssocID="{A6626805-DA35-46FE-9D7E-E51054973BB8}" presName="vertSpace2b" presStyleCnt="0"/>
      <dgm:spPr/>
    </dgm:pt>
    <dgm:pt modelId="{FC3D2A5C-1863-4A7E-9C66-1787C76CD97F}" type="pres">
      <dgm:prSet presAssocID="{4DA324BB-AAF2-4AC7-A056-3463FAF39C60}" presName="horz2" presStyleCnt="0"/>
      <dgm:spPr/>
    </dgm:pt>
    <dgm:pt modelId="{90875FDB-8AC9-4DD7-BF67-B8B3401A4056}" type="pres">
      <dgm:prSet presAssocID="{4DA324BB-AAF2-4AC7-A056-3463FAF39C60}" presName="horzSpace2" presStyleCnt="0"/>
      <dgm:spPr/>
    </dgm:pt>
    <dgm:pt modelId="{7C65A505-02B9-4F3A-8481-9339566A8A28}" type="pres">
      <dgm:prSet presAssocID="{4DA324BB-AAF2-4AC7-A056-3463FAF39C60}" presName="tx2" presStyleLbl="revTx" presStyleIdx="5" presStyleCnt="6"/>
      <dgm:spPr/>
      <dgm:t>
        <a:bodyPr/>
        <a:lstStyle/>
        <a:p>
          <a:endParaRPr lang="en-US"/>
        </a:p>
      </dgm:t>
    </dgm:pt>
    <dgm:pt modelId="{F30A9512-DD60-4A4A-ABAC-C08EE3CF91B9}" type="pres">
      <dgm:prSet presAssocID="{4DA324BB-AAF2-4AC7-A056-3463FAF39C60}" presName="vert2" presStyleCnt="0"/>
      <dgm:spPr/>
    </dgm:pt>
    <dgm:pt modelId="{1A386666-F7B9-4B54-BAC0-119B9E35E648}" type="pres">
      <dgm:prSet presAssocID="{4DA324BB-AAF2-4AC7-A056-3463FAF39C60}" presName="thinLine2b" presStyleLbl="callout" presStyleIdx="4" presStyleCnt="5"/>
      <dgm:spPr/>
    </dgm:pt>
    <dgm:pt modelId="{71BDD21B-3BF2-418E-A055-29D58502E1A2}" type="pres">
      <dgm:prSet presAssocID="{4DA324BB-AAF2-4AC7-A056-3463FAF39C60}" presName="vertSpace2b" presStyleCnt="0"/>
      <dgm:spPr/>
    </dgm:pt>
  </dgm:ptLst>
  <dgm:cxnLst>
    <dgm:cxn modelId="{BDE67859-1CD8-4C0C-B0F8-61AA2FC313E6}" type="presOf" srcId="{A6626805-DA35-46FE-9D7E-E51054973BB8}" destId="{46614A86-5E6E-446E-9F1F-3585E36DA34F}" srcOrd="0" destOrd="0" presId="urn:microsoft.com/office/officeart/2008/layout/LinedList"/>
    <dgm:cxn modelId="{F4AC35AF-7DE2-4406-B52F-2844B27C7244}" srcId="{797030A7-DDBD-4926-BF06-B47313BE1983}" destId="{05C36103-7423-4050-80DA-3DFFDCF761C1}" srcOrd="0" destOrd="0" parTransId="{8FCCA42B-E0AA-46DF-8624-B601E75CC377}" sibTransId="{64047780-3B7C-4425-BB61-BCA3285FEC6B}"/>
    <dgm:cxn modelId="{D958EED7-E3C2-4A1E-9A63-2621710D2D5F}" type="presOf" srcId="{31D5D9CD-32BC-495D-A257-E89EF00B30F8}" destId="{CE1D4012-97C3-4BD0-9B3E-EE488AF20A03}" srcOrd="0" destOrd="0" presId="urn:microsoft.com/office/officeart/2008/layout/LinedList"/>
    <dgm:cxn modelId="{792825EA-B8DD-413A-8153-6C72DC3A03B9}" srcId="{05C36103-7423-4050-80DA-3DFFDCF761C1}" destId="{31D5D9CD-32BC-495D-A257-E89EF00B30F8}" srcOrd="0" destOrd="0" parTransId="{C07CC424-E67D-42B2-8A47-57949E1135AA}" sibTransId="{6B5B897A-1F7B-4E5A-9348-8BFA781C4084}"/>
    <dgm:cxn modelId="{FDEE3D73-15CF-48D6-BED7-BFCE6910C21E}" srcId="{05C36103-7423-4050-80DA-3DFFDCF761C1}" destId="{4DA324BB-AAF2-4AC7-A056-3463FAF39C60}" srcOrd="4" destOrd="0" parTransId="{B0FAC6A0-0F97-48E1-84A4-598AA6A5C81F}" sibTransId="{3B24D87E-826C-4021-9CAB-216438BC1214}"/>
    <dgm:cxn modelId="{6F5FC70D-AF66-43F0-89E1-E66C025B1E3F}" srcId="{05C36103-7423-4050-80DA-3DFFDCF761C1}" destId="{A6626805-DA35-46FE-9D7E-E51054973BB8}" srcOrd="3" destOrd="0" parTransId="{55225924-C92F-4617-9A6B-0BFD0041B256}" sibTransId="{E60147F3-3271-417E-8C68-8EA0E33BD09D}"/>
    <dgm:cxn modelId="{2D944150-BF82-4904-A208-08CAE56B297C}" type="presOf" srcId="{1986AF6A-7A3F-46CE-B0A0-42DA12EF493F}" destId="{153F72D3-180A-4DD9-9F49-ABF20E322921}" srcOrd="0" destOrd="0" presId="urn:microsoft.com/office/officeart/2008/layout/LinedList"/>
    <dgm:cxn modelId="{5EC95F32-B0E4-485F-81CE-3C8A1541344E}" type="presOf" srcId="{4DA324BB-AAF2-4AC7-A056-3463FAF39C60}" destId="{7C65A505-02B9-4F3A-8481-9339566A8A28}" srcOrd="0" destOrd="0" presId="urn:microsoft.com/office/officeart/2008/layout/LinedList"/>
    <dgm:cxn modelId="{FD3D3AE7-5772-4E5A-B722-4BAAD73FB698}" srcId="{05C36103-7423-4050-80DA-3DFFDCF761C1}" destId="{8B688C51-F694-4548-9E26-A37AF632AD99}" srcOrd="2" destOrd="0" parTransId="{FEE5EFB6-9F04-446A-A9CF-CCDEDC07534A}" sibTransId="{531F414C-1063-468B-8F8E-3224BAE29189}"/>
    <dgm:cxn modelId="{6C45CB2B-0967-42AD-9530-2F3B310901EE}" type="presOf" srcId="{797030A7-DDBD-4926-BF06-B47313BE1983}" destId="{041A744E-6285-4B0F-8BBE-9F7B5F36E3BD}" srcOrd="0" destOrd="0" presId="urn:microsoft.com/office/officeart/2008/layout/LinedList"/>
    <dgm:cxn modelId="{C8A4D5B3-E1DD-4E29-A214-9DABE0E95FC2}" type="presOf" srcId="{8B688C51-F694-4548-9E26-A37AF632AD99}" destId="{9BB0B6F6-7A69-4EDF-AD92-422A477B7A6B}" srcOrd="0" destOrd="0" presId="urn:microsoft.com/office/officeart/2008/layout/LinedList"/>
    <dgm:cxn modelId="{C49131D4-834B-4696-9B9E-39D61873FFB6}" srcId="{05C36103-7423-4050-80DA-3DFFDCF761C1}" destId="{1986AF6A-7A3F-46CE-B0A0-42DA12EF493F}" srcOrd="1" destOrd="0" parTransId="{3B0749B9-456E-4689-8A74-BB6DB1DBE6DB}" sibTransId="{ADD52E4E-59EA-4D56-9292-5D235C1884E1}"/>
    <dgm:cxn modelId="{17452FC3-9BAF-41C6-90E2-3702173CB155}" type="presOf" srcId="{05C36103-7423-4050-80DA-3DFFDCF761C1}" destId="{46136431-65F6-4658-B86D-3C1BB719FE0D}" srcOrd="0" destOrd="0" presId="urn:microsoft.com/office/officeart/2008/layout/LinedList"/>
    <dgm:cxn modelId="{3F695913-EFF3-408A-81D5-4FA4B6D599AC}" type="presParOf" srcId="{041A744E-6285-4B0F-8BBE-9F7B5F36E3BD}" destId="{A9768774-B37D-4E65-A823-2B06BB717C7A}" srcOrd="0" destOrd="0" presId="urn:microsoft.com/office/officeart/2008/layout/LinedList"/>
    <dgm:cxn modelId="{00C83A31-916C-45B3-864B-CE3A8C986D54}" type="presParOf" srcId="{041A744E-6285-4B0F-8BBE-9F7B5F36E3BD}" destId="{CC8A4418-4061-4381-A985-1089F91E4E3C}" srcOrd="1" destOrd="0" presId="urn:microsoft.com/office/officeart/2008/layout/LinedList"/>
    <dgm:cxn modelId="{CC381CA8-D7F7-4547-8CAE-6F2C2D5F963F}" type="presParOf" srcId="{CC8A4418-4061-4381-A985-1089F91E4E3C}" destId="{46136431-65F6-4658-B86D-3C1BB719FE0D}" srcOrd="0" destOrd="0" presId="urn:microsoft.com/office/officeart/2008/layout/LinedList"/>
    <dgm:cxn modelId="{000D30E2-F42E-46EB-98D7-70063AA76D93}" type="presParOf" srcId="{CC8A4418-4061-4381-A985-1089F91E4E3C}" destId="{1A4ACBCE-7FAE-4DDD-BD23-121BB75DA945}" srcOrd="1" destOrd="0" presId="urn:microsoft.com/office/officeart/2008/layout/LinedList"/>
    <dgm:cxn modelId="{8A875D0D-19E0-4858-B69B-1066BDE15E99}" type="presParOf" srcId="{1A4ACBCE-7FAE-4DDD-BD23-121BB75DA945}" destId="{3F15D45F-680E-4DBD-855A-7EC25548343E}" srcOrd="0" destOrd="0" presId="urn:microsoft.com/office/officeart/2008/layout/LinedList"/>
    <dgm:cxn modelId="{F0842718-E726-4F64-ADCF-2D9B1A2B063D}" type="presParOf" srcId="{1A4ACBCE-7FAE-4DDD-BD23-121BB75DA945}" destId="{B540CCF0-B48C-46A7-98CA-187C9E7E42FF}" srcOrd="1" destOrd="0" presId="urn:microsoft.com/office/officeart/2008/layout/LinedList"/>
    <dgm:cxn modelId="{C728598A-9BBE-41FD-BEC3-7DBF3A04C89D}" type="presParOf" srcId="{B540CCF0-B48C-46A7-98CA-187C9E7E42FF}" destId="{DA772007-58CF-41D8-AC15-918EFDAD3F80}" srcOrd="0" destOrd="0" presId="urn:microsoft.com/office/officeart/2008/layout/LinedList"/>
    <dgm:cxn modelId="{97E71B27-049B-4D7D-AE9E-3C3D86338687}" type="presParOf" srcId="{B540CCF0-B48C-46A7-98CA-187C9E7E42FF}" destId="{CE1D4012-97C3-4BD0-9B3E-EE488AF20A03}" srcOrd="1" destOrd="0" presId="urn:microsoft.com/office/officeart/2008/layout/LinedList"/>
    <dgm:cxn modelId="{649E66F8-B2CC-45F8-8F0E-926C7D479953}" type="presParOf" srcId="{B540CCF0-B48C-46A7-98CA-187C9E7E42FF}" destId="{5E6FFA09-A783-45FE-8131-7047E530EA50}" srcOrd="2" destOrd="0" presId="urn:microsoft.com/office/officeart/2008/layout/LinedList"/>
    <dgm:cxn modelId="{D1C2DC14-00B8-4A04-A994-4CA7C0FE89B4}" type="presParOf" srcId="{1A4ACBCE-7FAE-4DDD-BD23-121BB75DA945}" destId="{A8DB91BE-CF66-49D0-8878-889E04A2D694}" srcOrd="2" destOrd="0" presId="urn:microsoft.com/office/officeart/2008/layout/LinedList"/>
    <dgm:cxn modelId="{1D48A096-9A2A-4DE4-8321-6005E68064FB}" type="presParOf" srcId="{1A4ACBCE-7FAE-4DDD-BD23-121BB75DA945}" destId="{2E46D9EB-488A-4380-B24D-8A6345ACD879}" srcOrd="3" destOrd="0" presId="urn:microsoft.com/office/officeart/2008/layout/LinedList"/>
    <dgm:cxn modelId="{0B5BE494-202F-4AD3-8DD6-5F913D5E05D8}" type="presParOf" srcId="{1A4ACBCE-7FAE-4DDD-BD23-121BB75DA945}" destId="{977839B8-F113-44C2-8351-034192E78037}" srcOrd="4" destOrd="0" presId="urn:microsoft.com/office/officeart/2008/layout/LinedList"/>
    <dgm:cxn modelId="{5DD1B0D5-3EFC-4AD1-8EF2-B37418E40501}" type="presParOf" srcId="{977839B8-F113-44C2-8351-034192E78037}" destId="{F777A98D-4918-47E7-9B71-90D00E727E7F}" srcOrd="0" destOrd="0" presId="urn:microsoft.com/office/officeart/2008/layout/LinedList"/>
    <dgm:cxn modelId="{7505B5E9-23FB-452D-96B3-877B5F124C62}" type="presParOf" srcId="{977839B8-F113-44C2-8351-034192E78037}" destId="{153F72D3-180A-4DD9-9F49-ABF20E322921}" srcOrd="1" destOrd="0" presId="urn:microsoft.com/office/officeart/2008/layout/LinedList"/>
    <dgm:cxn modelId="{06132C43-8149-4C5E-BA70-C75D77060FF8}" type="presParOf" srcId="{977839B8-F113-44C2-8351-034192E78037}" destId="{64B2E503-E70A-4215-9F57-698EE7528864}" srcOrd="2" destOrd="0" presId="urn:microsoft.com/office/officeart/2008/layout/LinedList"/>
    <dgm:cxn modelId="{C140D0F9-65C5-49D3-BA0C-3C08613FA103}" type="presParOf" srcId="{1A4ACBCE-7FAE-4DDD-BD23-121BB75DA945}" destId="{D82A5D59-3727-4303-A83B-A50DD0491595}" srcOrd="5" destOrd="0" presId="urn:microsoft.com/office/officeart/2008/layout/LinedList"/>
    <dgm:cxn modelId="{E89882E4-BA5A-44EF-B859-95F2D69489D0}" type="presParOf" srcId="{1A4ACBCE-7FAE-4DDD-BD23-121BB75DA945}" destId="{3BADF0C1-44DA-41FA-9C1D-5321A5529817}" srcOrd="6" destOrd="0" presId="urn:microsoft.com/office/officeart/2008/layout/LinedList"/>
    <dgm:cxn modelId="{83F6542F-0493-412A-BAE0-B9D1AE0A1283}" type="presParOf" srcId="{1A4ACBCE-7FAE-4DDD-BD23-121BB75DA945}" destId="{CAB042D3-C512-4D8A-A4F7-0CE81D355ACD}" srcOrd="7" destOrd="0" presId="urn:microsoft.com/office/officeart/2008/layout/LinedList"/>
    <dgm:cxn modelId="{A7609910-0F4F-4D64-B341-605B4FC6ADC0}" type="presParOf" srcId="{CAB042D3-C512-4D8A-A4F7-0CE81D355ACD}" destId="{EF52B0DC-2AAD-43E1-90AF-6F0F25726573}" srcOrd="0" destOrd="0" presId="urn:microsoft.com/office/officeart/2008/layout/LinedList"/>
    <dgm:cxn modelId="{14448B9D-98E6-42C6-B359-59F125672431}" type="presParOf" srcId="{CAB042D3-C512-4D8A-A4F7-0CE81D355ACD}" destId="{9BB0B6F6-7A69-4EDF-AD92-422A477B7A6B}" srcOrd="1" destOrd="0" presId="urn:microsoft.com/office/officeart/2008/layout/LinedList"/>
    <dgm:cxn modelId="{4E993620-91D6-41C8-99E9-120768860320}" type="presParOf" srcId="{CAB042D3-C512-4D8A-A4F7-0CE81D355ACD}" destId="{266CA6B3-9545-4565-B18E-026EDF9EB85C}" srcOrd="2" destOrd="0" presId="urn:microsoft.com/office/officeart/2008/layout/LinedList"/>
    <dgm:cxn modelId="{BF32335B-8D72-46F8-972F-5FE223D5EF5F}" type="presParOf" srcId="{1A4ACBCE-7FAE-4DDD-BD23-121BB75DA945}" destId="{FAAFDF6E-365D-433F-A322-DA81F660963B}" srcOrd="8" destOrd="0" presId="urn:microsoft.com/office/officeart/2008/layout/LinedList"/>
    <dgm:cxn modelId="{3C3B057D-4CA2-42F0-AE31-DA1718C0BF7C}" type="presParOf" srcId="{1A4ACBCE-7FAE-4DDD-BD23-121BB75DA945}" destId="{E3A682E6-80D3-4EAA-9C1E-146F6E6D8CCF}" srcOrd="9" destOrd="0" presId="urn:microsoft.com/office/officeart/2008/layout/LinedList"/>
    <dgm:cxn modelId="{A710E066-2B6A-4F61-B50D-ABCA65DF22DE}" type="presParOf" srcId="{1A4ACBCE-7FAE-4DDD-BD23-121BB75DA945}" destId="{49DE1994-3C9B-4552-9E66-D8BEEA544CE4}" srcOrd="10" destOrd="0" presId="urn:microsoft.com/office/officeart/2008/layout/LinedList"/>
    <dgm:cxn modelId="{E9D6D1ED-C7F7-4D2C-B57D-C7B973C02F91}" type="presParOf" srcId="{49DE1994-3C9B-4552-9E66-D8BEEA544CE4}" destId="{F5C0B126-D588-4CFF-A626-B0582A449A01}" srcOrd="0" destOrd="0" presId="urn:microsoft.com/office/officeart/2008/layout/LinedList"/>
    <dgm:cxn modelId="{C482CD6B-577D-4F4B-9A47-B2F0F8BA7F27}" type="presParOf" srcId="{49DE1994-3C9B-4552-9E66-D8BEEA544CE4}" destId="{46614A86-5E6E-446E-9F1F-3585E36DA34F}" srcOrd="1" destOrd="0" presId="urn:microsoft.com/office/officeart/2008/layout/LinedList"/>
    <dgm:cxn modelId="{4FF55D97-6FE7-48A9-BBF8-8C4870C466B7}" type="presParOf" srcId="{49DE1994-3C9B-4552-9E66-D8BEEA544CE4}" destId="{7B6C5E41-37AF-43AF-99A6-BE47E7D69CA6}" srcOrd="2" destOrd="0" presId="urn:microsoft.com/office/officeart/2008/layout/LinedList"/>
    <dgm:cxn modelId="{13E5B690-3DBD-4B6C-B332-1084E7B15101}" type="presParOf" srcId="{1A4ACBCE-7FAE-4DDD-BD23-121BB75DA945}" destId="{5B6F613C-51F1-4969-83CB-A79AB1B5090A}" srcOrd="11" destOrd="0" presId="urn:microsoft.com/office/officeart/2008/layout/LinedList"/>
    <dgm:cxn modelId="{C7225253-3E78-42BD-9BCC-E07071114D79}" type="presParOf" srcId="{1A4ACBCE-7FAE-4DDD-BD23-121BB75DA945}" destId="{19C1118A-E848-4466-93A7-C86301C8D936}" srcOrd="12" destOrd="0" presId="urn:microsoft.com/office/officeart/2008/layout/LinedList"/>
    <dgm:cxn modelId="{181F8070-B69C-4A39-B5C8-062F8F37548B}" type="presParOf" srcId="{1A4ACBCE-7FAE-4DDD-BD23-121BB75DA945}" destId="{FC3D2A5C-1863-4A7E-9C66-1787C76CD97F}" srcOrd="13" destOrd="0" presId="urn:microsoft.com/office/officeart/2008/layout/LinedList"/>
    <dgm:cxn modelId="{A027CC3F-707D-4505-9B48-92A1B047FBBD}" type="presParOf" srcId="{FC3D2A5C-1863-4A7E-9C66-1787C76CD97F}" destId="{90875FDB-8AC9-4DD7-BF67-B8B3401A4056}" srcOrd="0" destOrd="0" presId="urn:microsoft.com/office/officeart/2008/layout/LinedList"/>
    <dgm:cxn modelId="{62265C1C-D883-421D-BF7E-18FCFE00193B}" type="presParOf" srcId="{FC3D2A5C-1863-4A7E-9C66-1787C76CD97F}" destId="{7C65A505-02B9-4F3A-8481-9339566A8A28}" srcOrd="1" destOrd="0" presId="urn:microsoft.com/office/officeart/2008/layout/LinedList"/>
    <dgm:cxn modelId="{B52753D8-0A1F-49EC-BACF-E2D365EF3C74}" type="presParOf" srcId="{FC3D2A5C-1863-4A7E-9C66-1787C76CD97F}" destId="{F30A9512-DD60-4A4A-ABAC-C08EE3CF91B9}" srcOrd="2" destOrd="0" presId="urn:microsoft.com/office/officeart/2008/layout/LinedList"/>
    <dgm:cxn modelId="{1047F140-2D64-4E50-BAE8-1E4EE53B6DF0}" type="presParOf" srcId="{1A4ACBCE-7FAE-4DDD-BD23-121BB75DA945}" destId="{1A386666-F7B9-4B54-BAC0-119B9E35E648}" srcOrd="14" destOrd="0" presId="urn:microsoft.com/office/officeart/2008/layout/LinedList"/>
    <dgm:cxn modelId="{BC52323A-FE85-4D1A-B217-7C64E2B98288}" type="presParOf" srcId="{1A4ACBCE-7FAE-4DDD-BD23-121BB75DA945}" destId="{71BDD21B-3BF2-418E-A055-29D58502E1A2}"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D99B9D7-88E0-4CCF-9C02-DE2E28FF8824}" type="doc">
      <dgm:prSet loTypeId="urn:microsoft.com/office/officeart/2008/layout/RadialCluster" loCatId="cycle" qsTypeId="urn:microsoft.com/office/officeart/2005/8/quickstyle/simple4" qsCatId="simple" csTypeId="urn:microsoft.com/office/officeart/2005/8/colors/colorful1" csCatId="colorful" phldr="1"/>
      <dgm:spPr/>
      <dgm:t>
        <a:bodyPr/>
        <a:lstStyle/>
        <a:p>
          <a:endParaRPr lang="en-US"/>
        </a:p>
      </dgm:t>
    </dgm:pt>
    <dgm:pt modelId="{6601B10B-C399-4E12-BDD8-04796A74BEDE}">
      <dgm:prSet phldrT="[Text]" custT="1"/>
      <dgm:spPr/>
      <dgm:t>
        <a:bodyPr/>
        <a:lstStyle/>
        <a:p>
          <a:r>
            <a:rPr lang="en-US" sz="2400" b="1" i="0" dirty="0" smtClean="0"/>
            <a:t>DPT Outputs</a:t>
          </a:r>
          <a:endParaRPr lang="en-US" sz="2400" b="1" i="0" dirty="0"/>
        </a:p>
      </dgm:t>
    </dgm:pt>
    <dgm:pt modelId="{78AF214A-FAE1-4A81-A374-DD78E3252995}" type="parTrans" cxnId="{6CB682F0-7B52-4C98-8ED8-A414AD830C71}">
      <dgm:prSet/>
      <dgm:spPr/>
      <dgm:t>
        <a:bodyPr/>
        <a:lstStyle/>
        <a:p>
          <a:endParaRPr lang="en-US" sz="2400" b="1" i="0"/>
        </a:p>
      </dgm:t>
    </dgm:pt>
    <dgm:pt modelId="{CEAF5076-DDB8-4C78-A080-A162EFBB2ABF}" type="sibTrans" cxnId="{6CB682F0-7B52-4C98-8ED8-A414AD830C71}">
      <dgm:prSet/>
      <dgm:spPr/>
      <dgm:t>
        <a:bodyPr/>
        <a:lstStyle/>
        <a:p>
          <a:endParaRPr lang="en-US" sz="2400" b="1" i="0"/>
        </a:p>
      </dgm:t>
    </dgm:pt>
    <dgm:pt modelId="{E1F8FAC4-9208-4C74-A257-628C6B3ABF72}">
      <dgm:prSet phldrT="[Text]" custT="1">
        <dgm:style>
          <a:lnRef idx="0">
            <a:schemeClr val="accent6"/>
          </a:lnRef>
          <a:fillRef idx="3">
            <a:schemeClr val="accent6"/>
          </a:fillRef>
          <a:effectRef idx="3">
            <a:schemeClr val="accent6"/>
          </a:effectRef>
          <a:fontRef idx="minor">
            <a:schemeClr val="lt1"/>
          </a:fontRef>
        </dgm:style>
      </dgm:prSet>
      <dgm:spPr/>
      <dgm:t>
        <a:bodyPr/>
        <a:lstStyle/>
        <a:p>
          <a:r>
            <a:rPr lang="en-US" sz="2400" b="1" i="0" dirty="0" smtClean="0"/>
            <a:t>Team Performance Assessments</a:t>
          </a:r>
          <a:endParaRPr lang="en-US" sz="2400" b="1" i="0" dirty="0"/>
        </a:p>
      </dgm:t>
    </dgm:pt>
    <dgm:pt modelId="{A012D03E-0266-4596-B6E5-FEEDBEE1B805}" type="parTrans" cxnId="{B1CF0CF2-CD7A-4DDD-AE23-7C48B652BFC9}">
      <dgm:prSet/>
      <dgm:spPr/>
      <dgm:t>
        <a:bodyPr/>
        <a:lstStyle/>
        <a:p>
          <a:endParaRPr lang="en-US" sz="2400" b="1" i="0"/>
        </a:p>
      </dgm:t>
    </dgm:pt>
    <dgm:pt modelId="{6657714A-FA40-4A28-AC21-ED25020A2C25}" type="sibTrans" cxnId="{B1CF0CF2-CD7A-4DDD-AE23-7C48B652BFC9}">
      <dgm:prSet/>
      <dgm:spPr/>
      <dgm:t>
        <a:bodyPr/>
        <a:lstStyle/>
        <a:p>
          <a:endParaRPr lang="en-US" sz="2400" b="1" i="0"/>
        </a:p>
      </dgm:t>
    </dgm:pt>
    <dgm:pt modelId="{6FF4FAEC-C609-4899-B12C-EDDF9D6558D0}">
      <dgm:prSet phldrT="[Text]" custT="1"/>
      <dgm:spPr/>
      <dgm:t>
        <a:bodyPr/>
        <a:lstStyle/>
        <a:p>
          <a:r>
            <a:rPr lang="en-US" sz="2400" b="1" i="0" dirty="0" smtClean="0"/>
            <a:t>Enterprise Environmental Factors Updates</a:t>
          </a:r>
          <a:endParaRPr lang="en-US" sz="2400" b="1" i="0" dirty="0"/>
        </a:p>
      </dgm:t>
    </dgm:pt>
    <dgm:pt modelId="{48DBFCAD-7BC3-41C8-966E-8680024ECCF4}" type="parTrans" cxnId="{CD6DCE4B-6B58-41F8-A1E8-D1B476CF8ED7}">
      <dgm:prSet/>
      <dgm:spPr/>
      <dgm:t>
        <a:bodyPr/>
        <a:lstStyle/>
        <a:p>
          <a:endParaRPr lang="en-US" sz="2400" b="1" i="0"/>
        </a:p>
      </dgm:t>
    </dgm:pt>
    <dgm:pt modelId="{9BB6F113-A0D3-454F-9551-31AB1CD3DDF9}" type="sibTrans" cxnId="{CD6DCE4B-6B58-41F8-A1E8-D1B476CF8ED7}">
      <dgm:prSet/>
      <dgm:spPr/>
      <dgm:t>
        <a:bodyPr/>
        <a:lstStyle/>
        <a:p>
          <a:endParaRPr lang="en-US" sz="2400" b="1" i="0"/>
        </a:p>
      </dgm:t>
    </dgm:pt>
    <dgm:pt modelId="{46F84BBC-76EE-452D-8C64-9E12307B73CF}" type="pres">
      <dgm:prSet presAssocID="{1D99B9D7-88E0-4CCF-9C02-DE2E28FF8824}" presName="Name0" presStyleCnt="0">
        <dgm:presLayoutVars>
          <dgm:chMax val="1"/>
          <dgm:chPref val="1"/>
          <dgm:dir/>
          <dgm:animOne val="branch"/>
          <dgm:animLvl val="lvl"/>
        </dgm:presLayoutVars>
      </dgm:prSet>
      <dgm:spPr/>
      <dgm:t>
        <a:bodyPr/>
        <a:lstStyle/>
        <a:p>
          <a:endParaRPr lang="en-US"/>
        </a:p>
      </dgm:t>
    </dgm:pt>
    <dgm:pt modelId="{EAE9BBF3-026C-42D9-A1FC-7AAFE05E25E1}" type="pres">
      <dgm:prSet presAssocID="{6601B10B-C399-4E12-BDD8-04796A74BEDE}" presName="singleCycle" presStyleCnt="0"/>
      <dgm:spPr/>
    </dgm:pt>
    <dgm:pt modelId="{E7D8E5E2-9283-4D6E-B710-649CB94712A4}" type="pres">
      <dgm:prSet presAssocID="{6601B10B-C399-4E12-BDD8-04796A74BEDE}" presName="singleCenter" presStyleLbl="node1" presStyleIdx="0" presStyleCnt="3">
        <dgm:presLayoutVars>
          <dgm:chMax val="7"/>
          <dgm:chPref val="7"/>
        </dgm:presLayoutVars>
      </dgm:prSet>
      <dgm:spPr/>
      <dgm:t>
        <a:bodyPr/>
        <a:lstStyle/>
        <a:p>
          <a:endParaRPr lang="en-US"/>
        </a:p>
      </dgm:t>
    </dgm:pt>
    <dgm:pt modelId="{54A3D9BC-1DEA-4552-A189-F5379E37E625}" type="pres">
      <dgm:prSet presAssocID="{A012D03E-0266-4596-B6E5-FEEDBEE1B805}" presName="Name56" presStyleLbl="parChTrans1D2" presStyleIdx="0" presStyleCnt="2"/>
      <dgm:spPr/>
      <dgm:t>
        <a:bodyPr/>
        <a:lstStyle/>
        <a:p>
          <a:endParaRPr lang="en-US"/>
        </a:p>
      </dgm:t>
    </dgm:pt>
    <dgm:pt modelId="{61FC00D6-AEF8-4CA4-8FCF-9EE93C46D36A}" type="pres">
      <dgm:prSet presAssocID="{E1F8FAC4-9208-4C74-A257-628C6B3ABF72}" presName="text0" presStyleLbl="node1" presStyleIdx="1" presStyleCnt="3" custScaleX="325038" custScaleY="92871" custRadScaleRad="123740" custRadScaleInc="-51946">
        <dgm:presLayoutVars>
          <dgm:bulletEnabled val="1"/>
        </dgm:presLayoutVars>
      </dgm:prSet>
      <dgm:spPr/>
      <dgm:t>
        <a:bodyPr/>
        <a:lstStyle/>
        <a:p>
          <a:endParaRPr lang="en-US"/>
        </a:p>
      </dgm:t>
    </dgm:pt>
    <dgm:pt modelId="{71FE85CA-F6E6-4C44-9F18-532D98AD33C7}" type="pres">
      <dgm:prSet presAssocID="{48DBFCAD-7BC3-41C8-966E-8680024ECCF4}" presName="Name56" presStyleLbl="parChTrans1D2" presStyleIdx="1" presStyleCnt="2"/>
      <dgm:spPr/>
      <dgm:t>
        <a:bodyPr/>
        <a:lstStyle/>
        <a:p>
          <a:endParaRPr lang="en-US"/>
        </a:p>
      </dgm:t>
    </dgm:pt>
    <dgm:pt modelId="{708C250F-6DBE-42F5-9864-3CB2B8ED1717}" type="pres">
      <dgm:prSet presAssocID="{6FF4FAEC-C609-4899-B12C-EDDF9D6558D0}" presName="text0" presStyleLbl="node1" presStyleIdx="2" presStyleCnt="3" custScaleX="299161" custScaleY="122125" custRadScaleRad="148844" custRadScaleInc="-62438">
        <dgm:presLayoutVars>
          <dgm:bulletEnabled val="1"/>
        </dgm:presLayoutVars>
      </dgm:prSet>
      <dgm:spPr/>
      <dgm:t>
        <a:bodyPr/>
        <a:lstStyle/>
        <a:p>
          <a:endParaRPr lang="en-US"/>
        </a:p>
      </dgm:t>
    </dgm:pt>
  </dgm:ptLst>
  <dgm:cxnLst>
    <dgm:cxn modelId="{BB5A308C-5D12-488A-81A8-34DA9856A3AF}" type="presOf" srcId="{6FF4FAEC-C609-4899-B12C-EDDF9D6558D0}" destId="{708C250F-6DBE-42F5-9864-3CB2B8ED1717}" srcOrd="0" destOrd="0" presId="urn:microsoft.com/office/officeart/2008/layout/RadialCluster"/>
    <dgm:cxn modelId="{6CB682F0-7B52-4C98-8ED8-A414AD830C71}" srcId="{1D99B9D7-88E0-4CCF-9C02-DE2E28FF8824}" destId="{6601B10B-C399-4E12-BDD8-04796A74BEDE}" srcOrd="0" destOrd="0" parTransId="{78AF214A-FAE1-4A81-A374-DD78E3252995}" sibTransId="{CEAF5076-DDB8-4C78-A080-A162EFBB2ABF}"/>
    <dgm:cxn modelId="{CD6DCE4B-6B58-41F8-A1E8-D1B476CF8ED7}" srcId="{6601B10B-C399-4E12-BDD8-04796A74BEDE}" destId="{6FF4FAEC-C609-4899-B12C-EDDF9D6558D0}" srcOrd="1" destOrd="0" parTransId="{48DBFCAD-7BC3-41C8-966E-8680024ECCF4}" sibTransId="{9BB6F113-A0D3-454F-9551-31AB1CD3DDF9}"/>
    <dgm:cxn modelId="{DE47C88A-2E64-4B8B-82A8-C2E438A3114C}" type="presOf" srcId="{48DBFCAD-7BC3-41C8-966E-8680024ECCF4}" destId="{71FE85CA-F6E6-4C44-9F18-532D98AD33C7}" srcOrd="0" destOrd="0" presId="urn:microsoft.com/office/officeart/2008/layout/RadialCluster"/>
    <dgm:cxn modelId="{2DCF5DEC-9579-49A7-864A-C49C7A964A01}" type="presOf" srcId="{6601B10B-C399-4E12-BDD8-04796A74BEDE}" destId="{E7D8E5E2-9283-4D6E-B710-649CB94712A4}" srcOrd="0" destOrd="0" presId="urn:microsoft.com/office/officeart/2008/layout/RadialCluster"/>
    <dgm:cxn modelId="{185CC2D0-3972-454D-A7F8-EF993BF5DEB5}" type="presOf" srcId="{A012D03E-0266-4596-B6E5-FEEDBEE1B805}" destId="{54A3D9BC-1DEA-4552-A189-F5379E37E625}" srcOrd="0" destOrd="0" presId="urn:microsoft.com/office/officeart/2008/layout/RadialCluster"/>
    <dgm:cxn modelId="{8AAA288B-08B7-40E9-B9AF-D2EC72453C37}" type="presOf" srcId="{1D99B9D7-88E0-4CCF-9C02-DE2E28FF8824}" destId="{46F84BBC-76EE-452D-8C64-9E12307B73CF}" srcOrd="0" destOrd="0" presId="urn:microsoft.com/office/officeart/2008/layout/RadialCluster"/>
    <dgm:cxn modelId="{03D8B202-0059-472B-9B7A-E32D13535F5A}" type="presOf" srcId="{E1F8FAC4-9208-4C74-A257-628C6B3ABF72}" destId="{61FC00D6-AEF8-4CA4-8FCF-9EE93C46D36A}" srcOrd="0" destOrd="0" presId="urn:microsoft.com/office/officeart/2008/layout/RadialCluster"/>
    <dgm:cxn modelId="{B1CF0CF2-CD7A-4DDD-AE23-7C48B652BFC9}" srcId="{6601B10B-C399-4E12-BDD8-04796A74BEDE}" destId="{E1F8FAC4-9208-4C74-A257-628C6B3ABF72}" srcOrd="0" destOrd="0" parTransId="{A012D03E-0266-4596-B6E5-FEEDBEE1B805}" sibTransId="{6657714A-FA40-4A28-AC21-ED25020A2C25}"/>
    <dgm:cxn modelId="{C0476F2D-E938-4CE6-AB35-E1A799EC33C7}" type="presParOf" srcId="{46F84BBC-76EE-452D-8C64-9E12307B73CF}" destId="{EAE9BBF3-026C-42D9-A1FC-7AAFE05E25E1}" srcOrd="0" destOrd="0" presId="urn:microsoft.com/office/officeart/2008/layout/RadialCluster"/>
    <dgm:cxn modelId="{86296508-C961-4FA0-8467-86A4CE3DED25}" type="presParOf" srcId="{EAE9BBF3-026C-42D9-A1FC-7AAFE05E25E1}" destId="{E7D8E5E2-9283-4D6E-B710-649CB94712A4}" srcOrd="0" destOrd="0" presId="urn:microsoft.com/office/officeart/2008/layout/RadialCluster"/>
    <dgm:cxn modelId="{578F263B-CB74-4B99-A854-984E54D78FBC}" type="presParOf" srcId="{EAE9BBF3-026C-42D9-A1FC-7AAFE05E25E1}" destId="{54A3D9BC-1DEA-4552-A189-F5379E37E625}" srcOrd="1" destOrd="0" presId="urn:microsoft.com/office/officeart/2008/layout/RadialCluster"/>
    <dgm:cxn modelId="{FD97B112-02AD-4392-BAA8-0B8682B5C73E}" type="presParOf" srcId="{EAE9BBF3-026C-42D9-A1FC-7AAFE05E25E1}" destId="{61FC00D6-AEF8-4CA4-8FCF-9EE93C46D36A}" srcOrd="2" destOrd="0" presId="urn:microsoft.com/office/officeart/2008/layout/RadialCluster"/>
    <dgm:cxn modelId="{ACD3DDAD-A507-4D09-A145-8675E083AB85}" type="presParOf" srcId="{EAE9BBF3-026C-42D9-A1FC-7AAFE05E25E1}" destId="{71FE85CA-F6E6-4C44-9F18-532D98AD33C7}" srcOrd="3" destOrd="0" presId="urn:microsoft.com/office/officeart/2008/layout/RadialCluster"/>
    <dgm:cxn modelId="{E2193F86-D8CC-4378-BD8B-B2324A8B64A6}" type="presParOf" srcId="{EAE9BBF3-026C-42D9-A1FC-7AAFE05E25E1}" destId="{708C250F-6DBE-42F5-9864-3CB2B8ED1717}" srcOrd="4"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70D822F-7BE2-489D-89FF-4A5CC2E45C05}"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85F2D2A-EE67-477B-9848-25A59A64B0C1}">
      <dgm:prSet phldrT="[Text]" custT="1"/>
      <dgm:spPr/>
      <dgm:t>
        <a:bodyPr/>
        <a:lstStyle/>
        <a:p>
          <a:pPr algn="just"/>
          <a:r>
            <a:rPr lang="en-US" sz="2000" b="1" dirty="0" smtClean="0">
              <a:solidFill>
                <a:schemeClr val="tx1"/>
              </a:solidFill>
            </a:rPr>
            <a:t>Improvements in skills that allow individuals to perform assignments more effectively.</a:t>
          </a:r>
          <a:endParaRPr lang="en-US" sz="2000" b="1" dirty="0">
            <a:solidFill>
              <a:schemeClr val="tx1"/>
            </a:solidFill>
          </a:endParaRPr>
        </a:p>
      </dgm:t>
    </dgm:pt>
    <dgm:pt modelId="{C656C654-AFC5-4297-9904-D51E09C777D6}" type="parTrans" cxnId="{85921833-2A67-454C-941C-D2A7C4972DBF}">
      <dgm:prSet/>
      <dgm:spPr/>
      <dgm:t>
        <a:bodyPr/>
        <a:lstStyle/>
        <a:p>
          <a:pPr algn="just"/>
          <a:endParaRPr lang="en-US" sz="2000" b="1">
            <a:solidFill>
              <a:schemeClr val="tx1"/>
            </a:solidFill>
          </a:endParaRPr>
        </a:p>
      </dgm:t>
    </dgm:pt>
    <dgm:pt modelId="{6D53BDFD-6356-428D-A6AB-417F93615F85}" type="sibTrans" cxnId="{85921833-2A67-454C-941C-D2A7C4972DBF}">
      <dgm:prSet/>
      <dgm:spPr/>
      <dgm:t>
        <a:bodyPr/>
        <a:lstStyle/>
        <a:p>
          <a:pPr algn="just"/>
          <a:endParaRPr lang="en-US" sz="2000" b="1">
            <a:solidFill>
              <a:schemeClr val="tx1"/>
            </a:solidFill>
          </a:endParaRPr>
        </a:p>
      </dgm:t>
    </dgm:pt>
    <dgm:pt modelId="{1A739331-E89C-4B43-ABDF-27486CFB4B53}">
      <dgm:prSet phldrT="[Text]" custT="1"/>
      <dgm:spPr/>
      <dgm:t>
        <a:bodyPr/>
        <a:lstStyle/>
        <a:p>
          <a:pPr algn="just"/>
          <a:r>
            <a:rPr lang="en-US" sz="2000" b="1" dirty="0" smtClean="0">
              <a:solidFill>
                <a:schemeClr val="tx1"/>
              </a:solidFill>
            </a:rPr>
            <a:t>Improvements in competencies that help the team perform better as a team.</a:t>
          </a:r>
          <a:endParaRPr lang="en-US" sz="2000" b="1" dirty="0">
            <a:solidFill>
              <a:schemeClr val="tx1"/>
            </a:solidFill>
          </a:endParaRPr>
        </a:p>
      </dgm:t>
    </dgm:pt>
    <dgm:pt modelId="{CB69F43C-089F-4BE4-A99D-5A35B852C7A8}" type="parTrans" cxnId="{56A4F626-53D1-4AFA-9569-0C2C6D00771C}">
      <dgm:prSet/>
      <dgm:spPr/>
      <dgm:t>
        <a:bodyPr/>
        <a:lstStyle/>
        <a:p>
          <a:pPr algn="just"/>
          <a:endParaRPr lang="en-US" sz="2000" b="1">
            <a:solidFill>
              <a:schemeClr val="tx1"/>
            </a:solidFill>
          </a:endParaRPr>
        </a:p>
      </dgm:t>
    </dgm:pt>
    <dgm:pt modelId="{4B4CD488-4944-4C0E-9817-C5C6D4D818B9}" type="sibTrans" cxnId="{56A4F626-53D1-4AFA-9569-0C2C6D00771C}">
      <dgm:prSet/>
      <dgm:spPr/>
      <dgm:t>
        <a:bodyPr/>
        <a:lstStyle/>
        <a:p>
          <a:pPr algn="just"/>
          <a:endParaRPr lang="en-US" sz="2000" b="1">
            <a:solidFill>
              <a:schemeClr val="tx1"/>
            </a:solidFill>
          </a:endParaRPr>
        </a:p>
      </dgm:t>
    </dgm:pt>
    <dgm:pt modelId="{B156AF38-809F-4B14-BC24-6073E24E186A}">
      <dgm:prSet phldrT="[Text]" custT="1"/>
      <dgm:spPr/>
      <dgm:t>
        <a:bodyPr/>
        <a:lstStyle/>
        <a:p>
          <a:pPr algn="just"/>
          <a:r>
            <a:rPr lang="en-US" sz="2000" b="1" dirty="0" smtClean="0">
              <a:solidFill>
                <a:schemeClr val="tx1"/>
              </a:solidFill>
            </a:rPr>
            <a:t>Reduced turnover Rate</a:t>
          </a:r>
          <a:endParaRPr lang="en-US" sz="2000" b="1" dirty="0">
            <a:solidFill>
              <a:schemeClr val="tx1"/>
            </a:solidFill>
          </a:endParaRPr>
        </a:p>
      </dgm:t>
    </dgm:pt>
    <dgm:pt modelId="{654A2CD2-8D81-4537-B02F-38DC3528CC7B}" type="parTrans" cxnId="{C40EFD07-BF44-4783-A66D-5CAB4EB69036}">
      <dgm:prSet/>
      <dgm:spPr/>
      <dgm:t>
        <a:bodyPr/>
        <a:lstStyle/>
        <a:p>
          <a:pPr algn="just"/>
          <a:endParaRPr lang="en-US" sz="2000" b="1">
            <a:solidFill>
              <a:schemeClr val="tx1"/>
            </a:solidFill>
          </a:endParaRPr>
        </a:p>
      </dgm:t>
    </dgm:pt>
    <dgm:pt modelId="{BB27B754-D49F-4C0C-9A1A-34312BC35698}" type="sibTrans" cxnId="{C40EFD07-BF44-4783-A66D-5CAB4EB69036}">
      <dgm:prSet/>
      <dgm:spPr/>
      <dgm:t>
        <a:bodyPr/>
        <a:lstStyle/>
        <a:p>
          <a:pPr algn="just"/>
          <a:endParaRPr lang="en-US" sz="2000" b="1">
            <a:solidFill>
              <a:schemeClr val="tx1"/>
            </a:solidFill>
          </a:endParaRPr>
        </a:p>
      </dgm:t>
    </dgm:pt>
    <dgm:pt modelId="{10AA2540-6FEA-4CED-8DD7-277C6F340BF0}">
      <dgm:prSet phldrT="[Text]" custT="1">
        <dgm:style>
          <a:lnRef idx="1">
            <a:schemeClr val="accent4"/>
          </a:lnRef>
          <a:fillRef idx="2">
            <a:schemeClr val="accent4"/>
          </a:fillRef>
          <a:effectRef idx="1">
            <a:schemeClr val="accent4"/>
          </a:effectRef>
          <a:fontRef idx="minor">
            <a:schemeClr val="dk1"/>
          </a:fontRef>
        </dgm:style>
      </dgm:prSet>
      <dgm:spPr/>
      <dgm:t>
        <a:bodyPr/>
        <a:lstStyle/>
        <a:p>
          <a:pPr algn="just"/>
          <a:r>
            <a:rPr lang="en-US" sz="2000" b="1" dirty="0" smtClean="0">
              <a:solidFill>
                <a:schemeClr val="tx1"/>
              </a:solidFill>
            </a:rPr>
            <a:t>Increased team cohesiveness where team members share information and experiences openly and help each other to improve the overall project performance. </a:t>
          </a:r>
          <a:endParaRPr lang="en-US" sz="2000" b="1" dirty="0">
            <a:solidFill>
              <a:schemeClr val="tx1"/>
            </a:solidFill>
          </a:endParaRPr>
        </a:p>
      </dgm:t>
    </dgm:pt>
    <dgm:pt modelId="{1A91E0BC-3996-469E-96E1-8C46C4486D95}" type="parTrans" cxnId="{9A2335A9-D797-48F4-AE3E-F57E1B7CCE8B}">
      <dgm:prSet/>
      <dgm:spPr/>
      <dgm:t>
        <a:bodyPr/>
        <a:lstStyle/>
        <a:p>
          <a:pPr algn="just"/>
          <a:endParaRPr lang="en-US" sz="2000" b="1">
            <a:solidFill>
              <a:schemeClr val="tx1"/>
            </a:solidFill>
          </a:endParaRPr>
        </a:p>
      </dgm:t>
    </dgm:pt>
    <dgm:pt modelId="{A0B82A4E-EAD6-4572-9426-D2182911A93A}" type="sibTrans" cxnId="{9A2335A9-D797-48F4-AE3E-F57E1B7CCE8B}">
      <dgm:prSet/>
      <dgm:spPr/>
      <dgm:t>
        <a:bodyPr/>
        <a:lstStyle/>
        <a:p>
          <a:pPr algn="just"/>
          <a:endParaRPr lang="en-US" sz="2000" b="1">
            <a:solidFill>
              <a:schemeClr val="tx1"/>
            </a:solidFill>
          </a:endParaRPr>
        </a:p>
      </dgm:t>
    </dgm:pt>
    <dgm:pt modelId="{945F2A36-EE02-4B6E-9735-B2BD93B44E7C}" type="pres">
      <dgm:prSet presAssocID="{B70D822F-7BE2-489D-89FF-4A5CC2E45C05}" presName="linear" presStyleCnt="0">
        <dgm:presLayoutVars>
          <dgm:animLvl val="lvl"/>
          <dgm:resizeHandles val="exact"/>
        </dgm:presLayoutVars>
      </dgm:prSet>
      <dgm:spPr/>
      <dgm:t>
        <a:bodyPr/>
        <a:lstStyle/>
        <a:p>
          <a:endParaRPr lang="en-US"/>
        </a:p>
      </dgm:t>
    </dgm:pt>
    <dgm:pt modelId="{E9327357-CD72-4110-B313-D811E05F915B}" type="pres">
      <dgm:prSet presAssocID="{C85F2D2A-EE67-477B-9848-25A59A64B0C1}" presName="parentText" presStyleLbl="node1" presStyleIdx="0" presStyleCnt="4">
        <dgm:presLayoutVars>
          <dgm:chMax val="0"/>
          <dgm:bulletEnabled val="1"/>
        </dgm:presLayoutVars>
      </dgm:prSet>
      <dgm:spPr/>
      <dgm:t>
        <a:bodyPr/>
        <a:lstStyle/>
        <a:p>
          <a:endParaRPr lang="en-US"/>
        </a:p>
      </dgm:t>
    </dgm:pt>
    <dgm:pt modelId="{FFA5AE64-58DD-4333-BB7E-572944B0A401}" type="pres">
      <dgm:prSet presAssocID="{6D53BDFD-6356-428D-A6AB-417F93615F85}" presName="spacer" presStyleCnt="0"/>
      <dgm:spPr/>
    </dgm:pt>
    <dgm:pt modelId="{7C9D0D04-8127-431D-8DDD-72DCDC5B5331}" type="pres">
      <dgm:prSet presAssocID="{1A739331-E89C-4B43-ABDF-27486CFB4B53}" presName="parentText" presStyleLbl="node1" presStyleIdx="1" presStyleCnt="4">
        <dgm:presLayoutVars>
          <dgm:chMax val="0"/>
          <dgm:bulletEnabled val="1"/>
        </dgm:presLayoutVars>
      </dgm:prSet>
      <dgm:spPr/>
      <dgm:t>
        <a:bodyPr/>
        <a:lstStyle/>
        <a:p>
          <a:endParaRPr lang="en-US"/>
        </a:p>
      </dgm:t>
    </dgm:pt>
    <dgm:pt modelId="{8A99885E-C345-4303-B6D5-5B7ADDEF9F4F}" type="pres">
      <dgm:prSet presAssocID="{4B4CD488-4944-4C0E-9817-C5C6D4D818B9}" presName="spacer" presStyleCnt="0"/>
      <dgm:spPr/>
    </dgm:pt>
    <dgm:pt modelId="{2CE43E61-6C6A-4401-B88B-D3A0B47AACA1}" type="pres">
      <dgm:prSet presAssocID="{B156AF38-809F-4B14-BC24-6073E24E186A}" presName="parentText" presStyleLbl="node1" presStyleIdx="2" presStyleCnt="4">
        <dgm:presLayoutVars>
          <dgm:chMax val="0"/>
          <dgm:bulletEnabled val="1"/>
        </dgm:presLayoutVars>
      </dgm:prSet>
      <dgm:spPr/>
      <dgm:t>
        <a:bodyPr/>
        <a:lstStyle/>
        <a:p>
          <a:endParaRPr lang="en-US"/>
        </a:p>
      </dgm:t>
    </dgm:pt>
    <dgm:pt modelId="{BA3F4412-5AEF-4BF3-A015-A470709824E1}" type="pres">
      <dgm:prSet presAssocID="{BB27B754-D49F-4C0C-9A1A-34312BC35698}" presName="spacer" presStyleCnt="0"/>
      <dgm:spPr/>
    </dgm:pt>
    <dgm:pt modelId="{A4365CD4-C8E2-413A-8E22-3E39D5D4DEE7}" type="pres">
      <dgm:prSet presAssocID="{10AA2540-6FEA-4CED-8DD7-277C6F340BF0}" presName="parentText" presStyleLbl="node1" presStyleIdx="3" presStyleCnt="4">
        <dgm:presLayoutVars>
          <dgm:chMax val="0"/>
          <dgm:bulletEnabled val="1"/>
        </dgm:presLayoutVars>
      </dgm:prSet>
      <dgm:spPr/>
      <dgm:t>
        <a:bodyPr/>
        <a:lstStyle/>
        <a:p>
          <a:endParaRPr lang="en-US"/>
        </a:p>
      </dgm:t>
    </dgm:pt>
  </dgm:ptLst>
  <dgm:cxnLst>
    <dgm:cxn modelId="{CA1170D6-2547-46DF-8002-CA8998698DA3}" type="presOf" srcId="{B156AF38-809F-4B14-BC24-6073E24E186A}" destId="{2CE43E61-6C6A-4401-B88B-D3A0B47AACA1}" srcOrd="0" destOrd="0" presId="urn:microsoft.com/office/officeart/2005/8/layout/vList2"/>
    <dgm:cxn modelId="{9A2335A9-D797-48F4-AE3E-F57E1B7CCE8B}" srcId="{B70D822F-7BE2-489D-89FF-4A5CC2E45C05}" destId="{10AA2540-6FEA-4CED-8DD7-277C6F340BF0}" srcOrd="3" destOrd="0" parTransId="{1A91E0BC-3996-469E-96E1-8C46C4486D95}" sibTransId="{A0B82A4E-EAD6-4572-9426-D2182911A93A}"/>
    <dgm:cxn modelId="{7A6E438B-ECD6-49D4-A432-D2182CD8B37C}" type="presOf" srcId="{10AA2540-6FEA-4CED-8DD7-277C6F340BF0}" destId="{A4365CD4-C8E2-413A-8E22-3E39D5D4DEE7}" srcOrd="0" destOrd="0" presId="urn:microsoft.com/office/officeart/2005/8/layout/vList2"/>
    <dgm:cxn modelId="{85921833-2A67-454C-941C-D2A7C4972DBF}" srcId="{B70D822F-7BE2-489D-89FF-4A5CC2E45C05}" destId="{C85F2D2A-EE67-477B-9848-25A59A64B0C1}" srcOrd="0" destOrd="0" parTransId="{C656C654-AFC5-4297-9904-D51E09C777D6}" sibTransId="{6D53BDFD-6356-428D-A6AB-417F93615F85}"/>
    <dgm:cxn modelId="{56A4F626-53D1-4AFA-9569-0C2C6D00771C}" srcId="{B70D822F-7BE2-489D-89FF-4A5CC2E45C05}" destId="{1A739331-E89C-4B43-ABDF-27486CFB4B53}" srcOrd="1" destOrd="0" parTransId="{CB69F43C-089F-4BE4-A99D-5A35B852C7A8}" sibTransId="{4B4CD488-4944-4C0E-9817-C5C6D4D818B9}"/>
    <dgm:cxn modelId="{6D0DE7D0-C2BB-48F2-9F30-0047B9B0F35D}" type="presOf" srcId="{1A739331-E89C-4B43-ABDF-27486CFB4B53}" destId="{7C9D0D04-8127-431D-8DDD-72DCDC5B5331}" srcOrd="0" destOrd="0" presId="urn:microsoft.com/office/officeart/2005/8/layout/vList2"/>
    <dgm:cxn modelId="{9775F17D-A228-4CCD-8DA3-5FF9CD47174B}" type="presOf" srcId="{B70D822F-7BE2-489D-89FF-4A5CC2E45C05}" destId="{945F2A36-EE02-4B6E-9735-B2BD93B44E7C}" srcOrd="0" destOrd="0" presId="urn:microsoft.com/office/officeart/2005/8/layout/vList2"/>
    <dgm:cxn modelId="{F7FD1866-6A71-44B0-B576-7EC3DAE961BA}" type="presOf" srcId="{C85F2D2A-EE67-477B-9848-25A59A64B0C1}" destId="{E9327357-CD72-4110-B313-D811E05F915B}" srcOrd="0" destOrd="0" presId="urn:microsoft.com/office/officeart/2005/8/layout/vList2"/>
    <dgm:cxn modelId="{C40EFD07-BF44-4783-A66D-5CAB4EB69036}" srcId="{B70D822F-7BE2-489D-89FF-4A5CC2E45C05}" destId="{B156AF38-809F-4B14-BC24-6073E24E186A}" srcOrd="2" destOrd="0" parTransId="{654A2CD2-8D81-4537-B02F-38DC3528CC7B}" sibTransId="{BB27B754-D49F-4C0C-9A1A-34312BC35698}"/>
    <dgm:cxn modelId="{10C8B17A-1E0F-4938-B940-AE57D5F65DD6}" type="presParOf" srcId="{945F2A36-EE02-4B6E-9735-B2BD93B44E7C}" destId="{E9327357-CD72-4110-B313-D811E05F915B}" srcOrd="0" destOrd="0" presId="urn:microsoft.com/office/officeart/2005/8/layout/vList2"/>
    <dgm:cxn modelId="{83EB6766-0D35-41C9-AD74-8E7584BE4C50}" type="presParOf" srcId="{945F2A36-EE02-4B6E-9735-B2BD93B44E7C}" destId="{FFA5AE64-58DD-4333-BB7E-572944B0A401}" srcOrd="1" destOrd="0" presId="urn:microsoft.com/office/officeart/2005/8/layout/vList2"/>
    <dgm:cxn modelId="{581D18F5-9562-46D2-8FCC-35BC9599A20B}" type="presParOf" srcId="{945F2A36-EE02-4B6E-9735-B2BD93B44E7C}" destId="{7C9D0D04-8127-431D-8DDD-72DCDC5B5331}" srcOrd="2" destOrd="0" presId="urn:microsoft.com/office/officeart/2005/8/layout/vList2"/>
    <dgm:cxn modelId="{67558E90-8D7C-4A0E-AF3B-BC8B8E678249}" type="presParOf" srcId="{945F2A36-EE02-4B6E-9735-B2BD93B44E7C}" destId="{8A99885E-C345-4303-B6D5-5B7ADDEF9F4F}" srcOrd="3" destOrd="0" presId="urn:microsoft.com/office/officeart/2005/8/layout/vList2"/>
    <dgm:cxn modelId="{D3BF78F2-47E8-48B8-8F8B-19E201477A37}" type="presParOf" srcId="{945F2A36-EE02-4B6E-9735-B2BD93B44E7C}" destId="{2CE43E61-6C6A-4401-B88B-D3A0B47AACA1}" srcOrd="4" destOrd="0" presId="urn:microsoft.com/office/officeart/2005/8/layout/vList2"/>
    <dgm:cxn modelId="{48A3DD63-75B0-422F-A048-A67F1566C4AE}" type="presParOf" srcId="{945F2A36-EE02-4B6E-9735-B2BD93B44E7C}" destId="{BA3F4412-5AEF-4BF3-A015-A470709824E1}" srcOrd="5" destOrd="0" presId="urn:microsoft.com/office/officeart/2005/8/layout/vList2"/>
    <dgm:cxn modelId="{3EA00C4F-67E0-42E2-9871-33AB11EB7F41}" type="presParOf" srcId="{945F2A36-EE02-4B6E-9735-B2BD93B44E7C}" destId="{A4365CD4-C8E2-413A-8E22-3E39D5D4DEE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0400F2-FD53-4C77-9C11-9B2E46631E17}" type="doc">
      <dgm:prSet loTypeId="urn:microsoft.com/office/officeart/2005/8/layout/radial3" loCatId="cycle" qsTypeId="urn:microsoft.com/office/officeart/2005/8/quickstyle/simple1" qsCatId="simple" csTypeId="urn:microsoft.com/office/officeart/2005/8/colors/colorful1" csCatId="colorful" phldr="1"/>
      <dgm:spPr/>
      <dgm:t>
        <a:bodyPr/>
        <a:lstStyle/>
        <a:p>
          <a:endParaRPr lang="en-US"/>
        </a:p>
      </dgm:t>
    </dgm:pt>
    <dgm:pt modelId="{0EDA6601-3F84-4A39-B30B-2A8FC353DCA5}">
      <dgm:prSet phldrT="[Text]" custT="1"/>
      <dgm:spPr/>
      <dgm:t>
        <a:bodyPr/>
        <a:lstStyle/>
        <a:p>
          <a:r>
            <a:rPr lang="en-US" sz="2800" dirty="0" smtClean="0"/>
            <a:t>Outsourcing Advantages</a:t>
          </a:r>
          <a:endParaRPr lang="en-US" sz="2800" dirty="0"/>
        </a:p>
      </dgm:t>
    </dgm:pt>
    <dgm:pt modelId="{2103A5FC-A04C-4A48-BA10-9620FE7D9023}" type="parTrans" cxnId="{06EC890A-B011-4BA8-9748-3D1DB65A9156}">
      <dgm:prSet/>
      <dgm:spPr/>
      <dgm:t>
        <a:bodyPr/>
        <a:lstStyle/>
        <a:p>
          <a:endParaRPr lang="en-US" sz="2800"/>
        </a:p>
      </dgm:t>
    </dgm:pt>
    <dgm:pt modelId="{DABD9D81-8398-43D1-922E-CF077D759BF6}" type="sibTrans" cxnId="{06EC890A-B011-4BA8-9748-3D1DB65A9156}">
      <dgm:prSet/>
      <dgm:spPr/>
      <dgm:t>
        <a:bodyPr/>
        <a:lstStyle/>
        <a:p>
          <a:endParaRPr lang="en-US" sz="2800"/>
        </a:p>
      </dgm:t>
    </dgm:pt>
    <dgm:pt modelId="{67F91559-E741-445A-B50A-BCB06176054D}">
      <dgm:prSet phldrT="[Text]" custT="1"/>
      <dgm:spPr/>
      <dgm:t>
        <a:bodyPr/>
        <a:lstStyle/>
        <a:p>
          <a:r>
            <a:rPr lang="en-US" sz="2800" dirty="0" smtClean="0"/>
            <a:t>Cost Reduction</a:t>
          </a:r>
          <a:endParaRPr lang="en-US" sz="2800" dirty="0"/>
        </a:p>
      </dgm:t>
    </dgm:pt>
    <dgm:pt modelId="{0D04F221-61D6-47C0-8E4C-8F6DFC8FA322}" type="parTrans" cxnId="{D46D8F53-E89D-4F06-B74C-61112E774907}">
      <dgm:prSet/>
      <dgm:spPr/>
      <dgm:t>
        <a:bodyPr/>
        <a:lstStyle/>
        <a:p>
          <a:endParaRPr lang="en-US" sz="2800"/>
        </a:p>
      </dgm:t>
    </dgm:pt>
    <dgm:pt modelId="{7E4C84CF-5B20-425A-90C0-B85CC3541677}" type="sibTrans" cxnId="{D46D8F53-E89D-4F06-B74C-61112E774907}">
      <dgm:prSet/>
      <dgm:spPr/>
      <dgm:t>
        <a:bodyPr/>
        <a:lstStyle/>
        <a:p>
          <a:endParaRPr lang="en-US" sz="2800"/>
        </a:p>
      </dgm:t>
    </dgm:pt>
    <dgm:pt modelId="{9A4BC39B-09B5-4A82-9C08-5C1A7A862A0A}">
      <dgm:prSet phldrT="[Text]" custT="1"/>
      <dgm:spPr/>
      <dgm:t>
        <a:bodyPr/>
        <a:lstStyle/>
        <a:p>
          <a:r>
            <a:rPr lang="en-US" sz="2800" dirty="0" smtClean="0"/>
            <a:t>Faster Project Completion</a:t>
          </a:r>
          <a:endParaRPr lang="en-US" sz="2800" dirty="0"/>
        </a:p>
      </dgm:t>
    </dgm:pt>
    <dgm:pt modelId="{2463FB2D-6817-4DA3-B119-3F1D23F21F79}" type="parTrans" cxnId="{03F51A7D-00EB-47D6-A809-86B8467574D9}">
      <dgm:prSet/>
      <dgm:spPr/>
      <dgm:t>
        <a:bodyPr/>
        <a:lstStyle/>
        <a:p>
          <a:endParaRPr lang="en-US" sz="2800"/>
        </a:p>
      </dgm:t>
    </dgm:pt>
    <dgm:pt modelId="{585247D3-5FD7-42A2-9004-D12E02584681}" type="sibTrans" cxnId="{03F51A7D-00EB-47D6-A809-86B8467574D9}">
      <dgm:prSet/>
      <dgm:spPr/>
      <dgm:t>
        <a:bodyPr/>
        <a:lstStyle/>
        <a:p>
          <a:endParaRPr lang="en-US" sz="2800"/>
        </a:p>
      </dgm:t>
    </dgm:pt>
    <dgm:pt modelId="{8609B4D0-93D0-42DA-81E7-0D00F4D77175}">
      <dgm:prSet phldrT="[Text]" custT="1"/>
      <dgm:spPr/>
      <dgm:t>
        <a:bodyPr/>
        <a:lstStyle/>
        <a:p>
          <a:r>
            <a:rPr lang="en-US" sz="2800" dirty="0" smtClean="0"/>
            <a:t>High Level of Expertise</a:t>
          </a:r>
          <a:endParaRPr lang="en-US" sz="2800" dirty="0"/>
        </a:p>
      </dgm:t>
    </dgm:pt>
    <dgm:pt modelId="{0D494C1E-AE52-4741-ACF1-C5F705FB15F1}" type="parTrans" cxnId="{4EB25261-142E-406F-A1E6-6E132E990870}">
      <dgm:prSet/>
      <dgm:spPr/>
      <dgm:t>
        <a:bodyPr/>
        <a:lstStyle/>
        <a:p>
          <a:endParaRPr lang="en-US" sz="2800"/>
        </a:p>
      </dgm:t>
    </dgm:pt>
    <dgm:pt modelId="{AD760E6D-1285-4B82-B3A1-FFC8908970F5}" type="sibTrans" cxnId="{4EB25261-142E-406F-A1E6-6E132E990870}">
      <dgm:prSet/>
      <dgm:spPr/>
      <dgm:t>
        <a:bodyPr/>
        <a:lstStyle/>
        <a:p>
          <a:endParaRPr lang="en-US" sz="2800"/>
        </a:p>
      </dgm:t>
    </dgm:pt>
    <dgm:pt modelId="{73792D6C-85DB-4F7D-AB1B-4989316FFA7E}">
      <dgm:prSet phldrT="[Text]" custT="1"/>
      <dgm:spPr/>
      <dgm:t>
        <a:bodyPr/>
        <a:lstStyle/>
        <a:p>
          <a:r>
            <a:rPr lang="en-US" sz="2800" dirty="0" smtClean="0"/>
            <a:t>Flexibility</a:t>
          </a:r>
          <a:endParaRPr lang="en-US" sz="2800" dirty="0"/>
        </a:p>
      </dgm:t>
    </dgm:pt>
    <dgm:pt modelId="{A7F6554E-90B5-406F-9474-8FAF646590ED}" type="parTrans" cxnId="{121E12FF-4BA2-44EC-BC78-DEF28D8C5809}">
      <dgm:prSet/>
      <dgm:spPr/>
      <dgm:t>
        <a:bodyPr/>
        <a:lstStyle/>
        <a:p>
          <a:endParaRPr lang="en-US" sz="2800"/>
        </a:p>
      </dgm:t>
    </dgm:pt>
    <dgm:pt modelId="{4C1391D4-A62D-4682-BCE9-2E87AB0BCCAB}" type="sibTrans" cxnId="{121E12FF-4BA2-44EC-BC78-DEF28D8C5809}">
      <dgm:prSet/>
      <dgm:spPr/>
      <dgm:t>
        <a:bodyPr/>
        <a:lstStyle/>
        <a:p>
          <a:endParaRPr lang="en-US" sz="2800"/>
        </a:p>
      </dgm:t>
    </dgm:pt>
    <dgm:pt modelId="{8289ACEB-382E-4541-AB8A-BD424AD5199B}" type="pres">
      <dgm:prSet presAssocID="{8D0400F2-FD53-4C77-9C11-9B2E46631E17}" presName="composite" presStyleCnt="0">
        <dgm:presLayoutVars>
          <dgm:chMax val="1"/>
          <dgm:dir/>
          <dgm:resizeHandles val="exact"/>
        </dgm:presLayoutVars>
      </dgm:prSet>
      <dgm:spPr/>
      <dgm:t>
        <a:bodyPr/>
        <a:lstStyle/>
        <a:p>
          <a:endParaRPr lang="en-US"/>
        </a:p>
      </dgm:t>
    </dgm:pt>
    <dgm:pt modelId="{54E16A9D-EE4A-466C-9E66-595E3E992A4B}" type="pres">
      <dgm:prSet presAssocID="{8D0400F2-FD53-4C77-9C11-9B2E46631E17}" presName="radial" presStyleCnt="0">
        <dgm:presLayoutVars>
          <dgm:animLvl val="ctr"/>
        </dgm:presLayoutVars>
      </dgm:prSet>
      <dgm:spPr/>
    </dgm:pt>
    <dgm:pt modelId="{2AB3D608-554E-4760-9A7E-8F71E4D29EFA}" type="pres">
      <dgm:prSet presAssocID="{0EDA6601-3F84-4A39-B30B-2A8FC353DCA5}" presName="centerShape" presStyleLbl="vennNode1" presStyleIdx="0" presStyleCnt="5"/>
      <dgm:spPr/>
      <dgm:t>
        <a:bodyPr/>
        <a:lstStyle/>
        <a:p>
          <a:endParaRPr lang="en-US"/>
        </a:p>
      </dgm:t>
    </dgm:pt>
    <dgm:pt modelId="{77DC752F-573E-41BA-A559-BC63B55E3BB0}" type="pres">
      <dgm:prSet presAssocID="{67F91559-E741-445A-B50A-BCB06176054D}" presName="node" presStyleLbl="vennNode1" presStyleIdx="1" presStyleCnt="5" custScaleX="139418" custScaleY="111459">
        <dgm:presLayoutVars>
          <dgm:bulletEnabled val="1"/>
        </dgm:presLayoutVars>
      </dgm:prSet>
      <dgm:spPr/>
      <dgm:t>
        <a:bodyPr/>
        <a:lstStyle/>
        <a:p>
          <a:endParaRPr lang="en-US"/>
        </a:p>
      </dgm:t>
    </dgm:pt>
    <dgm:pt modelId="{D2685E0B-87E8-464B-9F44-84CAD87E85B2}" type="pres">
      <dgm:prSet presAssocID="{9A4BC39B-09B5-4A82-9C08-5C1A7A862A0A}" presName="node" presStyleLbl="vennNode1" presStyleIdx="2" presStyleCnt="5" custScaleX="162605" custScaleY="133688" custRadScaleRad="110002" custRadScaleInc="-1705">
        <dgm:presLayoutVars>
          <dgm:bulletEnabled val="1"/>
        </dgm:presLayoutVars>
      </dgm:prSet>
      <dgm:spPr/>
      <dgm:t>
        <a:bodyPr/>
        <a:lstStyle/>
        <a:p>
          <a:endParaRPr lang="en-US"/>
        </a:p>
      </dgm:t>
    </dgm:pt>
    <dgm:pt modelId="{E3592246-317D-4CE2-8248-1D9084E75DC0}" type="pres">
      <dgm:prSet presAssocID="{8609B4D0-93D0-42DA-81E7-0D00F4D77175}" presName="node" presStyleLbl="vennNode1" presStyleIdx="3" presStyleCnt="5" custScaleX="136960" custScaleY="126803">
        <dgm:presLayoutVars>
          <dgm:bulletEnabled val="1"/>
        </dgm:presLayoutVars>
      </dgm:prSet>
      <dgm:spPr/>
      <dgm:t>
        <a:bodyPr/>
        <a:lstStyle/>
        <a:p>
          <a:endParaRPr lang="en-US"/>
        </a:p>
      </dgm:t>
    </dgm:pt>
    <dgm:pt modelId="{EEDE4647-875D-4E08-AF3F-0E9CB207F3E0}" type="pres">
      <dgm:prSet presAssocID="{73792D6C-85DB-4F7D-AB1B-4989316FFA7E}" presName="node" presStyleLbl="vennNode1" presStyleIdx="4" presStyleCnt="5" custScaleX="136074" custScaleY="122131">
        <dgm:presLayoutVars>
          <dgm:bulletEnabled val="1"/>
        </dgm:presLayoutVars>
      </dgm:prSet>
      <dgm:spPr/>
      <dgm:t>
        <a:bodyPr/>
        <a:lstStyle/>
        <a:p>
          <a:endParaRPr lang="en-US"/>
        </a:p>
      </dgm:t>
    </dgm:pt>
  </dgm:ptLst>
  <dgm:cxnLst>
    <dgm:cxn modelId="{EB3BFAA6-FD70-48D5-A5E0-E2C534083F15}" type="presOf" srcId="{8D0400F2-FD53-4C77-9C11-9B2E46631E17}" destId="{8289ACEB-382E-4541-AB8A-BD424AD5199B}" srcOrd="0" destOrd="0" presId="urn:microsoft.com/office/officeart/2005/8/layout/radial3"/>
    <dgm:cxn modelId="{5EFEF8C1-7A99-485A-9D67-2AED0669FE9C}" type="presOf" srcId="{8609B4D0-93D0-42DA-81E7-0D00F4D77175}" destId="{E3592246-317D-4CE2-8248-1D9084E75DC0}" srcOrd="0" destOrd="0" presId="urn:microsoft.com/office/officeart/2005/8/layout/radial3"/>
    <dgm:cxn modelId="{AB1FAADF-29DD-4A06-AF55-B42D0DFE12F3}" type="presOf" srcId="{73792D6C-85DB-4F7D-AB1B-4989316FFA7E}" destId="{EEDE4647-875D-4E08-AF3F-0E9CB207F3E0}" srcOrd="0" destOrd="0" presId="urn:microsoft.com/office/officeart/2005/8/layout/radial3"/>
    <dgm:cxn modelId="{4EB25261-142E-406F-A1E6-6E132E990870}" srcId="{0EDA6601-3F84-4A39-B30B-2A8FC353DCA5}" destId="{8609B4D0-93D0-42DA-81E7-0D00F4D77175}" srcOrd="2" destOrd="0" parTransId="{0D494C1E-AE52-4741-ACF1-C5F705FB15F1}" sibTransId="{AD760E6D-1285-4B82-B3A1-FFC8908970F5}"/>
    <dgm:cxn modelId="{B641EB8D-1FF5-4033-A284-9E75430ABED6}" type="presOf" srcId="{9A4BC39B-09B5-4A82-9C08-5C1A7A862A0A}" destId="{D2685E0B-87E8-464B-9F44-84CAD87E85B2}" srcOrd="0" destOrd="0" presId="urn:microsoft.com/office/officeart/2005/8/layout/radial3"/>
    <dgm:cxn modelId="{121E12FF-4BA2-44EC-BC78-DEF28D8C5809}" srcId="{0EDA6601-3F84-4A39-B30B-2A8FC353DCA5}" destId="{73792D6C-85DB-4F7D-AB1B-4989316FFA7E}" srcOrd="3" destOrd="0" parTransId="{A7F6554E-90B5-406F-9474-8FAF646590ED}" sibTransId="{4C1391D4-A62D-4682-BCE9-2E87AB0BCCAB}"/>
    <dgm:cxn modelId="{06EC890A-B011-4BA8-9748-3D1DB65A9156}" srcId="{8D0400F2-FD53-4C77-9C11-9B2E46631E17}" destId="{0EDA6601-3F84-4A39-B30B-2A8FC353DCA5}" srcOrd="0" destOrd="0" parTransId="{2103A5FC-A04C-4A48-BA10-9620FE7D9023}" sibTransId="{DABD9D81-8398-43D1-922E-CF077D759BF6}"/>
    <dgm:cxn modelId="{CF7E5161-7309-488C-BF68-D412587AA304}" type="presOf" srcId="{67F91559-E741-445A-B50A-BCB06176054D}" destId="{77DC752F-573E-41BA-A559-BC63B55E3BB0}" srcOrd="0" destOrd="0" presId="urn:microsoft.com/office/officeart/2005/8/layout/radial3"/>
    <dgm:cxn modelId="{99A978DC-21C9-44CF-8603-F8C655D474E6}" type="presOf" srcId="{0EDA6601-3F84-4A39-B30B-2A8FC353DCA5}" destId="{2AB3D608-554E-4760-9A7E-8F71E4D29EFA}" srcOrd="0" destOrd="0" presId="urn:microsoft.com/office/officeart/2005/8/layout/radial3"/>
    <dgm:cxn modelId="{03F51A7D-00EB-47D6-A809-86B8467574D9}" srcId="{0EDA6601-3F84-4A39-B30B-2A8FC353DCA5}" destId="{9A4BC39B-09B5-4A82-9C08-5C1A7A862A0A}" srcOrd="1" destOrd="0" parTransId="{2463FB2D-6817-4DA3-B119-3F1D23F21F79}" sibTransId="{585247D3-5FD7-42A2-9004-D12E02584681}"/>
    <dgm:cxn modelId="{D46D8F53-E89D-4F06-B74C-61112E774907}" srcId="{0EDA6601-3F84-4A39-B30B-2A8FC353DCA5}" destId="{67F91559-E741-445A-B50A-BCB06176054D}" srcOrd="0" destOrd="0" parTransId="{0D04F221-61D6-47C0-8E4C-8F6DFC8FA322}" sibTransId="{7E4C84CF-5B20-425A-90C0-B85CC3541677}"/>
    <dgm:cxn modelId="{898F9FB2-998D-4597-BE41-128724D17F0A}" type="presParOf" srcId="{8289ACEB-382E-4541-AB8A-BD424AD5199B}" destId="{54E16A9D-EE4A-466C-9E66-595E3E992A4B}" srcOrd="0" destOrd="0" presId="urn:microsoft.com/office/officeart/2005/8/layout/radial3"/>
    <dgm:cxn modelId="{6ED48727-2A77-4ADE-BEB6-3F0D889FB7F9}" type="presParOf" srcId="{54E16A9D-EE4A-466C-9E66-595E3E992A4B}" destId="{2AB3D608-554E-4760-9A7E-8F71E4D29EFA}" srcOrd="0" destOrd="0" presId="urn:microsoft.com/office/officeart/2005/8/layout/radial3"/>
    <dgm:cxn modelId="{65F9F28F-00D2-49BF-8860-2F8688A350AB}" type="presParOf" srcId="{54E16A9D-EE4A-466C-9E66-595E3E992A4B}" destId="{77DC752F-573E-41BA-A559-BC63B55E3BB0}" srcOrd="1" destOrd="0" presId="urn:microsoft.com/office/officeart/2005/8/layout/radial3"/>
    <dgm:cxn modelId="{7A26D3E4-CCD1-4247-9051-B0892A8BC76A}" type="presParOf" srcId="{54E16A9D-EE4A-466C-9E66-595E3E992A4B}" destId="{D2685E0B-87E8-464B-9F44-84CAD87E85B2}" srcOrd="2" destOrd="0" presId="urn:microsoft.com/office/officeart/2005/8/layout/radial3"/>
    <dgm:cxn modelId="{AC9AA768-403F-4EDE-8665-C79C2D56F06D}" type="presParOf" srcId="{54E16A9D-EE4A-466C-9E66-595E3E992A4B}" destId="{E3592246-317D-4CE2-8248-1D9084E75DC0}" srcOrd="3" destOrd="0" presId="urn:microsoft.com/office/officeart/2005/8/layout/radial3"/>
    <dgm:cxn modelId="{4767F16D-C0CE-4067-AEA0-C1BD813672E3}" type="presParOf" srcId="{54E16A9D-EE4A-466C-9E66-595E3E992A4B}" destId="{EEDE4647-875D-4E08-AF3F-0E9CB207F3E0}"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836967-6B24-484C-94BB-009FA81B9B0E}" type="doc">
      <dgm:prSet loTypeId="urn:microsoft.com/office/officeart/2005/8/layout/radial3" loCatId="cycle" qsTypeId="urn:microsoft.com/office/officeart/2005/8/quickstyle/simple1" qsCatId="simple" csTypeId="urn:microsoft.com/office/officeart/2005/8/colors/colorful1" csCatId="colorful" phldr="1"/>
      <dgm:spPr/>
      <dgm:t>
        <a:bodyPr/>
        <a:lstStyle/>
        <a:p>
          <a:endParaRPr lang="en-US"/>
        </a:p>
      </dgm:t>
    </dgm:pt>
    <dgm:pt modelId="{2510EA1E-766E-4967-BDE8-83EBA3F5F954}">
      <dgm:prSet phldrT="[Text]" custT="1"/>
      <dgm:spPr/>
      <dgm:t>
        <a:bodyPr/>
        <a:lstStyle/>
        <a:p>
          <a:r>
            <a:rPr lang="en-US" sz="2800" dirty="0" smtClean="0"/>
            <a:t>Outsourcing Disadvantages</a:t>
          </a:r>
          <a:endParaRPr lang="en-US" sz="2800" dirty="0"/>
        </a:p>
      </dgm:t>
    </dgm:pt>
    <dgm:pt modelId="{1615FD58-96B5-4996-9063-240B19B3BAFB}" type="parTrans" cxnId="{50EA6017-2694-4230-88F0-069E24E88343}">
      <dgm:prSet/>
      <dgm:spPr/>
      <dgm:t>
        <a:bodyPr/>
        <a:lstStyle/>
        <a:p>
          <a:endParaRPr lang="en-US" sz="2800"/>
        </a:p>
      </dgm:t>
    </dgm:pt>
    <dgm:pt modelId="{86897188-7C39-4555-BACB-C7E6074F6CE2}" type="sibTrans" cxnId="{50EA6017-2694-4230-88F0-069E24E88343}">
      <dgm:prSet/>
      <dgm:spPr/>
      <dgm:t>
        <a:bodyPr/>
        <a:lstStyle/>
        <a:p>
          <a:endParaRPr lang="en-US" sz="2800"/>
        </a:p>
      </dgm:t>
    </dgm:pt>
    <dgm:pt modelId="{F9E1E030-A30D-46E3-8A37-FC0A5EC3D4D9}">
      <dgm:prSet phldrT="[Text]" custT="1"/>
      <dgm:spPr/>
      <dgm:t>
        <a:bodyPr/>
        <a:lstStyle/>
        <a:p>
          <a:r>
            <a:rPr lang="en-US" sz="2800" dirty="0" smtClean="0"/>
            <a:t>Coordination Breakdowns</a:t>
          </a:r>
          <a:endParaRPr lang="en-US" sz="2800" dirty="0"/>
        </a:p>
      </dgm:t>
    </dgm:pt>
    <dgm:pt modelId="{D14986EB-4157-4001-8397-F462F1DE83FC}" type="parTrans" cxnId="{930ECDB7-D8EA-4CDC-8488-EE2B9D22FFC3}">
      <dgm:prSet/>
      <dgm:spPr/>
      <dgm:t>
        <a:bodyPr/>
        <a:lstStyle/>
        <a:p>
          <a:endParaRPr lang="en-US" sz="2800"/>
        </a:p>
      </dgm:t>
    </dgm:pt>
    <dgm:pt modelId="{5BCFBD8F-ACF0-4E04-ADBE-A7D5FDDBE8B5}" type="sibTrans" cxnId="{930ECDB7-D8EA-4CDC-8488-EE2B9D22FFC3}">
      <dgm:prSet/>
      <dgm:spPr/>
      <dgm:t>
        <a:bodyPr/>
        <a:lstStyle/>
        <a:p>
          <a:endParaRPr lang="en-US" sz="2800"/>
        </a:p>
      </dgm:t>
    </dgm:pt>
    <dgm:pt modelId="{D4434A89-97BA-4B22-A1E7-924604E9876B}">
      <dgm:prSet phldrT="[Text]" custT="1"/>
      <dgm:spPr/>
      <dgm:t>
        <a:bodyPr/>
        <a:lstStyle/>
        <a:p>
          <a:r>
            <a:rPr lang="en-US" sz="2800" dirty="0" smtClean="0"/>
            <a:t>Loss of Control</a:t>
          </a:r>
          <a:endParaRPr lang="en-US" sz="2800" dirty="0"/>
        </a:p>
      </dgm:t>
    </dgm:pt>
    <dgm:pt modelId="{9FED5ABE-5671-4455-B8EC-C4EC74968732}" type="parTrans" cxnId="{03F77B3E-E468-471D-9E8F-891C5C618FBF}">
      <dgm:prSet/>
      <dgm:spPr/>
      <dgm:t>
        <a:bodyPr/>
        <a:lstStyle/>
        <a:p>
          <a:endParaRPr lang="en-US" sz="2800"/>
        </a:p>
      </dgm:t>
    </dgm:pt>
    <dgm:pt modelId="{36F23B8C-3DB6-4167-A064-9066E79E29CB}" type="sibTrans" cxnId="{03F77B3E-E468-471D-9E8F-891C5C618FBF}">
      <dgm:prSet/>
      <dgm:spPr/>
      <dgm:t>
        <a:bodyPr/>
        <a:lstStyle/>
        <a:p>
          <a:endParaRPr lang="en-US" sz="2800"/>
        </a:p>
      </dgm:t>
    </dgm:pt>
    <dgm:pt modelId="{D71A01DF-5D0B-450C-8378-491F248B4043}">
      <dgm:prSet phldrT="[Text]" custT="1"/>
      <dgm:spPr/>
      <dgm:t>
        <a:bodyPr/>
        <a:lstStyle/>
        <a:p>
          <a:r>
            <a:rPr lang="en-US" sz="2800" dirty="0" smtClean="0"/>
            <a:t>Conflict</a:t>
          </a:r>
          <a:endParaRPr lang="en-US" sz="2800" dirty="0"/>
        </a:p>
      </dgm:t>
    </dgm:pt>
    <dgm:pt modelId="{C419DAA2-CD04-4043-BF71-052E0BB60931}" type="parTrans" cxnId="{894D1A0A-82D3-4D41-B2A5-3EF159F86808}">
      <dgm:prSet/>
      <dgm:spPr/>
      <dgm:t>
        <a:bodyPr/>
        <a:lstStyle/>
        <a:p>
          <a:endParaRPr lang="en-US" sz="2800"/>
        </a:p>
      </dgm:t>
    </dgm:pt>
    <dgm:pt modelId="{DBDA3BFA-1B47-451E-B5E9-E44EAAB9DAF2}" type="sibTrans" cxnId="{894D1A0A-82D3-4D41-B2A5-3EF159F86808}">
      <dgm:prSet/>
      <dgm:spPr/>
      <dgm:t>
        <a:bodyPr/>
        <a:lstStyle/>
        <a:p>
          <a:endParaRPr lang="en-US" sz="2800"/>
        </a:p>
      </dgm:t>
    </dgm:pt>
    <dgm:pt modelId="{6E8EBA07-E2C5-45ED-9A3C-58144F83D8A1}">
      <dgm:prSet phldrT="[Text]" custT="1"/>
      <dgm:spPr/>
      <dgm:t>
        <a:bodyPr/>
        <a:lstStyle/>
        <a:p>
          <a:r>
            <a:rPr lang="en-US" sz="2800" dirty="0" smtClean="0"/>
            <a:t>Security Issues</a:t>
          </a:r>
          <a:endParaRPr lang="en-US" sz="2800" dirty="0"/>
        </a:p>
      </dgm:t>
    </dgm:pt>
    <dgm:pt modelId="{9AFA15AE-C880-4AA0-B0B4-F8C39EA64E7E}" type="parTrans" cxnId="{A927123E-10D2-4D30-9C15-9EB193CCE455}">
      <dgm:prSet/>
      <dgm:spPr/>
      <dgm:t>
        <a:bodyPr/>
        <a:lstStyle/>
        <a:p>
          <a:endParaRPr lang="en-US" sz="2800"/>
        </a:p>
      </dgm:t>
    </dgm:pt>
    <dgm:pt modelId="{F4182E8B-965B-49F4-9D1F-474BB5A5202B}" type="sibTrans" cxnId="{A927123E-10D2-4D30-9C15-9EB193CCE455}">
      <dgm:prSet/>
      <dgm:spPr/>
      <dgm:t>
        <a:bodyPr/>
        <a:lstStyle/>
        <a:p>
          <a:endParaRPr lang="en-US" sz="2800"/>
        </a:p>
      </dgm:t>
    </dgm:pt>
    <dgm:pt modelId="{512E5F29-D15D-45BD-AD4A-EE9475DDEA6C}" type="pres">
      <dgm:prSet presAssocID="{60836967-6B24-484C-94BB-009FA81B9B0E}" presName="composite" presStyleCnt="0">
        <dgm:presLayoutVars>
          <dgm:chMax val="1"/>
          <dgm:dir/>
          <dgm:resizeHandles val="exact"/>
        </dgm:presLayoutVars>
      </dgm:prSet>
      <dgm:spPr/>
      <dgm:t>
        <a:bodyPr/>
        <a:lstStyle/>
        <a:p>
          <a:endParaRPr lang="en-US"/>
        </a:p>
      </dgm:t>
    </dgm:pt>
    <dgm:pt modelId="{F5C76583-0466-42D2-9352-0555D431C76B}" type="pres">
      <dgm:prSet presAssocID="{60836967-6B24-484C-94BB-009FA81B9B0E}" presName="radial" presStyleCnt="0">
        <dgm:presLayoutVars>
          <dgm:animLvl val="ctr"/>
        </dgm:presLayoutVars>
      </dgm:prSet>
      <dgm:spPr/>
    </dgm:pt>
    <dgm:pt modelId="{6DC771BC-D340-4D98-AF4A-E66D2303088C}" type="pres">
      <dgm:prSet presAssocID="{2510EA1E-766E-4967-BDE8-83EBA3F5F954}" presName="centerShape" presStyleLbl="vennNode1" presStyleIdx="0" presStyleCnt="5"/>
      <dgm:spPr/>
      <dgm:t>
        <a:bodyPr/>
        <a:lstStyle/>
        <a:p>
          <a:endParaRPr lang="en-US"/>
        </a:p>
      </dgm:t>
    </dgm:pt>
    <dgm:pt modelId="{47136FEA-2755-41A0-8AF1-661869E00A02}" type="pres">
      <dgm:prSet presAssocID="{F9E1E030-A30D-46E3-8A37-FC0A5EC3D4D9}" presName="node" presStyleLbl="vennNode1" presStyleIdx="1" presStyleCnt="5" custScaleX="182769" custScaleY="126167">
        <dgm:presLayoutVars>
          <dgm:bulletEnabled val="1"/>
        </dgm:presLayoutVars>
      </dgm:prSet>
      <dgm:spPr/>
      <dgm:t>
        <a:bodyPr/>
        <a:lstStyle/>
        <a:p>
          <a:endParaRPr lang="en-US"/>
        </a:p>
      </dgm:t>
    </dgm:pt>
    <dgm:pt modelId="{FA1E3895-E825-4948-A8C0-D63B65BE26B1}" type="pres">
      <dgm:prSet presAssocID="{D4434A89-97BA-4B22-A1E7-924604E9876B}" presName="node" presStyleLbl="vennNode1" presStyleIdx="2" presStyleCnt="5" custScaleX="119828" custScaleY="109914">
        <dgm:presLayoutVars>
          <dgm:bulletEnabled val="1"/>
        </dgm:presLayoutVars>
      </dgm:prSet>
      <dgm:spPr/>
      <dgm:t>
        <a:bodyPr/>
        <a:lstStyle/>
        <a:p>
          <a:endParaRPr lang="en-US"/>
        </a:p>
      </dgm:t>
    </dgm:pt>
    <dgm:pt modelId="{3C49031A-2FB6-45E1-AE67-A97A845EACE2}" type="pres">
      <dgm:prSet presAssocID="{D71A01DF-5D0B-450C-8378-491F248B4043}" presName="node" presStyleLbl="vennNode1" presStyleIdx="3" presStyleCnt="5" custScaleX="113638" custScaleY="96383">
        <dgm:presLayoutVars>
          <dgm:bulletEnabled val="1"/>
        </dgm:presLayoutVars>
      </dgm:prSet>
      <dgm:spPr/>
      <dgm:t>
        <a:bodyPr/>
        <a:lstStyle/>
        <a:p>
          <a:endParaRPr lang="en-US"/>
        </a:p>
      </dgm:t>
    </dgm:pt>
    <dgm:pt modelId="{E189A716-A1D3-4D39-B56D-BBB8024A1EEB}" type="pres">
      <dgm:prSet presAssocID="{6E8EBA07-E2C5-45ED-9A3C-58144F83D8A1}" presName="node" presStyleLbl="vennNode1" presStyleIdx="4" presStyleCnt="5" custScaleX="119793" custScaleY="98227">
        <dgm:presLayoutVars>
          <dgm:bulletEnabled val="1"/>
        </dgm:presLayoutVars>
      </dgm:prSet>
      <dgm:spPr/>
      <dgm:t>
        <a:bodyPr/>
        <a:lstStyle/>
        <a:p>
          <a:endParaRPr lang="en-US"/>
        </a:p>
      </dgm:t>
    </dgm:pt>
  </dgm:ptLst>
  <dgm:cxnLst>
    <dgm:cxn modelId="{A49A12B5-AE53-42A9-885D-12F0E3255752}" type="presOf" srcId="{D4434A89-97BA-4B22-A1E7-924604E9876B}" destId="{FA1E3895-E825-4948-A8C0-D63B65BE26B1}" srcOrd="0" destOrd="0" presId="urn:microsoft.com/office/officeart/2005/8/layout/radial3"/>
    <dgm:cxn modelId="{50EA6017-2694-4230-88F0-069E24E88343}" srcId="{60836967-6B24-484C-94BB-009FA81B9B0E}" destId="{2510EA1E-766E-4967-BDE8-83EBA3F5F954}" srcOrd="0" destOrd="0" parTransId="{1615FD58-96B5-4996-9063-240B19B3BAFB}" sibTransId="{86897188-7C39-4555-BACB-C7E6074F6CE2}"/>
    <dgm:cxn modelId="{A927123E-10D2-4D30-9C15-9EB193CCE455}" srcId="{2510EA1E-766E-4967-BDE8-83EBA3F5F954}" destId="{6E8EBA07-E2C5-45ED-9A3C-58144F83D8A1}" srcOrd="3" destOrd="0" parTransId="{9AFA15AE-C880-4AA0-B0B4-F8C39EA64E7E}" sibTransId="{F4182E8B-965B-49F4-9D1F-474BB5A5202B}"/>
    <dgm:cxn modelId="{AE6716B9-C02A-4953-801F-56D5943254F8}" type="presOf" srcId="{D71A01DF-5D0B-450C-8378-491F248B4043}" destId="{3C49031A-2FB6-45E1-AE67-A97A845EACE2}" srcOrd="0" destOrd="0" presId="urn:microsoft.com/office/officeart/2005/8/layout/radial3"/>
    <dgm:cxn modelId="{930ECDB7-D8EA-4CDC-8488-EE2B9D22FFC3}" srcId="{2510EA1E-766E-4967-BDE8-83EBA3F5F954}" destId="{F9E1E030-A30D-46E3-8A37-FC0A5EC3D4D9}" srcOrd="0" destOrd="0" parTransId="{D14986EB-4157-4001-8397-F462F1DE83FC}" sibTransId="{5BCFBD8F-ACF0-4E04-ADBE-A7D5FDDBE8B5}"/>
    <dgm:cxn modelId="{E123BF03-BED0-434F-A19D-6C71291A905B}" type="presOf" srcId="{60836967-6B24-484C-94BB-009FA81B9B0E}" destId="{512E5F29-D15D-45BD-AD4A-EE9475DDEA6C}" srcOrd="0" destOrd="0" presId="urn:microsoft.com/office/officeart/2005/8/layout/radial3"/>
    <dgm:cxn modelId="{894D1A0A-82D3-4D41-B2A5-3EF159F86808}" srcId="{2510EA1E-766E-4967-BDE8-83EBA3F5F954}" destId="{D71A01DF-5D0B-450C-8378-491F248B4043}" srcOrd="2" destOrd="0" parTransId="{C419DAA2-CD04-4043-BF71-052E0BB60931}" sibTransId="{DBDA3BFA-1B47-451E-B5E9-E44EAAB9DAF2}"/>
    <dgm:cxn modelId="{88CFAFDE-9ABD-4034-903F-EABF266C872D}" type="presOf" srcId="{F9E1E030-A30D-46E3-8A37-FC0A5EC3D4D9}" destId="{47136FEA-2755-41A0-8AF1-661869E00A02}" srcOrd="0" destOrd="0" presId="urn:microsoft.com/office/officeart/2005/8/layout/radial3"/>
    <dgm:cxn modelId="{14C1CF42-9B47-4A47-AC72-E085CCA1B483}" type="presOf" srcId="{6E8EBA07-E2C5-45ED-9A3C-58144F83D8A1}" destId="{E189A716-A1D3-4D39-B56D-BBB8024A1EEB}" srcOrd="0" destOrd="0" presId="urn:microsoft.com/office/officeart/2005/8/layout/radial3"/>
    <dgm:cxn modelId="{F2C2F2BC-9C9D-4AED-A84D-7B22E35935B7}" type="presOf" srcId="{2510EA1E-766E-4967-BDE8-83EBA3F5F954}" destId="{6DC771BC-D340-4D98-AF4A-E66D2303088C}" srcOrd="0" destOrd="0" presId="urn:microsoft.com/office/officeart/2005/8/layout/radial3"/>
    <dgm:cxn modelId="{03F77B3E-E468-471D-9E8F-891C5C618FBF}" srcId="{2510EA1E-766E-4967-BDE8-83EBA3F5F954}" destId="{D4434A89-97BA-4B22-A1E7-924604E9876B}" srcOrd="1" destOrd="0" parTransId="{9FED5ABE-5671-4455-B8EC-C4EC74968732}" sibTransId="{36F23B8C-3DB6-4167-A064-9066E79E29CB}"/>
    <dgm:cxn modelId="{EF1C9686-61B2-41F3-9541-45C270C001AC}" type="presParOf" srcId="{512E5F29-D15D-45BD-AD4A-EE9475DDEA6C}" destId="{F5C76583-0466-42D2-9352-0555D431C76B}" srcOrd="0" destOrd="0" presId="urn:microsoft.com/office/officeart/2005/8/layout/radial3"/>
    <dgm:cxn modelId="{2376C699-5137-43F3-98B8-A6017E81B3BB}" type="presParOf" srcId="{F5C76583-0466-42D2-9352-0555D431C76B}" destId="{6DC771BC-D340-4D98-AF4A-E66D2303088C}" srcOrd="0" destOrd="0" presId="urn:microsoft.com/office/officeart/2005/8/layout/radial3"/>
    <dgm:cxn modelId="{7054DEC5-8A66-471C-9313-5DCE03A28497}" type="presParOf" srcId="{F5C76583-0466-42D2-9352-0555D431C76B}" destId="{47136FEA-2755-41A0-8AF1-661869E00A02}" srcOrd="1" destOrd="0" presId="urn:microsoft.com/office/officeart/2005/8/layout/radial3"/>
    <dgm:cxn modelId="{80FFA4DA-37DD-4A2C-9526-A1DF4CAAD8EA}" type="presParOf" srcId="{F5C76583-0466-42D2-9352-0555D431C76B}" destId="{FA1E3895-E825-4948-A8C0-D63B65BE26B1}" srcOrd="2" destOrd="0" presId="urn:microsoft.com/office/officeart/2005/8/layout/radial3"/>
    <dgm:cxn modelId="{617C792B-3737-4D04-B1D3-C1FEFDA5E462}" type="presParOf" srcId="{F5C76583-0466-42D2-9352-0555D431C76B}" destId="{3C49031A-2FB6-45E1-AE67-A97A845EACE2}" srcOrd="3" destOrd="0" presId="urn:microsoft.com/office/officeart/2005/8/layout/radial3"/>
    <dgm:cxn modelId="{F732066C-42D2-4A7A-81C7-AF193B26FE5B}" type="presParOf" srcId="{F5C76583-0466-42D2-9352-0555D431C76B}" destId="{E189A716-A1D3-4D39-B56D-BBB8024A1EEB}"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FEE136-DCC5-47A7-AFDD-EDCFF1BC3E90}"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9BEB0FEF-473F-4E65-9F5A-35C260368EFA}">
      <dgm:prSet phldrT="[Text]"/>
      <dgm:spPr/>
      <dgm:t>
        <a:bodyPr/>
        <a:lstStyle/>
        <a:p>
          <a:r>
            <a:rPr lang="en-US" b="1" dirty="0" smtClean="0">
              <a:solidFill>
                <a:schemeClr val="bg1"/>
              </a:solidFill>
            </a:rPr>
            <a:t>Availability</a:t>
          </a:r>
          <a:endParaRPr lang="en-US" b="1" dirty="0">
            <a:solidFill>
              <a:schemeClr val="bg1"/>
            </a:solidFill>
          </a:endParaRPr>
        </a:p>
      </dgm:t>
    </dgm:pt>
    <dgm:pt modelId="{5F930D06-B3A7-4FE7-A04A-2D2D041FB677}" type="parTrans" cxnId="{1B48B7AB-C322-453F-A937-405B1B670CE1}">
      <dgm:prSet/>
      <dgm:spPr/>
      <dgm:t>
        <a:bodyPr/>
        <a:lstStyle/>
        <a:p>
          <a:endParaRPr lang="en-US" b="1">
            <a:solidFill>
              <a:schemeClr val="bg1"/>
            </a:solidFill>
          </a:endParaRPr>
        </a:p>
      </dgm:t>
    </dgm:pt>
    <dgm:pt modelId="{50860509-6CFE-43B1-8381-8ACCE2AA3946}" type="sibTrans" cxnId="{1B48B7AB-C322-453F-A937-405B1B670CE1}">
      <dgm:prSet/>
      <dgm:spPr/>
      <dgm:t>
        <a:bodyPr/>
        <a:lstStyle/>
        <a:p>
          <a:endParaRPr lang="en-US" b="1">
            <a:solidFill>
              <a:schemeClr val="bg1"/>
            </a:solidFill>
          </a:endParaRPr>
        </a:p>
      </dgm:t>
    </dgm:pt>
    <dgm:pt modelId="{E194D600-EE4D-4E28-8AE8-660EEC34C6E7}">
      <dgm:prSet phldrT="[Text]"/>
      <dgm:spPr/>
      <dgm:t>
        <a:bodyPr/>
        <a:lstStyle/>
        <a:p>
          <a:r>
            <a:rPr lang="en-US" b="1" dirty="0" smtClean="0">
              <a:solidFill>
                <a:schemeClr val="bg1"/>
              </a:solidFill>
            </a:rPr>
            <a:t>Cost</a:t>
          </a:r>
          <a:endParaRPr lang="en-US" b="1" dirty="0">
            <a:solidFill>
              <a:schemeClr val="bg1"/>
            </a:solidFill>
          </a:endParaRPr>
        </a:p>
      </dgm:t>
    </dgm:pt>
    <dgm:pt modelId="{6D473AC8-67F0-493B-9C80-AB85EA0A92AD}" type="parTrans" cxnId="{E3BDD407-C84E-4C36-9AEB-942F45E4544B}">
      <dgm:prSet/>
      <dgm:spPr/>
      <dgm:t>
        <a:bodyPr/>
        <a:lstStyle/>
        <a:p>
          <a:endParaRPr lang="en-US" b="1">
            <a:solidFill>
              <a:schemeClr val="bg1"/>
            </a:solidFill>
          </a:endParaRPr>
        </a:p>
      </dgm:t>
    </dgm:pt>
    <dgm:pt modelId="{DBC8C8D1-C423-4199-ACEA-D6E95EF3990B}" type="sibTrans" cxnId="{E3BDD407-C84E-4C36-9AEB-942F45E4544B}">
      <dgm:prSet/>
      <dgm:spPr/>
      <dgm:t>
        <a:bodyPr/>
        <a:lstStyle/>
        <a:p>
          <a:endParaRPr lang="en-US" b="1">
            <a:solidFill>
              <a:schemeClr val="bg1"/>
            </a:solidFill>
          </a:endParaRPr>
        </a:p>
      </dgm:t>
    </dgm:pt>
    <dgm:pt modelId="{6B7DFF86-9BB8-40FB-BC4D-221DA9F92946}">
      <dgm:prSet phldrT="[Text]"/>
      <dgm:spPr/>
      <dgm:t>
        <a:bodyPr/>
        <a:lstStyle/>
        <a:p>
          <a:r>
            <a:rPr lang="en-US" b="1" dirty="0" smtClean="0">
              <a:solidFill>
                <a:schemeClr val="bg1"/>
              </a:solidFill>
            </a:rPr>
            <a:t>Experience</a:t>
          </a:r>
          <a:endParaRPr lang="en-US" b="1" dirty="0">
            <a:solidFill>
              <a:schemeClr val="bg1"/>
            </a:solidFill>
          </a:endParaRPr>
        </a:p>
      </dgm:t>
    </dgm:pt>
    <dgm:pt modelId="{B18059EF-C94C-494A-A9C2-9E991C82B220}" type="parTrans" cxnId="{411A2001-0D63-4300-8839-E89E72E7707D}">
      <dgm:prSet/>
      <dgm:spPr/>
      <dgm:t>
        <a:bodyPr/>
        <a:lstStyle/>
        <a:p>
          <a:endParaRPr lang="en-US" b="1">
            <a:solidFill>
              <a:schemeClr val="bg1"/>
            </a:solidFill>
          </a:endParaRPr>
        </a:p>
      </dgm:t>
    </dgm:pt>
    <dgm:pt modelId="{F3FF4442-3F56-4C24-BD16-8D21AC3957F8}" type="sibTrans" cxnId="{411A2001-0D63-4300-8839-E89E72E7707D}">
      <dgm:prSet/>
      <dgm:spPr/>
      <dgm:t>
        <a:bodyPr/>
        <a:lstStyle/>
        <a:p>
          <a:endParaRPr lang="en-US" b="1">
            <a:solidFill>
              <a:schemeClr val="bg1"/>
            </a:solidFill>
          </a:endParaRPr>
        </a:p>
      </dgm:t>
    </dgm:pt>
    <dgm:pt modelId="{5447F6E2-9936-40BF-88E6-44EEEDD6FE7B}">
      <dgm:prSet phldrT="[Text]"/>
      <dgm:spPr/>
      <dgm:t>
        <a:bodyPr/>
        <a:lstStyle/>
        <a:p>
          <a:r>
            <a:rPr lang="en-US" b="1" dirty="0" smtClean="0">
              <a:solidFill>
                <a:schemeClr val="bg1"/>
              </a:solidFill>
            </a:rPr>
            <a:t>Ability</a:t>
          </a:r>
          <a:endParaRPr lang="en-US" b="1" dirty="0">
            <a:solidFill>
              <a:schemeClr val="bg1"/>
            </a:solidFill>
          </a:endParaRPr>
        </a:p>
      </dgm:t>
    </dgm:pt>
    <dgm:pt modelId="{8416FA90-E46C-4B92-98E6-750336A31473}" type="parTrans" cxnId="{DCA78C71-02EE-42E2-966D-AAF70C32A8F8}">
      <dgm:prSet/>
      <dgm:spPr/>
      <dgm:t>
        <a:bodyPr/>
        <a:lstStyle/>
        <a:p>
          <a:endParaRPr lang="en-US" b="1">
            <a:solidFill>
              <a:schemeClr val="bg1"/>
            </a:solidFill>
          </a:endParaRPr>
        </a:p>
      </dgm:t>
    </dgm:pt>
    <dgm:pt modelId="{0369CBBC-FEFB-4007-96F4-870B90977C92}" type="sibTrans" cxnId="{DCA78C71-02EE-42E2-966D-AAF70C32A8F8}">
      <dgm:prSet/>
      <dgm:spPr/>
      <dgm:t>
        <a:bodyPr/>
        <a:lstStyle/>
        <a:p>
          <a:endParaRPr lang="en-US" b="1">
            <a:solidFill>
              <a:schemeClr val="bg1"/>
            </a:solidFill>
          </a:endParaRPr>
        </a:p>
      </dgm:t>
    </dgm:pt>
    <dgm:pt modelId="{51AC11C5-AD37-4B4A-96AA-675CE103DEC9}">
      <dgm:prSet phldrT="[Text]"/>
      <dgm:spPr/>
      <dgm:t>
        <a:bodyPr/>
        <a:lstStyle/>
        <a:p>
          <a:r>
            <a:rPr lang="en-US" b="1" dirty="0" smtClean="0">
              <a:solidFill>
                <a:schemeClr val="bg1"/>
              </a:solidFill>
            </a:rPr>
            <a:t>Knowledge</a:t>
          </a:r>
          <a:endParaRPr lang="en-US" b="1" dirty="0">
            <a:solidFill>
              <a:schemeClr val="bg1"/>
            </a:solidFill>
          </a:endParaRPr>
        </a:p>
      </dgm:t>
    </dgm:pt>
    <dgm:pt modelId="{B0EFE97A-81D7-47CC-9182-B5115310F203}" type="parTrans" cxnId="{4E0E1423-C060-4B5C-B8F6-D39FA69E0A9F}">
      <dgm:prSet/>
      <dgm:spPr/>
      <dgm:t>
        <a:bodyPr/>
        <a:lstStyle/>
        <a:p>
          <a:endParaRPr lang="en-US" b="1">
            <a:solidFill>
              <a:schemeClr val="bg1"/>
            </a:solidFill>
          </a:endParaRPr>
        </a:p>
      </dgm:t>
    </dgm:pt>
    <dgm:pt modelId="{EEDDCA82-C683-4A8D-B2F6-D19F798D77D3}" type="sibTrans" cxnId="{4E0E1423-C060-4B5C-B8F6-D39FA69E0A9F}">
      <dgm:prSet/>
      <dgm:spPr/>
      <dgm:t>
        <a:bodyPr/>
        <a:lstStyle/>
        <a:p>
          <a:endParaRPr lang="en-US" b="1">
            <a:solidFill>
              <a:schemeClr val="bg1"/>
            </a:solidFill>
          </a:endParaRPr>
        </a:p>
      </dgm:t>
    </dgm:pt>
    <dgm:pt modelId="{96634607-6456-4C71-85BF-299EAFE8E677}">
      <dgm:prSet phldrT="[Text]"/>
      <dgm:spPr/>
      <dgm:t>
        <a:bodyPr/>
        <a:lstStyle/>
        <a:p>
          <a:r>
            <a:rPr lang="en-US" b="1" dirty="0" smtClean="0">
              <a:solidFill>
                <a:schemeClr val="bg1"/>
              </a:solidFill>
            </a:rPr>
            <a:t>Skills</a:t>
          </a:r>
          <a:endParaRPr lang="en-US" b="1" dirty="0">
            <a:solidFill>
              <a:schemeClr val="bg1"/>
            </a:solidFill>
          </a:endParaRPr>
        </a:p>
      </dgm:t>
    </dgm:pt>
    <dgm:pt modelId="{3DBC8D0F-57D9-445F-A055-CE278B1CEBC5}" type="parTrans" cxnId="{F0282467-EBDD-40C6-BD6F-87D53B8A795E}">
      <dgm:prSet/>
      <dgm:spPr/>
      <dgm:t>
        <a:bodyPr/>
        <a:lstStyle/>
        <a:p>
          <a:endParaRPr lang="en-US" b="1">
            <a:solidFill>
              <a:schemeClr val="bg1"/>
            </a:solidFill>
          </a:endParaRPr>
        </a:p>
      </dgm:t>
    </dgm:pt>
    <dgm:pt modelId="{B576A645-5B41-4A72-AF0E-97D057EAB41F}" type="sibTrans" cxnId="{F0282467-EBDD-40C6-BD6F-87D53B8A795E}">
      <dgm:prSet/>
      <dgm:spPr/>
      <dgm:t>
        <a:bodyPr/>
        <a:lstStyle/>
        <a:p>
          <a:endParaRPr lang="en-US" b="1">
            <a:solidFill>
              <a:schemeClr val="bg1"/>
            </a:solidFill>
          </a:endParaRPr>
        </a:p>
      </dgm:t>
    </dgm:pt>
    <dgm:pt modelId="{2E35FE6D-AACA-4987-9F01-AF01CB2DD622}">
      <dgm:prSet phldrT="[Text]"/>
      <dgm:spPr/>
      <dgm:t>
        <a:bodyPr/>
        <a:lstStyle/>
        <a:p>
          <a:r>
            <a:rPr lang="en-US" b="1" dirty="0" smtClean="0">
              <a:solidFill>
                <a:schemeClr val="bg1"/>
              </a:solidFill>
            </a:rPr>
            <a:t>Attitude</a:t>
          </a:r>
          <a:endParaRPr lang="en-US" b="1" dirty="0">
            <a:solidFill>
              <a:schemeClr val="bg1"/>
            </a:solidFill>
          </a:endParaRPr>
        </a:p>
      </dgm:t>
    </dgm:pt>
    <dgm:pt modelId="{6514C30F-6738-42E4-A912-D156AC633DEF}" type="parTrans" cxnId="{1C9E54F9-F74F-4F0A-86ED-04C739708BD6}">
      <dgm:prSet/>
      <dgm:spPr/>
      <dgm:t>
        <a:bodyPr/>
        <a:lstStyle/>
        <a:p>
          <a:endParaRPr lang="en-US" b="1">
            <a:solidFill>
              <a:schemeClr val="bg1"/>
            </a:solidFill>
          </a:endParaRPr>
        </a:p>
      </dgm:t>
    </dgm:pt>
    <dgm:pt modelId="{BD5E63C3-6F57-45D5-8FFC-14C0460DC0FE}" type="sibTrans" cxnId="{1C9E54F9-F74F-4F0A-86ED-04C739708BD6}">
      <dgm:prSet/>
      <dgm:spPr/>
      <dgm:t>
        <a:bodyPr/>
        <a:lstStyle/>
        <a:p>
          <a:endParaRPr lang="en-US" b="1">
            <a:solidFill>
              <a:schemeClr val="bg1"/>
            </a:solidFill>
          </a:endParaRPr>
        </a:p>
      </dgm:t>
    </dgm:pt>
    <dgm:pt modelId="{30D80EC8-6163-45C5-9095-8AE072749429}">
      <dgm:prSet phldrT="[Text]"/>
      <dgm:spPr/>
      <dgm:t>
        <a:bodyPr/>
        <a:lstStyle/>
        <a:p>
          <a:r>
            <a:rPr lang="en-US" b="1" dirty="0" smtClean="0">
              <a:solidFill>
                <a:schemeClr val="bg1"/>
              </a:solidFill>
            </a:rPr>
            <a:t>International Factors</a:t>
          </a:r>
          <a:endParaRPr lang="en-US" b="1" dirty="0">
            <a:solidFill>
              <a:schemeClr val="bg1"/>
            </a:solidFill>
          </a:endParaRPr>
        </a:p>
      </dgm:t>
    </dgm:pt>
    <dgm:pt modelId="{A925F62B-2FD2-4DFD-A4BF-592214CF2BCE}" type="parTrans" cxnId="{25F45C3C-9A62-4C9A-B89D-B0EEC2E3C615}">
      <dgm:prSet/>
      <dgm:spPr/>
      <dgm:t>
        <a:bodyPr/>
        <a:lstStyle/>
        <a:p>
          <a:endParaRPr lang="en-US"/>
        </a:p>
      </dgm:t>
    </dgm:pt>
    <dgm:pt modelId="{47B52E82-748F-4068-A8A6-DC7D397DFB2D}" type="sibTrans" cxnId="{25F45C3C-9A62-4C9A-B89D-B0EEC2E3C615}">
      <dgm:prSet/>
      <dgm:spPr/>
      <dgm:t>
        <a:bodyPr/>
        <a:lstStyle/>
        <a:p>
          <a:endParaRPr lang="en-US"/>
        </a:p>
      </dgm:t>
    </dgm:pt>
    <dgm:pt modelId="{899BC3C5-DCB8-4911-BF87-5976848FC28B}" type="pres">
      <dgm:prSet presAssocID="{77FEE136-DCC5-47A7-AFDD-EDCFF1BC3E90}" presName="diagram" presStyleCnt="0">
        <dgm:presLayoutVars>
          <dgm:dir/>
          <dgm:resizeHandles val="exact"/>
        </dgm:presLayoutVars>
      </dgm:prSet>
      <dgm:spPr/>
      <dgm:t>
        <a:bodyPr/>
        <a:lstStyle/>
        <a:p>
          <a:endParaRPr lang="en-US"/>
        </a:p>
      </dgm:t>
    </dgm:pt>
    <dgm:pt modelId="{22CFEBCA-6B20-4B70-BC1D-6CEB2FD56349}" type="pres">
      <dgm:prSet presAssocID="{9BEB0FEF-473F-4E65-9F5A-35C260368EFA}" presName="node" presStyleLbl="node1" presStyleIdx="0" presStyleCnt="8">
        <dgm:presLayoutVars>
          <dgm:bulletEnabled val="1"/>
        </dgm:presLayoutVars>
      </dgm:prSet>
      <dgm:spPr/>
      <dgm:t>
        <a:bodyPr/>
        <a:lstStyle/>
        <a:p>
          <a:endParaRPr lang="en-US"/>
        </a:p>
      </dgm:t>
    </dgm:pt>
    <dgm:pt modelId="{4E707869-FDD9-404C-83E7-F3D348EEE868}" type="pres">
      <dgm:prSet presAssocID="{50860509-6CFE-43B1-8381-8ACCE2AA3946}" presName="sibTrans" presStyleCnt="0"/>
      <dgm:spPr/>
    </dgm:pt>
    <dgm:pt modelId="{4878D0F9-E8FB-45FC-83E8-AD093E289A70}" type="pres">
      <dgm:prSet presAssocID="{E194D600-EE4D-4E28-8AE8-660EEC34C6E7}" presName="node" presStyleLbl="node1" presStyleIdx="1" presStyleCnt="8">
        <dgm:presLayoutVars>
          <dgm:bulletEnabled val="1"/>
        </dgm:presLayoutVars>
      </dgm:prSet>
      <dgm:spPr/>
      <dgm:t>
        <a:bodyPr/>
        <a:lstStyle/>
        <a:p>
          <a:endParaRPr lang="en-US"/>
        </a:p>
      </dgm:t>
    </dgm:pt>
    <dgm:pt modelId="{7C79FD67-1D9C-4A2F-AD2B-B66114774475}" type="pres">
      <dgm:prSet presAssocID="{DBC8C8D1-C423-4199-ACEA-D6E95EF3990B}" presName="sibTrans" presStyleCnt="0"/>
      <dgm:spPr/>
    </dgm:pt>
    <dgm:pt modelId="{DE819A7D-140B-47F1-A2B0-EBFF96EC1D82}" type="pres">
      <dgm:prSet presAssocID="{6B7DFF86-9BB8-40FB-BC4D-221DA9F92946}" presName="node" presStyleLbl="node1" presStyleIdx="2" presStyleCnt="8">
        <dgm:presLayoutVars>
          <dgm:bulletEnabled val="1"/>
        </dgm:presLayoutVars>
      </dgm:prSet>
      <dgm:spPr/>
      <dgm:t>
        <a:bodyPr/>
        <a:lstStyle/>
        <a:p>
          <a:endParaRPr lang="en-US"/>
        </a:p>
      </dgm:t>
    </dgm:pt>
    <dgm:pt modelId="{5159F6D1-CDFC-43B8-85E3-E686CFB281C0}" type="pres">
      <dgm:prSet presAssocID="{F3FF4442-3F56-4C24-BD16-8D21AC3957F8}" presName="sibTrans" presStyleCnt="0"/>
      <dgm:spPr/>
    </dgm:pt>
    <dgm:pt modelId="{BA66B863-A43C-4F5C-8D20-DE15FAB560D1}" type="pres">
      <dgm:prSet presAssocID="{5447F6E2-9936-40BF-88E6-44EEEDD6FE7B}" presName="node" presStyleLbl="node1" presStyleIdx="3" presStyleCnt="8">
        <dgm:presLayoutVars>
          <dgm:bulletEnabled val="1"/>
        </dgm:presLayoutVars>
      </dgm:prSet>
      <dgm:spPr/>
      <dgm:t>
        <a:bodyPr/>
        <a:lstStyle/>
        <a:p>
          <a:endParaRPr lang="en-US"/>
        </a:p>
      </dgm:t>
    </dgm:pt>
    <dgm:pt modelId="{0CB78938-BFCA-4C60-B2EC-C63717BB3144}" type="pres">
      <dgm:prSet presAssocID="{0369CBBC-FEFB-4007-96F4-870B90977C92}" presName="sibTrans" presStyleCnt="0"/>
      <dgm:spPr/>
    </dgm:pt>
    <dgm:pt modelId="{DB669DCA-FA21-4387-B130-46EBB05E154E}" type="pres">
      <dgm:prSet presAssocID="{51AC11C5-AD37-4B4A-96AA-675CE103DEC9}" presName="node" presStyleLbl="node1" presStyleIdx="4" presStyleCnt="8">
        <dgm:presLayoutVars>
          <dgm:bulletEnabled val="1"/>
        </dgm:presLayoutVars>
      </dgm:prSet>
      <dgm:spPr/>
      <dgm:t>
        <a:bodyPr/>
        <a:lstStyle/>
        <a:p>
          <a:endParaRPr lang="en-US"/>
        </a:p>
      </dgm:t>
    </dgm:pt>
    <dgm:pt modelId="{5F53D291-DE6E-4E01-A63A-5B44593ACDBE}" type="pres">
      <dgm:prSet presAssocID="{EEDDCA82-C683-4A8D-B2F6-D19F798D77D3}" presName="sibTrans" presStyleCnt="0"/>
      <dgm:spPr/>
    </dgm:pt>
    <dgm:pt modelId="{82CE5BAA-9F5E-4C09-867D-F839A86A4D90}" type="pres">
      <dgm:prSet presAssocID="{96634607-6456-4C71-85BF-299EAFE8E677}" presName="node" presStyleLbl="node1" presStyleIdx="5" presStyleCnt="8">
        <dgm:presLayoutVars>
          <dgm:bulletEnabled val="1"/>
        </dgm:presLayoutVars>
      </dgm:prSet>
      <dgm:spPr/>
      <dgm:t>
        <a:bodyPr/>
        <a:lstStyle/>
        <a:p>
          <a:endParaRPr lang="en-US"/>
        </a:p>
      </dgm:t>
    </dgm:pt>
    <dgm:pt modelId="{8A29A72C-2DF4-4D49-9457-3A8BB19B774F}" type="pres">
      <dgm:prSet presAssocID="{B576A645-5B41-4A72-AF0E-97D057EAB41F}" presName="sibTrans" presStyleCnt="0"/>
      <dgm:spPr/>
    </dgm:pt>
    <dgm:pt modelId="{3B8DE55E-C252-4315-A8E5-FA6556374D63}" type="pres">
      <dgm:prSet presAssocID="{2E35FE6D-AACA-4987-9F01-AF01CB2DD622}" presName="node" presStyleLbl="node1" presStyleIdx="6" presStyleCnt="8">
        <dgm:presLayoutVars>
          <dgm:bulletEnabled val="1"/>
        </dgm:presLayoutVars>
      </dgm:prSet>
      <dgm:spPr/>
      <dgm:t>
        <a:bodyPr/>
        <a:lstStyle/>
        <a:p>
          <a:endParaRPr lang="en-US"/>
        </a:p>
      </dgm:t>
    </dgm:pt>
    <dgm:pt modelId="{47E3A6C8-858A-46FA-BFC4-56C457E9FCD7}" type="pres">
      <dgm:prSet presAssocID="{BD5E63C3-6F57-45D5-8FFC-14C0460DC0FE}" presName="sibTrans" presStyleCnt="0"/>
      <dgm:spPr/>
    </dgm:pt>
    <dgm:pt modelId="{7CC2C0D9-11B0-43AD-9A6B-79EC6B6467D9}" type="pres">
      <dgm:prSet presAssocID="{30D80EC8-6163-45C5-9095-8AE072749429}" presName="node" presStyleLbl="node1" presStyleIdx="7" presStyleCnt="8">
        <dgm:presLayoutVars>
          <dgm:bulletEnabled val="1"/>
        </dgm:presLayoutVars>
      </dgm:prSet>
      <dgm:spPr/>
      <dgm:t>
        <a:bodyPr/>
        <a:lstStyle/>
        <a:p>
          <a:endParaRPr lang="en-US"/>
        </a:p>
      </dgm:t>
    </dgm:pt>
  </dgm:ptLst>
  <dgm:cxnLst>
    <dgm:cxn modelId="{870CC082-A03E-44C9-B220-B2841D6F8D2E}" type="presOf" srcId="{30D80EC8-6163-45C5-9095-8AE072749429}" destId="{7CC2C0D9-11B0-43AD-9A6B-79EC6B6467D9}" srcOrd="0" destOrd="0" presId="urn:microsoft.com/office/officeart/2005/8/layout/default"/>
    <dgm:cxn modelId="{1B48B7AB-C322-453F-A937-405B1B670CE1}" srcId="{77FEE136-DCC5-47A7-AFDD-EDCFF1BC3E90}" destId="{9BEB0FEF-473F-4E65-9F5A-35C260368EFA}" srcOrd="0" destOrd="0" parTransId="{5F930D06-B3A7-4FE7-A04A-2D2D041FB677}" sibTransId="{50860509-6CFE-43B1-8381-8ACCE2AA3946}"/>
    <dgm:cxn modelId="{815C936E-F193-469E-8012-9433E2CF66DA}" type="presOf" srcId="{5447F6E2-9936-40BF-88E6-44EEEDD6FE7B}" destId="{BA66B863-A43C-4F5C-8D20-DE15FAB560D1}" srcOrd="0" destOrd="0" presId="urn:microsoft.com/office/officeart/2005/8/layout/default"/>
    <dgm:cxn modelId="{1C9E54F9-F74F-4F0A-86ED-04C739708BD6}" srcId="{77FEE136-DCC5-47A7-AFDD-EDCFF1BC3E90}" destId="{2E35FE6D-AACA-4987-9F01-AF01CB2DD622}" srcOrd="6" destOrd="0" parTransId="{6514C30F-6738-42E4-A912-D156AC633DEF}" sibTransId="{BD5E63C3-6F57-45D5-8FFC-14C0460DC0FE}"/>
    <dgm:cxn modelId="{589EBD50-A56E-447F-A55F-06C7EB89ED92}" type="presOf" srcId="{E194D600-EE4D-4E28-8AE8-660EEC34C6E7}" destId="{4878D0F9-E8FB-45FC-83E8-AD093E289A70}" srcOrd="0" destOrd="0" presId="urn:microsoft.com/office/officeart/2005/8/layout/default"/>
    <dgm:cxn modelId="{786E2B72-52FB-4C02-909D-900CDF77C608}" type="presOf" srcId="{51AC11C5-AD37-4B4A-96AA-675CE103DEC9}" destId="{DB669DCA-FA21-4387-B130-46EBB05E154E}" srcOrd="0" destOrd="0" presId="urn:microsoft.com/office/officeart/2005/8/layout/default"/>
    <dgm:cxn modelId="{A3523927-A310-495B-AEDF-28B40018A85B}" type="presOf" srcId="{9BEB0FEF-473F-4E65-9F5A-35C260368EFA}" destId="{22CFEBCA-6B20-4B70-BC1D-6CEB2FD56349}" srcOrd="0" destOrd="0" presId="urn:microsoft.com/office/officeart/2005/8/layout/default"/>
    <dgm:cxn modelId="{E3BDD407-C84E-4C36-9AEB-942F45E4544B}" srcId="{77FEE136-DCC5-47A7-AFDD-EDCFF1BC3E90}" destId="{E194D600-EE4D-4E28-8AE8-660EEC34C6E7}" srcOrd="1" destOrd="0" parTransId="{6D473AC8-67F0-493B-9C80-AB85EA0A92AD}" sibTransId="{DBC8C8D1-C423-4199-ACEA-D6E95EF3990B}"/>
    <dgm:cxn modelId="{4E0E1423-C060-4B5C-B8F6-D39FA69E0A9F}" srcId="{77FEE136-DCC5-47A7-AFDD-EDCFF1BC3E90}" destId="{51AC11C5-AD37-4B4A-96AA-675CE103DEC9}" srcOrd="4" destOrd="0" parTransId="{B0EFE97A-81D7-47CC-9182-B5115310F203}" sibTransId="{EEDDCA82-C683-4A8D-B2F6-D19F798D77D3}"/>
    <dgm:cxn modelId="{E9213ED0-E0C8-428B-97C4-70ECFC4B80C6}" type="presOf" srcId="{96634607-6456-4C71-85BF-299EAFE8E677}" destId="{82CE5BAA-9F5E-4C09-867D-F839A86A4D90}" srcOrd="0" destOrd="0" presId="urn:microsoft.com/office/officeart/2005/8/layout/default"/>
    <dgm:cxn modelId="{DCA78C71-02EE-42E2-966D-AAF70C32A8F8}" srcId="{77FEE136-DCC5-47A7-AFDD-EDCFF1BC3E90}" destId="{5447F6E2-9936-40BF-88E6-44EEEDD6FE7B}" srcOrd="3" destOrd="0" parTransId="{8416FA90-E46C-4B92-98E6-750336A31473}" sibTransId="{0369CBBC-FEFB-4007-96F4-870B90977C92}"/>
    <dgm:cxn modelId="{DAAA803F-5DBF-4036-B899-0216163D75EC}" type="presOf" srcId="{77FEE136-DCC5-47A7-AFDD-EDCFF1BC3E90}" destId="{899BC3C5-DCB8-4911-BF87-5976848FC28B}" srcOrd="0" destOrd="0" presId="urn:microsoft.com/office/officeart/2005/8/layout/default"/>
    <dgm:cxn modelId="{F0282467-EBDD-40C6-BD6F-87D53B8A795E}" srcId="{77FEE136-DCC5-47A7-AFDD-EDCFF1BC3E90}" destId="{96634607-6456-4C71-85BF-299EAFE8E677}" srcOrd="5" destOrd="0" parTransId="{3DBC8D0F-57D9-445F-A055-CE278B1CEBC5}" sibTransId="{B576A645-5B41-4A72-AF0E-97D057EAB41F}"/>
    <dgm:cxn modelId="{6A32F48C-53CF-4F90-AC40-FA3F56DC4267}" type="presOf" srcId="{2E35FE6D-AACA-4987-9F01-AF01CB2DD622}" destId="{3B8DE55E-C252-4315-A8E5-FA6556374D63}" srcOrd="0" destOrd="0" presId="urn:microsoft.com/office/officeart/2005/8/layout/default"/>
    <dgm:cxn modelId="{411A2001-0D63-4300-8839-E89E72E7707D}" srcId="{77FEE136-DCC5-47A7-AFDD-EDCFF1BC3E90}" destId="{6B7DFF86-9BB8-40FB-BC4D-221DA9F92946}" srcOrd="2" destOrd="0" parTransId="{B18059EF-C94C-494A-A9C2-9E991C82B220}" sibTransId="{F3FF4442-3F56-4C24-BD16-8D21AC3957F8}"/>
    <dgm:cxn modelId="{25F45C3C-9A62-4C9A-B89D-B0EEC2E3C615}" srcId="{77FEE136-DCC5-47A7-AFDD-EDCFF1BC3E90}" destId="{30D80EC8-6163-45C5-9095-8AE072749429}" srcOrd="7" destOrd="0" parTransId="{A925F62B-2FD2-4DFD-A4BF-592214CF2BCE}" sibTransId="{47B52E82-748F-4068-A8A6-DC7D397DFB2D}"/>
    <dgm:cxn modelId="{AB50690A-2C64-4655-9159-FE7B682173B7}" type="presOf" srcId="{6B7DFF86-9BB8-40FB-BC4D-221DA9F92946}" destId="{DE819A7D-140B-47F1-A2B0-EBFF96EC1D82}" srcOrd="0" destOrd="0" presId="urn:microsoft.com/office/officeart/2005/8/layout/default"/>
    <dgm:cxn modelId="{03C85C55-F478-4964-AE2D-E01E851EC7FB}" type="presParOf" srcId="{899BC3C5-DCB8-4911-BF87-5976848FC28B}" destId="{22CFEBCA-6B20-4B70-BC1D-6CEB2FD56349}" srcOrd="0" destOrd="0" presId="urn:microsoft.com/office/officeart/2005/8/layout/default"/>
    <dgm:cxn modelId="{B8E1A861-DCD0-4D65-84F5-BECAD284977E}" type="presParOf" srcId="{899BC3C5-DCB8-4911-BF87-5976848FC28B}" destId="{4E707869-FDD9-404C-83E7-F3D348EEE868}" srcOrd="1" destOrd="0" presId="urn:microsoft.com/office/officeart/2005/8/layout/default"/>
    <dgm:cxn modelId="{C3F9A209-0BA1-40BE-9552-103B6A7578A1}" type="presParOf" srcId="{899BC3C5-DCB8-4911-BF87-5976848FC28B}" destId="{4878D0F9-E8FB-45FC-83E8-AD093E289A70}" srcOrd="2" destOrd="0" presId="urn:microsoft.com/office/officeart/2005/8/layout/default"/>
    <dgm:cxn modelId="{026738DE-BB65-43D2-8A82-64948EBE4C58}" type="presParOf" srcId="{899BC3C5-DCB8-4911-BF87-5976848FC28B}" destId="{7C79FD67-1D9C-4A2F-AD2B-B66114774475}" srcOrd="3" destOrd="0" presId="urn:microsoft.com/office/officeart/2005/8/layout/default"/>
    <dgm:cxn modelId="{33D7461F-0F36-4886-BBB8-E2DC80ECE52C}" type="presParOf" srcId="{899BC3C5-DCB8-4911-BF87-5976848FC28B}" destId="{DE819A7D-140B-47F1-A2B0-EBFF96EC1D82}" srcOrd="4" destOrd="0" presId="urn:microsoft.com/office/officeart/2005/8/layout/default"/>
    <dgm:cxn modelId="{CFB0A1E4-E0A1-45E5-A25C-64E88C0D3AAF}" type="presParOf" srcId="{899BC3C5-DCB8-4911-BF87-5976848FC28B}" destId="{5159F6D1-CDFC-43B8-85E3-E686CFB281C0}" srcOrd="5" destOrd="0" presId="urn:microsoft.com/office/officeart/2005/8/layout/default"/>
    <dgm:cxn modelId="{5A65E4ED-021F-4739-8667-637D8D0796C6}" type="presParOf" srcId="{899BC3C5-DCB8-4911-BF87-5976848FC28B}" destId="{BA66B863-A43C-4F5C-8D20-DE15FAB560D1}" srcOrd="6" destOrd="0" presId="urn:microsoft.com/office/officeart/2005/8/layout/default"/>
    <dgm:cxn modelId="{637DD547-5B35-4217-975D-8F092A3C0431}" type="presParOf" srcId="{899BC3C5-DCB8-4911-BF87-5976848FC28B}" destId="{0CB78938-BFCA-4C60-B2EC-C63717BB3144}" srcOrd="7" destOrd="0" presId="urn:microsoft.com/office/officeart/2005/8/layout/default"/>
    <dgm:cxn modelId="{7320F8D3-E310-4BC8-8183-45712444CBE6}" type="presParOf" srcId="{899BC3C5-DCB8-4911-BF87-5976848FC28B}" destId="{DB669DCA-FA21-4387-B130-46EBB05E154E}" srcOrd="8" destOrd="0" presId="urn:microsoft.com/office/officeart/2005/8/layout/default"/>
    <dgm:cxn modelId="{EB1B5DF6-2ECC-4D2A-9CDD-88B6BEAC8408}" type="presParOf" srcId="{899BC3C5-DCB8-4911-BF87-5976848FC28B}" destId="{5F53D291-DE6E-4E01-A63A-5B44593ACDBE}" srcOrd="9" destOrd="0" presId="urn:microsoft.com/office/officeart/2005/8/layout/default"/>
    <dgm:cxn modelId="{08E76FEE-6FCF-4F48-8512-1DECAAC71683}" type="presParOf" srcId="{899BC3C5-DCB8-4911-BF87-5976848FC28B}" destId="{82CE5BAA-9F5E-4C09-867D-F839A86A4D90}" srcOrd="10" destOrd="0" presId="urn:microsoft.com/office/officeart/2005/8/layout/default"/>
    <dgm:cxn modelId="{DC6622E4-78A2-474E-9B24-E50FDF82DCC2}" type="presParOf" srcId="{899BC3C5-DCB8-4911-BF87-5976848FC28B}" destId="{8A29A72C-2DF4-4D49-9457-3A8BB19B774F}" srcOrd="11" destOrd="0" presId="urn:microsoft.com/office/officeart/2005/8/layout/default"/>
    <dgm:cxn modelId="{4D33C928-678D-4D52-BA35-1AB19F16A711}" type="presParOf" srcId="{899BC3C5-DCB8-4911-BF87-5976848FC28B}" destId="{3B8DE55E-C252-4315-A8E5-FA6556374D63}" srcOrd="12" destOrd="0" presId="urn:microsoft.com/office/officeart/2005/8/layout/default"/>
    <dgm:cxn modelId="{B97B0056-0441-4C71-829C-B19DD3196A22}" type="presParOf" srcId="{899BC3C5-DCB8-4911-BF87-5976848FC28B}" destId="{47E3A6C8-858A-46FA-BFC4-56C457E9FCD7}" srcOrd="13" destOrd="0" presId="urn:microsoft.com/office/officeart/2005/8/layout/default"/>
    <dgm:cxn modelId="{44A116A9-C978-4FA5-A246-E2D5C1805999}" type="presParOf" srcId="{899BC3C5-DCB8-4911-BF87-5976848FC28B}" destId="{7CC2C0D9-11B0-43AD-9A6B-79EC6B6467D9}"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D99B9D7-88E0-4CCF-9C02-DE2E28FF8824}" type="doc">
      <dgm:prSet loTypeId="urn:microsoft.com/office/officeart/2008/layout/RadialCluster" loCatId="cycle" qsTypeId="urn:microsoft.com/office/officeart/2005/8/quickstyle/simple4" qsCatId="simple" csTypeId="urn:microsoft.com/office/officeart/2005/8/colors/colorful1" csCatId="colorful" phldr="1"/>
      <dgm:spPr/>
      <dgm:t>
        <a:bodyPr/>
        <a:lstStyle/>
        <a:p>
          <a:endParaRPr lang="en-US"/>
        </a:p>
      </dgm:t>
    </dgm:pt>
    <dgm:pt modelId="{6601B10B-C399-4E12-BDD8-04796A74BEDE}">
      <dgm:prSet phldrT="[Text]" custT="1"/>
      <dgm:spPr/>
      <dgm:t>
        <a:bodyPr/>
        <a:lstStyle/>
        <a:p>
          <a:r>
            <a:rPr lang="en-US" sz="2400" b="1" i="0" dirty="0" smtClean="0"/>
            <a:t>Outputs</a:t>
          </a:r>
          <a:endParaRPr lang="en-US" sz="2400" b="1" i="0" dirty="0"/>
        </a:p>
      </dgm:t>
    </dgm:pt>
    <dgm:pt modelId="{78AF214A-FAE1-4A81-A374-DD78E3252995}" type="parTrans" cxnId="{6CB682F0-7B52-4C98-8ED8-A414AD830C71}">
      <dgm:prSet/>
      <dgm:spPr/>
      <dgm:t>
        <a:bodyPr/>
        <a:lstStyle/>
        <a:p>
          <a:endParaRPr lang="en-US" sz="2400" b="1" i="0"/>
        </a:p>
      </dgm:t>
    </dgm:pt>
    <dgm:pt modelId="{CEAF5076-DDB8-4C78-A080-A162EFBB2ABF}" type="sibTrans" cxnId="{6CB682F0-7B52-4C98-8ED8-A414AD830C71}">
      <dgm:prSet/>
      <dgm:spPr/>
      <dgm:t>
        <a:bodyPr/>
        <a:lstStyle/>
        <a:p>
          <a:endParaRPr lang="en-US" sz="2400" b="1" i="0"/>
        </a:p>
      </dgm:t>
    </dgm:pt>
    <dgm:pt modelId="{E1F8FAC4-9208-4C74-A257-628C6B3ABF72}">
      <dgm:prSet phldrT="[Text]" custT="1">
        <dgm:style>
          <a:lnRef idx="0">
            <a:schemeClr val="accent6"/>
          </a:lnRef>
          <a:fillRef idx="3">
            <a:schemeClr val="accent6"/>
          </a:fillRef>
          <a:effectRef idx="3">
            <a:schemeClr val="accent6"/>
          </a:effectRef>
          <a:fontRef idx="minor">
            <a:schemeClr val="lt1"/>
          </a:fontRef>
        </dgm:style>
      </dgm:prSet>
      <dgm:spPr/>
      <dgm:t>
        <a:bodyPr/>
        <a:lstStyle/>
        <a:p>
          <a:r>
            <a:rPr lang="en-US" sz="2400" b="1" i="0" dirty="0" smtClean="0"/>
            <a:t>Project Staff Assignments</a:t>
          </a:r>
          <a:endParaRPr lang="en-US" sz="2400" b="1" i="0" dirty="0"/>
        </a:p>
      </dgm:t>
    </dgm:pt>
    <dgm:pt modelId="{A012D03E-0266-4596-B6E5-FEEDBEE1B805}" type="parTrans" cxnId="{B1CF0CF2-CD7A-4DDD-AE23-7C48B652BFC9}">
      <dgm:prSet/>
      <dgm:spPr/>
      <dgm:t>
        <a:bodyPr/>
        <a:lstStyle/>
        <a:p>
          <a:endParaRPr lang="en-US" sz="2400" b="1" i="0"/>
        </a:p>
      </dgm:t>
    </dgm:pt>
    <dgm:pt modelId="{6657714A-FA40-4A28-AC21-ED25020A2C25}" type="sibTrans" cxnId="{B1CF0CF2-CD7A-4DDD-AE23-7C48B652BFC9}">
      <dgm:prSet/>
      <dgm:spPr/>
      <dgm:t>
        <a:bodyPr/>
        <a:lstStyle/>
        <a:p>
          <a:endParaRPr lang="en-US" sz="2400" b="1" i="0"/>
        </a:p>
      </dgm:t>
    </dgm:pt>
    <dgm:pt modelId="{0D4BCFF5-FCBD-476F-832C-2414A672801D}">
      <dgm:prSet phldrT="[Text]" custT="1"/>
      <dgm:spPr/>
      <dgm:t>
        <a:bodyPr/>
        <a:lstStyle/>
        <a:p>
          <a:r>
            <a:rPr lang="en-US" sz="2400" b="1" i="0" dirty="0" smtClean="0"/>
            <a:t>Resource Calendars</a:t>
          </a:r>
          <a:endParaRPr lang="en-US" sz="2400" b="1" i="0" dirty="0"/>
        </a:p>
      </dgm:t>
    </dgm:pt>
    <dgm:pt modelId="{808F8258-7586-4784-9235-BCCEF2600594}" type="parTrans" cxnId="{A674717D-3C35-4AF5-B6E2-8ADBF8611903}">
      <dgm:prSet/>
      <dgm:spPr/>
      <dgm:t>
        <a:bodyPr/>
        <a:lstStyle/>
        <a:p>
          <a:endParaRPr lang="en-US" sz="2400" b="1" i="0"/>
        </a:p>
      </dgm:t>
    </dgm:pt>
    <dgm:pt modelId="{207EC57B-7340-46A8-86B5-23059C7DA9AE}" type="sibTrans" cxnId="{A674717D-3C35-4AF5-B6E2-8ADBF8611903}">
      <dgm:prSet/>
      <dgm:spPr/>
      <dgm:t>
        <a:bodyPr/>
        <a:lstStyle/>
        <a:p>
          <a:endParaRPr lang="en-US" sz="2400" b="1" i="0"/>
        </a:p>
      </dgm:t>
    </dgm:pt>
    <dgm:pt modelId="{6FF4FAEC-C609-4899-B12C-EDDF9D6558D0}">
      <dgm:prSet phldrT="[Text]" custT="1"/>
      <dgm:spPr/>
      <dgm:t>
        <a:bodyPr/>
        <a:lstStyle/>
        <a:p>
          <a:r>
            <a:rPr lang="en-US" sz="2400" b="1" i="0" dirty="0" smtClean="0"/>
            <a:t>Project Management Plan Updates</a:t>
          </a:r>
          <a:endParaRPr lang="en-US" sz="2400" b="1" i="0" dirty="0"/>
        </a:p>
      </dgm:t>
    </dgm:pt>
    <dgm:pt modelId="{48DBFCAD-7BC3-41C8-966E-8680024ECCF4}" type="parTrans" cxnId="{CD6DCE4B-6B58-41F8-A1E8-D1B476CF8ED7}">
      <dgm:prSet/>
      <dgm:spPr/>
      <dgm:t>
        <a:bodyPr/>
        <a:lstStyle/>
        <a:p>
          <a:endParaRPr lang="en-US" sz="2400" b="1" i="0"/>
        </a:p>
      </dgm:t>
    </dgm:pt>
    <dgm:pt modelId="{9BB6F113-A0D3-454F-9551-31AB1CD3DDF9}" type="sibTrans" cxnId="{CD6DCE4B-6B58-41F8-A1E8-D1B476CF8ED7}">
      <dgm:prSet/>
      <dgm:spPr/>
      <dgm:t>
        <a:bodyPr/>
        <a:lstStyle/>
        <a:p>
          <a:endParaRPr lang="en-US" sz="2400" b="1" i="0"/>
        </a:p>
      </dgm:t>
    </dgm:pt>
    <dgm:pt modelId="{46F84BBC-76EE-452D-8C64-9E12307B73CF}" type="pres">
      <dgm:prSet presAssocID="{1D99B9D7-88E0-4CCF-9C02-DE2E28FF8824}" presName="Name0" presStyleCnt="0">
        <dgm:presLayoutVars>
          <dgm:chMax val="1"/>
          <dgm:chPref val="1"/>
          <dgm:dir/>
          <dgm:animOne val="branch"/>
          <dgm:animLvl val="lvl"/>
        </dgm:presLayoutVars>
      </dgm:prSet>
      <dgm:spPr/>
      <dgm:t>
        <a:bodyPr/>
        <a:lstStyle/>
        <a:p>
          <a:endParaRPr lang="en-US"/>
        </a:p>
      </dgm:t>
    </dgm:pt>
    <dgm:pt modelId="{EAE9BBF3-026C-42D9-A1FC-7AAFE05E25E1}" type="pres">
      <dgm:prSet presAssocID="{6601B10B-C399-4E12-BDD8-04796A74BEDE}" presName="singleCycle" presStyleCnt="0"/>
      <dgm:spPr/>
    </dgm:pt>
    <dgm:pt modelId="{E7D8E5E2-9283-4D6E-B710-649CB94712A4}" type="pres">
      <dgm:prSet presAssocID="{6601B10B-C399-4E12-BDD8-04796A74BEDE}" presName="singleCenter" presStyleLbl="node1" presStyleIdx="0" presStyleCnt="4">
        <dgm:presLayoutVars>
          <dgm:chMax val="7"/>
          <dgm:chPref val="7"/>
        </dgm:presLayoutVars>
      </dgm:prSet>
      <dgm:spPr/>
      <dgm:t>
        <a:bodyPr/>
        <a:lstStyle/>
        <a:p>
          <a:endParaRPr lang="en-US"/>
        </a:p>
      </dgm:t>
    </dgm:pt>
    <dgm:pt modelId="{54A3D9BC-1DEA-4552-A189-F5379E37E625}" type="pres">
      <dgm:prSet presAssocID="{A012D03E-0266-4596-B6E5-FEEDBEE1B805}" presName="Name56" presStyleLbl="parChTrans1D2" presStyleIdx="0" presStyleCnt="3"/>
      <dgm:spPr/>
      <dgm:t>
        <a:bodyPr/>
        <a:lstStyle/>
        <a:p>
          <a:endParaRPr lang="en-US"/>
        </a:p>
      </dgm:t>
    </dgm:pt>
    <dgm:pt modelId="{61FC00D6-AEF8-4CA4-8FCF-9EE93C46D36A}" type="pres">
      <dgm:prSet presAssocID="{E1F8FAC4-9208-4C74-A257-628C6B3ABF72}" presName="text0" presStyleLbl="node1" presStyleIdx="1" presStyleCnt="4" custScaleX="192372" custScaleY="138345">
        <dgm:presLayoutVars>
          <dgm:bulletEnabled val="1"/>
        </dgm:presLayoutVars>
      </dgm:prSet>
      <dgm:spPr/>
      <dgm:t>
        <a:bodyPr/>
        <a:lstStyle/>
        <a:p>
          <a:endParaRPr lang="en-US"/>
        </a:p>
      </dgm:t>
    </dgm:pt>
    <dgm:pt modelId="{FFEDE15B-CCCF-454F-9C6D-103209C9EEFE}" type="pres">
      <dgm:prSet presAssocID="{808F8258-7586-4784-9235-BCCEF2600594}" presName="Name56" presStyleLbl="parChTrans1D2" presStyleIdx="1" presStyleCnt="3"/>
      <dgm:spPr/>
      <dgm:t>
        <a:bodyPr/>
        <a:lstStyle/>
        <a:p>
          <a:endParaRPr lang="en-US"/>
        </a:p>
      </dgm:t>
    </dgm:pt>
    <dgm:pt modelId="{E0AE4A66-F587-448B-85C7-557EB71A565E}" type="pres">
      <dgm:prSet presAssocID="{0D4BCFF5-FCBD-476F-832C-2414A672801D}" presName="text0" presStyleLbl="node1" presStyleIdx="2" presStyleCnt="4" custScaleX="179917" custScaleY="144250">
        <dgm:presLayoutVars>
          <dgm:bulletEnabled val="1"/>
        </dgm:presLayoutVars>
      </dgm:prSet>
      <dgm:spPr/>
      <dgm:t>
        <a:bodyPr/>
        <a:lstStyle/>
        <a:p>
          <a:endParaRPr lang="en-US"/>
        </a:p>
      </dgm:t>
    </dgm:pt>
    <dgm:pt modelId="{71FE85CA-F6E6-4C44-9F18-532D98AD33C7}" type="pres">
      <dgm:prSet presAssocID="{48DBFCAD-7BC3-41C8-966E-8680024ECCF4}" presName="Name56" presStyleLbl="parChTrans1D2" presStyleIdx="2" presStyleCnt="3"/>
      <dgm:spPr/>
      <dgm:t>
        <a:bodyPr/>
        <a:lstStyle/>
        <a:p>
          <a:endParaRPr lang="en-US"/>
        </a:p>
      </dgm:t>
    </dgm:pt>
    <dgm:pt modelId="{708C250F-6DBE-42F5-9864-3CB2B8ED1717}" type="pres">
      <dgm:prSet presAssocID="{6FF4FAEC-C609-4899-B12C-EDDF9D6558D0}" presName="text0" presStyleLbl="node1" presStyleIdx="3" presStyleCnt="4" custScaleX="179759" custScaleY="122125">
        <dgm:presLayoutVars>
          <dgm:bulletEnabled val="1"/>
        </dgm:presLayoutVars>
      </dgm:prSet>
      <dgm:spPr/>
      <dgm:t>
        <a:bodyPr/>
        <a:lstStyle/>
        <a:p>
          <a:endParaRPr lang="en-US"/>
        </a:p>
      </dgm:t>
    </dgm:pt>
  </dgm:ptLst>
  <dgm:cxnLst>
    <dgm:cxn modelId="{485269CD-B452-4900-929F-46784360C835}" type="presOf" srcId="{808F8258-7586-4784-9235-BCCEF2600594}" destId="{FFEDE15B-CCCF-454F-9C6D-103209C9EEFE}" srcOrd="0" destOrd="0" presId="urn:microsoft.com/office/officeart/2008/layout/RadialCluster"/>
    <dgm:cxn modelId="{02A49E5B-4B6E-4B80-9C7D-C73AECF37E04}" type="presOf" srcId="{48DBFCAD-7BC3-41C8-966E-8680024ECCF4}" destId="{71FE85CA-F6E6-4C44-9F18-532D98AD33C7}" srcOrd="0" destOrd="0" presId="urn:microsoft.com/office/officeart/2008/layout/RadialCluster"/>
    <dgm:cxn modelId="{896597C5-BF71-497A-BA80-CE42C9B59FFA}" type="presOf" srcId="{6601B10B-C399-4E12-BDD8-04796A74BEDE}" destId="{E7D8E5E2-9283-4D6E-B710-649CB94712A4}" srcOrd="0" destOrd="0" presId="urn:microsoft.com/office/officeart/2008/layout/RadialCluster"/>
    <dgm:cxn modelId="{6CB682F0-7B52-4C98-8ED8-A414AD830C71}" srcId="{1D99B9D7-88E0-4CCF-9C02-DE2E28FF8824}" destId="{6601B10B-C399-4E12-BDD8-04796A74BEDE}" srcOrd="0" destOrd="0" parTransId="{78AF214A-FAE1-4A81-A374-DD78E3252995}" sibTransId="{CEAF5076-DDB8-4C78-A080-A162EFBB2ABF}"/>
    <dgm:cxn modelId="{A674717D-3C35-4AF5-B6E2-8ADBF8611903}" srcId="{6601B10B-C399-4E12-BDD8-04796A74BEDE}" destId="{0D4BCFF5-FCBD-476F-832C-2414A672801D}" srcOrd="1" destOrd="0" parTransId="{808F8258-7586-4784-9235-BCCEF2600594}" sibTransId="{207EC57B-7340-46A8-86B5-23059C7DA9AE}"/>
    <dgm:cxn modelId="{CD6DCE4B-6B58-41F8-A1E8-D1B476CF8ED7}" srcId="{6601B10B-C399-4E12-BDD8-04796A74BEDE}" destId="{6FF4FAEC-C609-4899-B12C-EDDF9D6558D0}" srcOrd="2" destOrd="0" parTransId="{48DBFCAD-7BC3-41C8-966E-8680024ECCF4}" sibTransId="{9BB6F113-A0D3-454F-9551-31AB1CD3DDF9}"/>
    <dgm:cxn modelId="{B1CF0CF2-CD7A-4DDD-AE23-7C48B652BFC9}" srcId="{6601B10B-C399-4E12-BDD8-04796A74BEDE}" destId="{E1F8FAC4-9208-4C74-A257-628C6B3ABF72}" srcOrd="0" destOrd="0" parTransId="{A012D03E-0266-4596-B6E5-FEEDBEE1B805}" sibTransId="{6657714A-FA40-4A28-AC21-ED25020A2C25}"/>
    <dgm:cxn modelId="{7CD50BAE-5A8B-4785-9BE0-308B95296EDA}" type="presOf" srcId="{6FF4FAEC-C609-4899-B12C-EDDF9D6558D0}" destId="{708C250F-6DBE-42F5-9864-3CB2B8ED1717}" srcOrd="0" destOrd="0" presId="urn:microsoft.com/office/officeart/2008/layout/RadialCluster"/>
    <dgm:cxn modelId="{90EB9AA8-709D-457E-AF9C-09CF203ED186}" type="presOf" srcId="{1D99B9D7-88E0-4CCF-9C02-DE2E28FF8824}" destId="{46F84BBC-76EE-452D-8C64-9E12307B73CF}" srcOrd="0" destOrd="0" presId="urn:microsoft.com/office/officeart/2008/layout/RadialCluster"/>
    <dgm:cxn modelId="{D9C3B60C-D3F3-4003-8C48-42F8FB8E8374}" type="presOf" srcId="{A012D03E-0266-4596-B6E5-FEEDBEE1B805}" destId="{54A3D9BC-1DEA-4552-A189-F5379E37E625}" srcOrd="0" destOrd="0" presId="urn:microsoft.com/office/officeart/2008/layout/RadialCluster"/>
    <dgm:cxn modelId="{C4D831C7-02C7-406D-85B8-ED2D1E8BC6DE}" type="presOf" srcId="{0D4BCFF5-FCBD-476F-832C-2414A672801D}" destId="{E0AE4A66-F587-448B-85C7-557EB71A565E}" srcOrd="0" destOrd="0" presId="urn:microsoft.com/office/officeart/2008/layout/RadialCluster"/>
    <dgm:cxn modelId="{0595C7BB-E711-4C74-ABA7-78B0856615E5}" type="presOf" srcId="{E1F8FAC4-9208-4C74-A257-628C6B3ABF72}" destId="{61FC00D6-AEF8-4CA4-8FCF-9EE93C46D36A}" srcOrd="0" destOrd="0" presId="urn:microsoft.com/office/officeart/2008/layout/RadialCluster"/>
    <dgm:cxn modelId="{8F26BFF0-C952-47DA-B85A-1EDDF0F163B5}" type="presParOf" srcId="{46F84BBC-76EE-452D-8C64-9E12307B73CF}" destId="{EAE9BBF3-026C-42D9-A1FC-7AAFE05E25E1}" srcOrd="0" destOrd="0" presId="urn:microsoft.com/office/officeart/2008/layout/RadialCluster"/>
    <dgm:cxn modelId="{0A0DC759-7E66-483C-969D-4BA33AD57EA9}" type="presParOf" srcId="{EAE9BBF3-026C-42D9-A1FC-7AAFE05E25E1}" destId="{E7D8E5E2-9283-4D6E-B710-649CB94712A4}" srcOrd="0" destOrd="0" presId="urn:microsoft.com/office/officeart/2008/layout/RadialCluster"/>
    <dgm:cxn modelId="{B373F308-60CF-46AD-A484-9F5F832E09C5}" type="presParOf" srcId="{EAE9BBF3-026C-42D9-A1FC-7AAFE05E25E1}" destId="{54A3D9BC-1DEA-4552-A189-F5379E37E625}" srcOrd="1" destOrd="0" presId="urn:microsoft.com/office/officeart/2008/layout/RadialCluster"/>
    <dgm:cxn modelId="{A59BA6D5-40A7-4F3D-BB4E-51A843103565}" type="presParOf" srcId="{EAE9BBF3-026C-42D9-A1FC-7AAFE05E25E1}" destId="{61FC00D6-AEF8-4CA4-8FCF-9EE93C46D36A}" srcOrd="2" destOrd="0" presId="urn:microsoft.com/office/officeart/2008/layout/RadialCluster"/>
    <dgm:cxn modelId="{81A76710-A36C-4686-9C6A-6F7FF95AC435}" type="presParOf" srcId="{EAE9BBF3-026C-42D9-A1FC-7AAFE05E25E1}" destId="{FFEDE15B-CCCF-454F-9C6D-103209C9EEFE}" srcOrd="3" destOrd="0" presId="urn:microsoft.com/office/officeart/2008/layout/RadialCluster"/>
    <dgm:cxn modelId="{C6EE14FE-2629-42E7-A36D-C21457652651}" type="presParOf" srcId="{EAE9BBF3-026C-42D9-A1FC-7AAFE05E25E1}" destId="{E0AE4A66-F587-448B-85C7-557EB71A565E}" srcOrd="4" destOrd="0" presId="urn:microsoft.com/office/officeart/2008/layout/RadialCluster"/>
    <dgm:cxn modelId="{D967B538-38D6-4B52-AADC-782D0EED1695}" type="presParOf" srcId="{EAE9BBF3-026C-42D9-A1FC-7AAFE05E25E1}" destId="{71FE85CA-F6E6-4C44-9F18-532D98AD33C7}" srcOrd="5" destOrd="0" presId="urn:microsoft.com/office/officeart/2008/layout/RadialCluster"/>
    <dgm:cxn modelId="{EC936B73-E6C0-4E8A-9FA8-8D018D3A7E5A}" type="presParOf" srcId="{EAE9BBF3-026C-42D9-A1FC-7AAFE05E25E1}" destId="{708C250F-6DBE-42F5-9864-3CB2B8ED1717}"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B6C3048-C5DF-4C43-8A41-25C097C53B5E}" type="doc">
      <dgm:prSet loTypeId="urn:microsoft.com/office/officeart/2005/8/layout/target1" loCatId="relationship" qsTypeId="urn:microsoft.com/office/officeart/2005/8/quickstyle/simple1" qsCatId="simple" csTypeId="urn:microsoft.com/office/officeart/2005/8/colors/colorful5" csCatId="colorful" phldr="1"/>
      <dgm:spPr/>
      <dgm:t>
        <a:bodyPr/>
        <a:lstStyle/>
        <a:p>
          <a:endParaRPr lang="en-US"/>
        </a:p>
      </dgm:t>
    </dgm:pt>
    <dgm:pt modelId="{3E2593AC-2C80-499B-85EE-5C73BF72256D}">
      <dgm:prSet phldrT="[Text]" custT="1"/>
      <dgm:spPr/>
      <dgm:t>
        <a:bodyPr/>
        <a:lstStyle/>
        <a:p>
          <a:r>
            <a:rPr lang="en-US" sz="1800" b="1" dirty="0" smtClean="0">
              <a:solidFill>
                <a:srgbClr val="FFFF00"/>
              </a:solidFill>
            </a:rPr>
            <a:t>Open &amp; Effective Communication</a:t>
          </a:r>
          <a:endParaRPr lang="en-US" sz="1800" b="1" dirty="0">
            <a:solidFill>
              <a:srgbClr val="FFFF00"/>
            </a:solidFill>
          </a:endParaRPr>
        </a:p>
      </dgm:t>
    </dgm:pt>
    <dgm:pt modelId="{9A7C109C-9764-43EA-BE37-003B5A66400E}" type="parTrans" cxnId="{81770AB1-59F7-4963-80F2-42266ECBBC61}">
      <dgm:prSet/>
      <dgm:spPr/>
      <dgm:t>
        <a:bodyPr/>
        <a:lstStyle/>
        <a:p>
          <a:endParaRPr lang="en-US" sz="1800"/>
        </a:p>
      </dgm:t>
    </dgm:pt>
    <dgm:pt modelId="{2D827933-1F14-4D3E-88D6-8080D2C5491A}" type="sibTrans" cxnId="{81770AB1-59F7-4963-80F2-42266ECBBC61}">
      <dgm:prSet/>
      <dgm:spPr/>
      <dgm:t>
        <a:bodyPr/>
        <a:lstStyle/>
        <a:p>
          <a:endParaRPr lang="en-US" sz="1800"/>
        </a:p>
      </dgm:t>
    </dgm:pt>
    <dgm:pt modelId="{59FF5B67-6BE7-41A4-B181-EE2F2639B3CC}">
      <dgm:prSet phldrT="[Text]" custT="1"/>
      <dgm:spPr/>
      <dgm:t>
        <a:bodyPr/>
        <a:lstStyle/>
        <a:p>
          <a:pPr>
            <a:lnSpc>
              <a:spcPct val="100000"/>
            </a:lnSpc>
          </a:pPr>
          <a:r>
            <a:rPr lang="en-US" sz="1800" b="1" dirty="0" smtClean="0">
              <a:solidFill>
                <a:srgbClr val="FFFF00"/>
              </a:solidFill>
            </a:rPr>
            <a:t>Creating Team Building Opportunities</a:t>
          </a:r>
          <a:endParaRPr lang="en-US" sz="1800" b="1" dirty="0">
            <a:solidFill>
              <a:srgbClr val="FFFF00"/>
            </a:solidFill>
          </a:endParaRPr>
        </a:p>
      </dgm:t>
    </dgm:pt>
    <dgm:pt modelId="{D551559C-C20D-4362-BF62-CFBF8577C69A}" type="parTrans" cxnId="{4915A638-D24D-4857-8DCC-451A52356D3C}">
      <dgm:prSet/>
      <dgm:spPr/>
      <dgm:t>
        <a:bodyPr/>
        <a:lstStyle/>
        <a:p>
          <a:endParaRPr lang="en-US" sz="1800"/>
        </a:p>
      </dgm:t>
    </dgm:pt>
    <dgm:pt modelId="{4C3E9057-5F71-4805-95D5-89DD23E6B3FA}" type="sibTrans" cxnId="{4915A638-D24D-4857-8DCC-451A52356D3C}">
      <dgm:prSet/>
      <dgm:spPr/>
      <dgm:t>
        <a:bodyPr/>
        <a:lstStyle/>
        <a:p>
          <a:endParaRPr lang="en-US" sz="1800"/>
        </a:p>
      </dgm:t>
    </dgm:pt>
    <dgm:pt modelId="{BA386BC9-34AD-434A-807D-8BD494F7FA15}">
      <dgm:prSet phldrT="[Text]" custT="1"/>
      <dgm:spPr/>
      <dgm:t>
        <a:bodyPr/>
        <a:lstStyle/>
        <a:p>
          <a:r>
            <a:rPr lang="en-US" sz="1800" b="1" dirty="0" smtClean="0">
              <a:solidFill>
                <a:srgbClr val="FFFF00"/>
              </a:solidFill>
            </a:rPr>
            <a:t>  Reducing Trust Deficit</a:t>
          </a:r>
          <a:endParaRPr lang="en-US" sz="1800" b="1" dirty="0">
            <a:solidFill>
              <a:srgbClr val="FFFF00"/>
            </a:solidFill>
          </a:endParaRPr>
        </a:p>
      </dgm:t>
    </dgm:pt>
    <dgm:pt modelId="{083F2D7A-F204-4D89-A920-283C0579A56D}" type="parTrans" cxnId="{C0701DB8-925B-4C2E-80EB-3877424E9CD0}">
      <dgm:prSet/>
      <dgm:spPr/>
      <dgm:t>
        <a:bodyPr/>
        <a:lstStyle/>
        <a:p>
          <a:endParaRPr lang="en-US" sz="1800"/>
        </a:p>
      </dgm:t>
    </dgm:pt>
    <dgm:pt modelId="{170A2DCC-ED26-4126-910C-66EBB7054A88}" type="sibTrans" cxnId="{C0701DB8-925B-4C2E-80EB-3877424E9CD0}">
      <dgm:prSet/>
      <dgm:spPr/>
      <dgm:t>
        <a:bodyPr/>
        <a:lstStyle/>
        <a:p>
          <a:endParaRPr lang="en-US" sz="1800"/>
        </a:p>
      </dgm:t>
    </dgm:pt>
    <dgm:pt modelId="{78FD482B-3FF4-435C-83B8-C6F6211F5692}">
      <dgm:prSet phldrT="[Text]" custT="1"/>
      <dgm:spPr/>
      <dgm:t>
        <a:bodyPr/>
        <a:lstStyle/>
        <a:p>
          <a:r>
            <a:rPr lang="en-US" sz="1800" b="1" dirty="0" smtClean="0">
              <a:solidFill>
                <a:srgbClr val="FFFF00"/>
              </a:solidFill>
            </a:rPr>
            <a:t>Constructive Conflict Management</a:t>
          </a:r>
          <a:endParaRPr lang="en-US" sz="1800" b="1" dirty="0">
            <a:solidFill>
              <a:srgbClr val="FFFF00"/>
            </a:solidFill>
          </a:endParaRPr>
        </a:p>
      </dgm:t>
    </dgm:pt>
    <dgm:pt modelId="{606120FA-5DC2-4959-ACB7-3D12383AD743}" type="parTrans" cxnId="{BFBDFC52-702F-4E4F-AD62-C9B5CDF58AB9}">
      <dgm:prSet/>
      <dgm:spPr/>
      <dgm:t>
        <a:bodyPr/>
        <a:lstStyle/>
        <a:p>
          <a:endParaRPr lang="en-US" sz="1800"/>
        </a:p>
      </dgm:t>
    </dgm:pt>
    <dgm:pt modelId="{FE139C26-23B6-44A6-B99B-5ACC824C040E}" type="sibTrans" cxnId="{BFBDFC52-702F-4E4F-AD62-C9B5CDF58AB9}">
      <dgm:prSet/>
      <dgm:spPr/>
      <dgm:t>
        <a:bodyPr/>
        <a:lstStyle/>
        <a:p>
          <a:endParaRPr lang="en-US" sz="1800"/>
        </a:p>
      </dgm:t>
    </dgm:pt>
    <dgm:pt modelId="{B478832C-77F0-4E7F-84CE-175597105E52}">
      <dgm:prSet phldrT="[Text]" custT="1"/>
      <dgm:spPr/>
      <dgm:t>
        <a:bodyPr/>
        <a:lstStyle/>
        <a:p>
          <a:r>
            <a:rPr lang="en-US" sz="1800" b="1" dirty="0" smtClean="0">
              <a:solidFill>
                <a:srgbClr val="FFFF00"/>
              </a:solidFill>
            </a:rPr>
            <a:t>Encourage Collaborative Problem Solving and Decision Making</a:t>
          </a:r>
          <a:endParaRPr lang="en-US" sz="1800" b="1" dirty="0">
            <a:solidFill>
              <a:srgbClr val="FFFF00"/>
            </a:solidFill>
          </a:endParaRPr>
        </a:p>
      </dgm:t>
    </dgm:pt>
    <dgm:pt modelId="{A81B2A53-596C-4CF5-9E62-72FAE54B16DF}" type="parTrans" cxnId="{D92037C5-BAE8-4E6E-AE5B-F37844ECDA9E}">
      <dgm:prSet/>
      <dgm:spPr/>
      <dgm:t>
        <a:bodyPr/>
        <a:lstStyle/>
        <a:p>
          <a:endParaRPr lang="en-US" sz="1800"/>
        </a:p>
      </dgm:t>
    </dgm:pt>
    <dgm:pt modelId="{1CB6FBEC-379F-4F14-911E-4285270C9187}" type="sibTrans" cxnId="{D92037C5-BAE8-4E6E-AE5B-F37844ECDA9E}">
      <dgm:prSet/>
      <dgm:spPr/>
      <dgm:t>
        <a:bodyPr/>
        <a:lstStyle/>
        <a:p>
          <a:endParaRPr lang="en-US" sz="1800"/>
        </a:p>
      </dgm:t>
    </dgm:pt>
    <dgm:pt modelId="{6EC081D2-F6FE-457C-9B51-43D9C2AE87F4}" type="pres">
      <dgm:prSet presAssocID="{8B6C3048-C5DF-4C43-8A41-25C097C53B5E}" presName="composite" presStyleCnt="0">
        <dgm:presLayoutVars>
          <dgm:chMax val="5"/>
          <dgm:dir/>
          <dgm:resizeHandles val="exact"/>
        </dgm:presLayoutVars>
      </dgm:prSet>
      <dgm:spPr/>
      <dgm:t>
        <a:bodyPr/>
        <a:lstStyle/>
        <a:p>
          <a:endParaRPr lang="en-US"/>
        </a:p>
      </dgm:t>
    </dgm:pt>
    <dgm:pt modelId="{04254E65-6F71-4EE2-A959-A7E898D46816}" type="pres">
      <dgm:prSet presAssocID="{3E2593AC-2C80-499B-85EE-5C73BF72256D}" presName="circle1" presStyleLbl="lnNode1" presStyleIdx="0" presStyleCnt="5"/>
      <dgm:spPr/>
    </dgm:pt>
    <dgm:pt modelId="{722FED71-E1D4-41BC-A10A-D96F4735B887}" type="pres">
      <dgm:prSet presAssocID="{3E2593AC-2C80-499B-85EE-5C73BF72256D}" presName="text1" presStyleLbl="revTx" presStyleIdx="0" presStyleCnt="5" custScaleX="93889" custLinFactNeighborX="-8722" custLinFactNeighborY="-2818">
        <dgm:presLayoutVars>
          <dgm:bulletEnabled val="1"/>
        </dgm:presLayoutVars>
      </dgm:prSet>
      <dgm:spPr/>
      <dgm:t>
        <a:bodyPr/>
        <a:lstStyle/>
        <a:p>
          <a:endParaRPr lang="en-US"/>
        </a:p>
      </dgm:t>
    </dgm:pt>
    <dgm:pt modelId="{933E9EA1-D5F2-4613-B49B-901827BF3E52}" type="pres">
      <dgm:prSet presAssocID="{3E2593AC-2C80-499B-85EE-5C73BF72256D}" presName="line1" presStyleLbl="callout" presStyleIdx="0" presStyleCnt="10"/>
      <dgm:spPr/>
    </dgm:pt>
    <dgm:pt modelId="{ED4AF91E-89F7-4C15-86E6-F045212858D3}" type="pres">
      <dgm:prSet presAssocID="{3E2593AC-2C80-499B-85EE-5C73BF72256D}" presName="d1" presStyleLbl="callout" presStyleIdx="1" presStyleCnt="10"/>
      <dgm:spPr/>
    </dgm:pt>
    <dgm:pt modelId="{6F96F8BF-3A00-4BC2-8DE2-57451F9286B2}" type="pres">
      <dgm:prSet presAssocID="{59FF5B67-6BE7-41A4-B181-EE2F2639B3CC}" presName="circle2" presStyleLbl="lnNode1" presStyleIdx="1" presStyleCnt="5"/>
      <dgm:spPr/>
    </dgm:pt>
    <dgm:pt modelId="{10EE9FA6-9E38-43C2-A53E-D875F5A9B098}" type="pres">
      <dgm:prSet presAssocID="{59FF5B67-6BE7-41A4-B181-EE2F2639B3CC}" presName="text2" presStyleLbl="revTx" presStyleIdx="1" presStyleCnt="5" custScaleX="109334" custScaleY="101410" custLinFactNeighborX="172" custLinFactNeighborY="12993">
        <dgm:presLayoutVars>
          <dgm:bulletEnabled val="1"/>
        </dgm:presLayoutVars>
      </dgm:prSet>
      <dgm:spPr/>
      <dgm:t>
        <a:bodyPr/>
        <a:lstStyle/>
        <a:p>
          <a:endParaRPr lang="en-US"/>
        </a:p>
      </dgm:t>
    </dgm:pt>
    <dgm:pt modelId="{4D7FBC8F-7BA5-413E-AF24-AF37321564C6}" type="pres">
      <dgm:prSet presAssocID="{59FF5B67-6BE7-41A4-B181-EE2F2639B3CC}" presName="line2" presStyleLbl="callout" presStyleIdx="2" presStyleCnt="10"/>
      <dgm:spPr/>
    </dgm:pt>
    <dgm:pt modelId="{DA1871A8-6AAB-4261-9FF7-BA58C735A4EC}" type="pres">
      <dgm:prSet presAssocID="{59FF5B67-6BE7-41A4-B181-EE2F2639B3CC}" presName="d2" presStyleLbl="callout" presStyleIdx="3" presStyleCnt="10"/>
      <dgm:spPr/>
    </dgm:pt>
    <dgm:pt modelId="{5C6B224B-CFE4-495A-84C8-836350816F06}" type="pres">
      <dgm:prSet presAssocID="{BA386BC9-34AD-434A-807D-8BD494F7FA15}" presName="circle3" presStyleLbl="lnNode1" presStyleIdx="2" presStyleCnt="5"/>
      <dgm:spPr/>
    </dgm:pt>
    <dgm:pt modelId="{CD6D45F8-5445-423C-92AD-FF011BFCBFB8}" type="pres">
      <dgm:prSet presAssocID="{BA386BC9-34AD-434A-807D-8BD494F7FA15}" presName="text3" presStyleLbl="revTx" presStyleIdx="2" presStyleCnt="5" custScaleX="114386" custScaleY="73364">
        <dgm:presLayoutVars>
          <dgm:bulletEnabled val="1"/>
        </dgm:presLayoutVars>
      </dgm:prSet>
      <dgm:spPr/>
      <dgm:t>
        <a:bodyPr/>
        <a:lstStyle/>
        <a:p>
          <a:endParaRPr lang="en-US"/>
        </a:p>
      </dgm:t>
    </dgm:pt>
    <dgm:pt modelId="{4DBD9E1F-0533-4E46-8502-36FED610946B}" type="pres">
      <dgm:prSet presAssocID="{BA386BC9-34AD-434A-807D-8BD494F7FA15}" presName="line3" presStyleLbl="callout" presStyleIdx="4" presStyleCnt="10"/>
      <dgm:spPr/>
    </dgm:pt>
    <dgm:pt modelId="{03E40A19-7B97-485C-82C3-EA9D06AC5309}" type="pres">
      <dgm:prSet presAssocID="{BA386BC9-34AD-434A-807D-8BD494F7FA15}" presName="d3" presStyleLbl="callout" presStyleIdx="5" presStyleCnt="10"/>
      <dgm:spPr/>
    </dgm:pt>
    <dgm:pt modelId="{03BBF504-E73D-4B68-A20D-A82E39E5DFBD}" type="pres">
      <dgm:prSet presAssocID="{78FD482B-3FF4-435C-83B8-C6F6211F5692}" presName="circle4" presStyleLbl="lnNode1" presStyleIdx="3" presStyleCnt="5"/>
      <dgm:spPr/>
    </dgm:pt>
    <dgm:pt modelId="{B8635625-3D16-4D32-A2DD-6B2717E544F5}" type="pres">
      <dgm:prSet presAssocID="{78FD482B-3FF4-435C-83B8-C6F6211F5692}" presName="text4" presStyleLbl="revTx" presStyleIdx="3" presStyleCnt="5">
        <dgm:presLayoutVars>
          <dgm:bulletEnabled val="1"/>
        </dgm:presLayoutVars>
      </dgm:prSet>
      <dgm:spPr/>
      <dgm:t>
        <a:bodyPr/>
        <a:lstStyle/>
        <a:p>
          <a:endParaRPr lang="en-US"/>
        </a:p>
      </dgm:t>
    </dgm:pt>
    <dgm:pt modelId="{4C4C6205-4C90-464C-AE5E-06742A94E3DC}" type="pres">
      <dgm:prSet presAssocID="{78FD482B-3FF4-435C-83B8-C6F6211F5692}" presName="line4" presStyleLbl="callout" presStyleIdx="6" presStyleCnt="10"/>
      <dgm:spPr/>
    </dgm:pt>
    <dgm:pt modelId="{CA3761B6-E3BB-43A8-9966-BBCD38137B81}" type="pres">
      <dgm:prSet presAssocID="{78FD482B-3FF4-435C-83B8-C6F6211F5692}" presName="d4" presStyleLbl="callout" presStyleIdx="7" presStyleCnt="10"/>
      <dgm:spPr/>
    </dgm:pt>
    <dgm:pt modelId="{F9465545-3561-4159-BFCE-38D983B2E4CA}" type="pres">
      <dgm:prSet presAssocID="{B478832C-77F0-4E7F-84CE-175597105E52}" presName="circle5" presStyleLbl="lnNode1" presStyleIdx="4" presStyleCnt="5" custLinFactNeighborY="-3991"/>
      <dgm:spPr/>
    </dgm:pt>
    <dgm:pt modelId="{6423CBEA-FDAB-4470-A8CB-8C88298A44F3}" type="pres">
      <dgm:prSet presAssocID="{B478832C-77F0-4E7F-84CE-175597105E52}" presName="text5" presStyleLbl="revTx" presStyleIdx="4" presStyleCnt="5" custScaleX="121132" custScaleY="92800" custLinFactNeighborX="9627" custLinFactNeighborY="21276">
        <dgm:presLayoutVars>
          <dgm:bulletEnabled val="1"/>
        </dgm:presLayoutVars>
      </dgm:prSet>
      <dgm:spPr/>
      <dgm:t>
        <a:bodyPr/>
        <a:lstStyle/>
        <a:p>
          <a:endParaRPr lang="en-US"/>
        </a:p>
      </dgm:t>
    </dgm:pt>
    <dgm:pt modelId="{2BDE0C2E-E8AE-4425-A730-7CAF715BEA5A}" type="pres">
      <dgm:prSet presAssocID="{B478832C-77F0-4E7F-84CE-175597105E52}" presName="line5" presStyleLbl="callout" presStyleIdx="8" presStyleCnt="10"/>
      <dgm:spPr/>
    </dgm:pt>
    <dgm:pt modelId="{0816540D-2C75-46E0-A68C-A31BC1A9E651}" type="pres">
      <dgm:prSet presAssocID="{B478832C-77F0-4E7F-84CE-175597105E52}" presName="d5" presStyleLbl="callout" presStyleIdx="9" presStyleCnt="10"/>
      <dgm:spPr/>
    </dgm:pt>
  </dgm:ptLst>
  <dgm:cxnLst>
    <dgm:cxn modelId="{FF5BEF5C-DD1C-408C-9E01-8863A6C5257E}" type="presOf" srcId="{8B6C3048-C5DF-4C43-8A41-25C097C53B5E}" destId="{6EC081D2-F6FE-457C-9B51-43D9C2AE87F4}" srcOrd="0" destOrd="0" presId="urn:microsoft.com/office/officeart/2005/8/layout/target1"/>
    <dgm:cxn modelId="{BFBDFC52-702F-4E4F-AD62-C9B5CDF58AB9}" srcId="{8B6C3048-C5DF-4C43-8A41-25C097C53B5E}" destId="{78FD482B-3FF4-435C-83B8-C6F6211F5692}" srcOrd="3" destOrd="0" parTransId="{606120FA-5DC2-4959-ACB7-3D12383AD743}" sibTransId="{FE139C26-23B6-44A6-B99B-5ACC824C040E}"/>
    <dgm:cxn modelId="{6B088876-36E2-404E-9C7C-B50A43D62908}" type="presOf" srcId="{78FD482B-3FF4-435C-83B8-C6F6211F5692}" destId="{B8635625-3D16-4D32-A2DD-6B2717E544F5}" srcOrd="0" destOrd="0" presId="urn:microsoft.com/office/officeart/2005/8/layout/target1"/>
    <dgm:cxn modelId="{A01C9C9F-9BB4-4AE3-B1E8-6A2C2FD0B837}" type="presOf" srcId="{59FF5B67-6BE7-41A4-B181-EE2F2639B3CC}" destId="{10EE9FA6-9E38-43C2-A53E-D875F5A9B098}" srcOrd="0" destOrd="0" presId="urn:microsoft.com/office/officeart/2005/8/layout/target1"/>
    <dgm:cxn modelId="{35E2FE29-8075-430A-AACB-A59CD144B432}" type="presOf" srcId="{BA386BC9-34AD-434A-807D-8BD494F7FA15}" destId="{CD6D45F8-5445-423C-92AD-FF011BFCBFB8}" srcOrd="0" destOrd="0" presId="urn:microsoft.com/office/officeart/2005/8/layout/target1"/>
    <dgm:cxn modelId="{E4A40277-2E79-499E-BBC0-B3D2E6739B4B}" type="presOf" srcId="{B478832C-77F0-4E7F-84CE-175597105E52}" destId="{6423CBEA-FDAB-4470-A8CB-8C88298A44F3}" srcOrd="0" destOrd="0" presId="urn:microsoft.com/office/officeart/2005/8/layout/target1"/>
    <dgm:cxn modelId="{C0701DB8-925B-4C2E-80EB-3877424E9CD0}" srcId="{8B6C3048-C5DF-4C43-8A41-25C097C53B5E}" destId="{BA386BC9-34AD-434A-807D-8BD494F7FA15}" srcOrd="2" destOrd="0" parTransId="{083F2D7A-F204-4D89-A920-283C0579A56D}" sibTransId="{170A2DCC-ED26-4126-910C-66EBB7054A88}"/>
    <dgm:cxn modelId="{D92037C5-BAE8-4E6E-AE5B-F37844ECDA9E}" srcId="{8B6C3048-C5DF-4C43-8A41-25C097C53B5E}" destId="{B478832C-77F0-4E7F-84CE-175597105E52}" srcOrd="4" destOrd="0" parTransId="{A81B2A53-596C-4CF5-9E62-72FAE54B16DF}" sibTransId="{1CB6FBEC-379F-4F14-911E-4285270C9187}"/>
    <dgm:cxn modelId="{81770AB1-59F7-4963-80F2-42266ECBBC61}" srcId="{8B6C3048-C5DF-4C43-8A41-25C097C53B5E}" destId="{3E2593AC-2C80-499B-85EE-5C73BF72256D}" srcOrd="0" destOrd="0" parTransId="{9A7C109C-9764-43EA-BE37-003B5A66400E}" sibTransId="{2D827933-1F14-4D3E-88D6-8080D2C5491A}"/>
    <dgm:cxn modelId="{62D3CB78-E012-4DC7-81BF-DD499703D8A5}" type="presOf" srcId="{3E2593AC-2C80-499B-85EE-5C73BF72256D}" destId="{722FED71-E1D4-41BC-A10A-D96F4735B887}" srcOrd="0" destOrd="0" presId="urn:microsoft.com/office/officeart/2005/8/layout/target1"/>
    <dgm:cxn modelId="{4915A638-D24D-4857-8DCC-451A52356D3C}" srcId="{8B6C3048-C5DF-4C43-8A41-25C097C53B5E}" destId="{59FF5B67-6BE7-41A4-B181-EE2F2639B3CC}" srcOrd="1" destOrd="0" parTransId="{D551559C-C20D-4362-BF62-CFBF8577C69A}" sibTransId="{4C3E9057-5F71-4805-95D5-89DD23E6B3FA}"/>
    <dgm:cxn modelId="{A3FD69B5-E482-41AF-8ADC-B0F00C190791}" type="presParOf" srcId="{6EC081D2-F6FE-457C-9B51-43D9C2AE87F4}" destId="{04254E65-6F71-4EE2-A959-A7E898D46816}" srcOrd="0" destOrd="0" presId="urn:microsoft.com/office/officeart/2005/8/layout/target1"/>
    <dgm:cxn modelId="{43C5E22E-011B-4EEA-BDC8-3FBC8DE5FF26}" type="presParOf" srcId="{6EC081D2-F6FE-457C-9B51-43D9C2AE87F4}" destId="{722FED71-E1D4-41BC-A10A-D96F4735B887}" srcOrd="1" destOrd="0" presId="urn:microsoft.com/office/officeart/2005/8/layout/target1"/>
    <dgm:cxn modelId="{81D2F471-4F45-4AD0-A0A2-486C3C00B423}" type="presParOf" srcId="{6EC081D2-F6FE-457C-9B51-43D9C2AE87F4}" destId="{933E9EA1-D5F2-4613-B49B-901827BF3E52}" srcOrd="2" destOrd="0" presId="urn:microsoft.com/office/officeart/2005/8/layout/target1"/>
    <dgm:cxn modelId="{446E3588-CFE8-46AA-8A0F-EA40FCCDB8B8}" type="presParOf" srcId="{6EC081D2-F6FE-457C-9B51-43D9C2AE87F4}" destId="{ED4AF91E-89F7-4C15-86E6-F045212858D3}" srcOrd="3" destOrd="0" presId="urn:microsoft.com/office/officeart/2005/8/layout/target1"/>
    <dgm:cxn modelId="{199B5FA1-9467-4256-AFDA-CD52389DE366}" type="presParOf" srcId="{6EC081D2-F6FE-457C-9B51-43D9C2AE87F4}" destId="{6F96F8BF-3A00-4BC2-8DE2-57451F9286B2}" srcOrd="4" destOrd="0" presId="urn:microsoft.com/office/officeart/2005/8/layout/target1"/>
    <dgm:cxn modelId="{E2C2FC10-1145-4228-A066-26CAC9CE7B0F}" type="presParOf" srcId="{6EC081D2-F6FE-457C-9B51-43D9C2AE87F4}" destId="{10EE9FA6-9E38-43C2-A53E-D875F5A9B098}" srcOrd="5" destOrd="0" presId="urn:microsoft.com/office/officeart/2005/8/layout/target1"/>
    <dgm:cxn modelId="{19176BED-B51E-4E4E-8564-29C8736DEA90}" type="presParOf" srcId="{6EC081D2-F6FE-457C-9B51-43D9C2AE87F4}" destId="{4D7FBC8F-7BA5-413E-AF24-AF37321564C6}" srcOrd="6" destOrd="0" presId="urn:microsoft.com/office/officeart/2005/8/layout/target1"/>
    <dgm:cxn modelId="{AB81421B-86A1-453F-8B16-A81F3076A6D2}" type="presParOf" srcId="{6EC081D2-F6FE-457C-9B51-43D9C2AE87F4}" destId="{DA1871A8-6AAB-4261-9FF7-BA58C735A4EC}" srcOrd="7" destOrd="0" presId="urn:microsoft.com/office/officeart/2005/8/layout/target1"/>
    <dgm:cxn modelId="{76F951D8-4DDE-4F34-96D7-D2A21D63725F}" type="presParOf" srcId="{6EC081D2-F6FE-457C-9B51-43D9C2AE87F4}" destId="{5C6B224B-CFE4-495A-84C8-836350816F06}" srcOrd="8" destOrd="0" presId="urn:microsoft.com/office/officeart/2005/8/layout/target1"/>
    <dgm:cxn modelId="{FA52650D-5096-4A0F-B219-518C9F667E96}" type="presParOf" srcId="{6EC081D2-F6FE-457C-9B51-43D9C2AE87F4}" destId="{CD6D45F8-5445-423C-92AD-FF011BFCBFB8}" srcOrd="9" destOrd="0" presId="urn:microsoft.com/office/officeart/2005/8/layout/target1"/>
    <dgm:cxn modelId="{00952752-6AAE-4E58-8D14-3C06371D762F}" type="presParOf" srcId="{6EC081D2-F6FE-457C-9B51-43D9C2AE87F4}" destId="{4DBD9E1F-0533-4E46-8502-36FED610946B}" srcOrd="10" destOrd="0" presId="urn:microsoft.com/office/officeart/2005/8/layout/target1"/>
    <dgm:cxn modelId="{C139ADAE-E714-4CAC-980A-C05876EA1419}" type="presParOf" srcId="{6EC081D2-F6FE-457C-9B51-43D9C2AE87F4}" destId="{03E40A19-7B97-485C-82C3-EA9D06AC5309}" srcOrd="11" destOrd="0" presId="urn:microsoft.com/office/officeart/2005/8/layout/target1"/>
    <dgm:cxn modelId="{421D4B54-6829-48F0-B61D-63FF4C7FD49C}" type="presParOf" srcId="{6EC081D2-F6FE-457C-9B51-43D9C2AE87F4}" destId="{03BBF504-E73D-4B68-A20D-A82E39E5DFBD}" srcOrd="12" destOrd="0" presId="urn:microsoft.com/office/officeart/2005/8/layout/target1"/>
    <dgm:cxn modelId="{147CDD57-FC2F-4D34-BDBD-97C50EC33319}" type="presParOf" srcId="{6EC081D2-F6FE-457C-9B51-43D9C2AE87F4}" destId="{B8635625-3D16-4D32-A2DD-6B2717E544F5}" srcOrd="13" destOrd="0" presId="urn:microsoft.com/office/officeart/2005/8/layout/target1"/>
    <dgm:cxn modelId="{FB92F9B2-AF95-427A-802F-8A5D55881CF3}" type="presParOf" srcId="{6EC081D2-F6FE-457C-9B51-43D9C2AE87F4}" destId="{4C4C6205-4C90-464C-AE5E-06742A94E3DC}" srcOrd="14" destOrd="0" presId="urn:microsoft.com/office/officeart/2005/8/layout/target1"/>
    <dgm:cxn modelId="{74F484F0-DAA1-4B91-A80B-D446E6677752}" type="presParOf" srcId="{6EC081D2-F6FE-457C-9B51-43D9C2AE87F4}" destId="{CA3761B6-E3BB-43A8-9966-BBCD38137B81}" srcOrd="15" destOrd="0" presId="urn:microsoft.com/office/officeart/2005/8/layout/target1"/>
    <dgm:cxn modelId="{20A3760C-2F53-4A84-A58A-337E2C2EC584}" type="presParOf" srcId="{6EC081D2-F6FE-457C-9B51-43D9C2AE87F4}" destId="{F9465545-3561-4159-BFCE-38D983B2E4CA}" srcOrd="16" destOrd="0" presId="urn:microsoft.com/office/officeart/2005/8/layout/target1"/>
    <dgm:cxn modelId="{3960F18C-C268-488C-A8BC-461DE55EDB2E}" type="presParOf" srcId="{6EC081D2-F6FE-457C-9B51-43D9C2AE87F4}" destId="{6423CBEA-FDAB-4470-A8CB-8C88298A44F3}" srcOrd="17" destOrd="0" presId="urn:microsoft.com/office/officeart/2005/8/layout/target1"/>
    <dgm:cxn modelId="{E209F730-2626-40DB-8289-70C2E45F52F9}" type="presParOf" srcId="{6EC081D2-F6FE-457C-9B51-43D9C2AE87F4}" destId="{2BDE0C2E-E8AE-4425-A730-7CAF715BEA5A}" srcOrd="18" destOrd="0" presId="urn:microsoft.com/office/officeart/2005/8/layout/target1"/>
    <dgm:cxn modelId="{CE9DD419-6EA2-45CB-B636-AA3E53B39B44}" type="presParOf" srcId="{6EC081D2-F6FE-457C-9B51-43D9C2AE87F4}" destId="{0816540D-2C75-46E0-A68C-A31BC1A9E651}" srcOrd="19"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F57B9A7-FB64-4170-B21B-862FF00166F7}" type="doc">
      <dgm:prSet loTypeId="urn:microsoft.com/office/officeart/2005/8/layout/cycle7" loCatId="cycle" qsTypeId="urn:microsoft.com/office/officeart/2005/8/quickstyle/simple1" qsCatId="simple" csTypeId="urn:microsoft.com/office/officeart/2005/8/colors/colorful1" csCatId="colorful" phldr="1"/>
      <dgm:spPr/>
      <dgm:t>
        <a:bodyPr/>
        <a:lstStyle/>
        <a:p>
          <a:endParaRPr lang="en-US"/>
        </a:p>
      </dgm:t>
    </dgm:pt>
    <dgm:pt modelId="{BB221D38-6623-49AC-8BE8-0447E1BD6FC9}">
      <dgm:prSet phldrT="[Text]"/>
      <dgm:spPr/>
      <dgm:t>
        <a:bodyPr/>
        <a:lstStyle/>
        <a:p>
          <a:r>
            <a:rPr lang="en-US" b="1" dirty="0" smtClean="0">
              <a:solidFill>
                <a:schemeClr val="bg1"/>
              </a:solidFill>
            </a:rPr>
            <a:t>Human Resource Management Plan</a:t>
          </a:r>
          <a:endParaRPr lang="en-US" b="1" dirty="0">
            <a:solidFill>
              <a:schemeClr val="bg1"/>
            </a:solidFill>
          </a:endParaRPr>
        </a:p>
      </dgm:t>
    </dgm:pt>
    <dgm:pt modelId="{BF21453A-2236-4160-B62F-3B614356F9A4}" type="parTrans" cxnId="{2BC463F9-1113-476B-9AB4-D471368F06C7}">
      <dgm:prSet/>
      <dgm:spPr/>
      <dgm:t>
        <a:bodyPr/>
        <a:lstStyle/>
        <a:p>
          <a:endParaRPr lang="en-US" b="1">
            <a:solidFill>
              <a:schemeClr val="bg1"/>
            </a:solidFill>
          </a:endParaRPr>
        </a:p>
      </dgm:t>
    </dgm:pt>
    <dgm:pt modelId="{8EB85CB5-EFF1-422D-B971-64E75966EA6B}" type="sibTrans" cxnId="{2BC463F9-1113-476B-9AB4-D471368F06C7}">
      <dgm:prSet/>
      <dgm:spPr/>
      <dgm:t>
        <a:bodyPr/>
        <a:lstStyle/>
        <a:p>
          <a:endParaRPr lang="en-US" b="1">
            <a:solidFill>
              <a:schemeClr val="bg1"/>
            </a:solidFill>
          </a:endParaRPr>
        </a:p>
      </dgm:t>
    </dgm:pt>
    <dgm:pt modelId="{02E048FB-1DFA-4D06-924E-3A83BB3C3E6A}">
      <dgm:prSet phldrT="[Text]">
        <dgm:style>
          <a:lnRef idx="1">
            <a:schemeClr val="accent1"/>
          </a:lnRef>
          <a:fillRef idx="3">
            <a:schemeClr val="accent1"/>
          </a:fillRef>
          <a:effectRef idx="2">
            <a:schemeClr val="accent1"/>
          </a:effectRef>
          <a:fontRef idx="minor">
            <a:schemeClr val="lt1"/>
          </a:fontRef>
        </dgm:style>
      </dgm:prSet>
      <dgm:spPr/>
      <dgm:t>
        <a:bodyPr/>
        <a:lstStyle/>
        <a:p>
          <a:r>
            <a:rPr lang="en-US" b="1" dirty="0" smtClean="0">
              <a:solidFill>
                <a:schemeClr val="bg1"/>
              </a:solidFill>
            </a:rPr>
            <a:t>Resource Calendars</a:t>
          </a:r>
          <a:endParaRPr lang="en-US" b="1" dirty="0">
            <a:solidFill>
              <a:schemeClr val="bg1"/>
            </a:solidFill>
          </a:endParaRPr>
        </a:p>
      </dgm:t>
    </dgm:pt>
    <dgm:pt modelId="{65A4E061-6E95-4CFD-983B-3B0CB97C8139}" type="parTrans" cxnId="{7E247A17-087F-4B2C-95BE-E162BFCC81D3}">
      <dgm:prSet/>
      <dgm:spPr/>
      <dgm:t>
        <a:bodyPr/>
        <a:lstStyle/>
        <a:p>
          <a:endParaRPr lang="en-US" b="1">
            <a:solidFill>
              <a:schemeClr val="bg1"/>
            </a:solidFill>
          </a:endParaRPr>
        </a:p>
      </dgm:t>
    </dgm:pt>
    <dgm:pt modelId="{F3488D74-F6A5-40CF-97EB-B438C0A9183D}" type="sibTrans" cxnId="{7E247A17-087F-4B2C-95BE-E162BFCC81D3}">
      <dgm:prSet/>
      <dgm:spPr/>
      <dgm:t>
        <a:bodyPr/>
        <a:lstStyle/>
        <a:p>
          <a:endParaRPr lang="en-US" b="1">
            <a:solidFill>
              <a:schemeClr val="bg1"/>
            </a:solidFill>
          </a:endParaRPr>
        </a:p>
      </dgm:t>
    </dgm:pt>
    <dgm:pt modelId="{62DE771F-7058-44BB-AF37-10958CB5BDCA}">
      <dgm:prSet phldrT="[Text]"/>
      <dgm:spPr/>
      <dgm:t>
        <a:bodyPr/>
        <a:lstStyle/>
        <a:p>
          <a:r>
            <a:rPr lang="en-US" b="1" dirty="0" smtClean="0">
              <a:solidFill>
                <a:schemeClr val="bg1"/>
              </a:solidFill>
            </a:rPr>
            <a:t>Project Staff Assignments</a:t>
          </a:r>
          <a:endParaRPr lang="en-US" b="1" dirty="0">
            <a:solidFill>
              <a:schemeClr val="bg1"/>
            </a:solidFill>
          </a:endParaRPr>
        </a:p>
      </dgm:t>
    </dgm:pt>
    <dgm:pt modelId="{94B36399-F471-4FA5-9BAB-9EE5560AC496}" type="parTrans" cxnId="{26BA3572-D582-4510-8672-ABB84F3DA58B}">
      <dgm:prSet/>
      <dgm:spPr/>
      <dgm:t>
        <a:bodyPr/>
        <a:lstStyle/>
        <a:p>
          <a:endParaRPr lang="en-US" b="1">
            <a:solidFill>
              <a:schemeClr val="bg1"/>
            </a:solidFill>
          </a:endParaRPr>
        </a:p>
      </dgm:t>
    </dgm:pt>
    <dgm:pt modelId="{5E24B938-7B76-42B1-B793-A0E6E39BB5E3}" type="sibTrans" cxnId="{26BA3572-D582-4510-8672-ABB84F3DA58B}">
      <dgm:prSet/>
      <dgm:spPr/>
      <dgm:t>
        <a:bodyPr/>
        <a:lstStyle/>
        <a:p>
          <a:endParaRPr lang="en-US" b="1">
            <a:solidFill>
              <a:schemeClr val="bg1"/>
            </a:solidFill>
          </a:endParaRPr>
        </a:p>
      </dgm:t>
    </dgm:pt>
    <dgm:pt modelId="{E3C9E856-6318-4161-8BEB-2E03A03930E6}" type="pres">
      <dgm:prSet presAssocID="{2F57B9A7-FB64-4170-B21B-862FF00166F7}" presName="Name0" presStyleCnt="0">
        <dgm:presLayoutVars>
          <dgm:dir/>
          <dgm:resizeHandles val="exact"/>
        </dgm:presLayoutVars>
      </dgm:prSet>
      <dgm:spPr/>
      <dgm:t>
        <a:bodyPr/>
        <a:lstStyle/>
        <a:p>
          <a:endParaRPr lang="en-US"/>
        </a:p>
      </dgm:t>
    </dgm:pt>
    <dgm:pt modelId="{2960A941-1BF6-4C0C-BF39-804013374F2D}" type="pres">
      <dgm:prSet presAssocID="{BB221D38-6623-49AC-8BE8-0447E1BD6FC9}" presName="node" presStyleLbl="node1" presStyleIdx="0" presStyleCnt="3">
        <dgm:presLayoutVars>
          <dgm:bulletEnabled val="1"/>
        </dgm:presLayoutVars>
      </dgm:prSet>
      <dgm:spPr/>
      <dgm:t>
        <a:bodyPr/>
        <a:lstStyle/>
        <a:p>
          <a:endParaRPr lang="en-US"/>
        </a:p>
      </dgm:t>
    </dgm:pt>
    <dgm:pt modelId="{2A58A328-7E7B-4F1B-A8BB-C132BEF0167C}" type="pres">
      <dgm:prSet presAssocID="{8EB85CB5-EFF1-422D-B971-64E75966EA6B}" presName="sibTrans" presStyleLbl="sibTrans2D1" presStyleIdx="0" presStyleCnt="3"/>
      <dgm:spPr/>
      <dgm:t>
        <a:bodyPr/>
        <a:lstStyle/>
        <a:p>
          <a:endParaRPr lang="en-US"/>
        </a:p>
      </dgm:t>
    </dgm:pt>
    <dgm:pt modelId="{446432A3-35E6-4AA6-84F9-3CB2477639AD}" type="pres">
      <dgm:prSet presAssocID="{8EB85CB5-EFF1-422D-B971-64E75966EA6B}" presName="connectorText" presStyleLbl="sibTrans2D1" presStyleIdx="0" presStyleCnt="3"/>
      <dgm:spPr/>
      <dgm:t>
        <a:bodyPr/>
        <a:lstStyle/>
        <a:p>
          <a:endParaRPr lang="en-US"/>
        </a:p>
      </dgm:t>
    </dgm:pt>
    <dgm:pt modelId="{ED7B23A5-9B41-41C8-B9F8-C85EE5623CFE}" type="pres">
      <dgm:prSet presAssocID="{02E048FB-1DFA-4D06-924E-3A83BB3C3E6A}" presName="node" presStyleLbl="node1" presStyleIdx="1" presStyleCnt="3">
        <dgm:presLayoutVars>
          <dgm:bulletEnabled val="1"/>
        </dgm:presLayoutVars>
      </dgm:prSet>
      <dgm:spPr/>
      <dgm:t>
        <a:bodyPr/>
        <a:lstStyle/>
        <a:p>
          <a:endParaRPr lang="en-US"/>
        </a:p>
      </dgm:t>
    </dgm:pt>
    <dgm:pt modelId="{FDAB2D8F-9325-4381-A0E3-B80ECEBC5309}" type="pres">
      <dgm:prSet presAssocID="{F3488D74-F6A5-40CF-97EB-B438C0A9183D}" presName="sibTrans" presStyleLbl="sibTrans2D1" presStyleIdx="1" presStyleCnt="3"/>
      <dgm:spPr/>
      <dgm:t>
        <a:bodyPr/>
        <a:lstStyle/>
        <a:p>
          <a:endParaRPr lang="en-US"/>
        </a:p>
      </dgm:t>
    </dgm:pt>
    <dgm:pt modelId="{628186A7-3A7A-4B44-9E83-2DA0001D2284}" type="pres">
      <dgm:prSet presAssocID="{F3488D74-F6A5-40CF-97EB-B438C0A9183D}" presName="connectorText" presStyleLbl="sibTrans2D1" presStyleIdx="1" presStyleCnt="3"/>
      <dgm:spPr/>
      <dgm:t>
        <a:bodyPr/>
        <a:lstStyle/>
        <a:p>
          <a:endParaRPr lang="en-US"/>
        </a:p>
      </dgm:t>
    </dgm:pt>
    <dgm:pt modelId="{03325F1D-437D-4386-AAAB-7B2E6D969AA2}" type="pres">
      <dgm:prSet presAssocID="{62DE771F-7058-44BB-AF37-10958CB5BDCA}" presName="node" presStyleLbl="node1" presStyleIdx="2" presStyleCnt="3">
        <dgm:presLayoutVars>
          <dgm:bulletEnabled val="1"/>
        </dgm:presLayoutVars>
      </dgm:prSet>
      <dgm:spPr/>
      <dgm:t>
        <a:bodyPr/>
        <a:lstStyle/>
        <a:p>
          <a:endParaRPr lang="en-US"/>
        </a:p>
      </dgm:t>
    </dgm:pt>
    <dgm:pt modelId="{FA6A8013-200F-469D-A8F6-55DA145195A7}" type="pres">
      <dgm:prSet presAssocID="{5E24B938-7B76-42B1-B793-A0E6E39BB5E3}" presName="sibTrans" presStyleLbl="sibTrans2D1" presStyleIdx="2" presStyleCnt="3"/>
      <dgm:spPr/>
      <dgm:t>
        <a:bodyPr/>
        <a:lstStyle/>
        <a:p>
          <a:endParaRPr lang="en-US"/>
        </a:p>
      </dgm:t>
    </dgm:pt>
    <dgm:pt modelId="{6C367E86-4B10-43B7-86AD-091267C8293D}" type="pres">
      <dgm:prSet presAssocID="{5E24B938-7B76-42B1-B793-A0E6E39BB5E3}" presName="connectorText" presStyleLbl="sibTrans2D1" presStyleIdx="2" presStyleCnt="3"/>
      <dgm:spPr/>
      <dgm:t>
        <a:bodyPr/>
        <a:lstStyle/>
        <a:p>
          <a:endParaRPr lang="en-US"/>
        </a:p>
      </dgm:t>
    </dgm:pt>
  </dgm:ptLst>
  <dgm:cxnLst>
    <dgm:cxn modelId="{9C9BC3A3-96AD-446F-9494-82F1D6AE4CD9}" type="presOf" srcId="{2F57B9A7-FB64-4170-B21B-862FF00166F7}" destId="{E3C9E856-6318-4161-8BEB-2E03A03930E6}" srcOrd="0" destOrd="0" presId="urn:microsoft.com/office/officeart/2005/8/layout/cycle7"/>
    <dgm:cxn modelId="{F47A2073-9D48-4A5A-B7DE-5FE1B64466B7}" type="presOf" srcId="{8EB85CB5-EFF1-422D-B971-64E75966EA6B}" destId="{446432A3-35E6-4AA6-84F9-3CB2477639AD}" srcOrd="1" destOrd="0" presId="urn:microsoft.com/office/officeart/2005/8/layout/cycle7"/>
    <dgm:cxn modelId="{D4E57BB3-CB91-4870-9752-770DF33F3EB6}" type="presOf" srcId="{5E24B938-7B76-42B1-B793-A0E6E39BB5E3}" destId="{FA6A8013-200F-469D-A8F6-55DA145195A7}" srcOrd="0" destOrd="0" presId="urn:microsoft.com/office/officeart/2005/8/layout/cycle7"/>
    <dgm:cxn modelId="{2BC463F9-1113-476B-9AB4-D471368F06C7}" srcId="{2F57B9A7-FB64-4170-B21B-862FF00166F7}" destId="{BB221D38-6623-49AC-8BE8-0447E1BD6FC9}" srcOrd="0" destOrd="0" parTransId="{BF21453A-2236-4160-B62F-3B614356F9A4}" sibTransId="{8EB85CB5-EFF1-422D-B971-64E75966EA6B}"/>
    <dgm:cxn modelId="{26BA3572-D582-4510-8672-ABB84F3DA58B}" srcId="{2F57B9A7-FB64-4170-B21B-862FF00166F7}" destId="{62DE771F-7058-44BB-AF37-10958CB5BDCA}" srcOrd="2" destOrd="0" parTransId="{94B36399-F471-4FA5-9BAB-9EE5560AC496}" sibTransId="{5E24B938-7B76-42B1-B793-A0E6E39BB5E3}"/>
    <dgm:cxn modelId="{BAA1E2CC-0096-4F68-8E12-51EB9A8451CB}" type="presOf" srcId="{62DE771F-7058-44BB-AF37-10958CB5BDCA}" destId="{03325F1D-437D-4386-AAAB-7B2E6D969AA2}" srcOrd="0" destOrd="0" presId="urn:microsoft.com/office/officeart/2005/8/layout/cycle7"/>
    <dgm:cxn modelId="{B413392C-50E1-49A3-BBC9-620217DB2260}" type="presOf" srcId="{F3488D74-F6A5-40CF-97EB-B438C0A9183D}" destId="{FDAB2D8F-9325-4381-A0E3-B80ECEBC5309}" srcOrd="0" destOrd="0" presId="urn:microsoft.com/office/officeart/2005/8/layout/cycle7"/>
    <dgm:cxn modelId="{83AC32E8-D329-4AA0-B6D0-444D68B247A0}" type="presOf" srcId="{8EB85CB5-EFF1-422D-B971-64E75966EA6B}" destId="{2A58A328-7E7B-4F1B-A8BB-C132BEF0167C}" srcOrd="0" destOrd="0" presId="urn:microsoft.com/office/officeart/2005/8/layout/cycle7"/>
    <dgm:cxn modelId="{6C1D4D1E-218F-4518-8911-7F3C10DB6349}" type="presOf" srcId="{F3488D74-F6A5-40CF-97EB-B438C0A9183D}" destId="{628186A7-3A7A-4B44-9E83-2DA0001D2284}" srcOrd="1" destOrd="0" presId="urn:microsoft.com/office/officeart/2005/8/layout/cycle7"/>
    <dgm:cxn modelId="{9B8B4800-DB6A-4084-B440-EB87892299F9}" type="presOf" srcId="{5E24B938-7B76-42B1-B793-A0E6E39BB5E3}" destId="{6C367E86-4B10-43B7-86AD-091267C8293D}" srcOrd="1" destOrd="0" presId="urn:microsoft.com/office/officeart/2005/8/layout/cycle7"/>
    <dgm:cxn modelId="{7E247A17-087F-4B2C-95BE-E162BFCC81D3}" srcId="{2F57B9A7-FB64-4170-B21B-862FF00166F7}" destId="{02E048FB-1DFA-4D06-924E-3A83BB3C3E6A}" srcOrd="1" destOrd="0" parTransId="{65A4E061-6E95-4CFD-983B-3B0CB97C8139}" sibTransId="{F3488D74-F6A5-40CF-97EB-B438C0A9183D}"/>
    <dgm:cxn modelId="{07900AB5-5316-4115-B7A2-A52EBD2419C3}" type="presOf" srcId="{BB221D38-6623-49AC-8BE8-0447E1BD6FC9}" destId="{2960A941-1BF6-4C0C-BF39-804013374F2D}" srcOrd="0" destOrd="0" presId="urn:microsoft.com/office/officeart/2005/8/layout/cycle7"/>
    <dgm:cxn modelId="{5EDD6D7F-B828-47A8-9D49-C2A8FA618F7F}" type="presOf" srcId="{02E048FB-1DFA-4D06-924E-3A83BB3C3E6A}" destId="{ED7B23A5-9B41-41C8-B9F8-C85EE5623CFE}" srcOrd="0" destOrd="0" presId="urn:microsoft.com/office/officeart/2005/8/layout/cycle7"/>
    <dgm:cxn modelId="{5E0A8377-22FE-4A37-84E3-4327E32552B5}" type="presParOf" srcId="{E3C9E856-6318-4161-8BEB-2E03A03930E6}" destId="{2960A941-1BF6-4C0C-BF39-804013374F2D}" srcOrd="0" destOrd="0" presId="urn:microsoft.com/office/officeart/2005/8/layout/cycle7"/>
    <dgm:cxn modelId="{1ACCEBD7-2B18-4AEB-AEE0-D1CE24E83493}" type="presParOf" srcId="{E3C9E856-6318-4161-8BEB-2E03A03930E6}" destId="{2A58A328-7E7B-4F1B-A8BB-C132BEF0167C}" srcOrd="1" destOrd="0" presId="urn:microsoft.com/office/officeart/2005/8/layout/cycle7"/>
    <dgm:cxn modelId="{E628200D-E09B-499A-858D-53F30845F1F6}" type="presParOf" srcId="{2A58A328-7E7B-4F1B-A8BB-C132BEF0167C}" destId="{446432A3-35E6-4AA6-84F9-3CB2477639AD}" srcOrd="0" destOrd="0" presId="urn:microsoft.com/office/officeart/2005/8/layout/cycle7"/>
    <dgm:cxn modelId="{0B60AEB0-A795-4063-8684-2D6838688CCC}" type="presParOf" srcId="{E3C9E856-6318-4161-8BEB-2E03A03930E6}" destId="{ED7B23A5-9B41-41C8-B9F8-C85EE5623CFE}" srcOrd="2" destOrd="0" presId="urn:microsoft.com/office/officeart/2005/8/layout/cycle7"/>
    <dgm:cxn modelId="{D2A3102B-7B18-48EC-9EB3-7097A471B6B1}" type="presParOf" srcId="{E3C9E856-6318-4161-8BEB-2E03A03930E6}" destId="{FDAB2D8F-9325-4381-A0E3-B80ECEBC5309}" srcOrd="3" destOrd="0" presId="urn:microsoft.com/office/officeart/2005/8/layout/cycle7"/>
    <dgm:cxn modelId="{08BFB0BF-4E84-4CC7-BD81-D0F8631489B7}" type="presParOf" srcId="{FDAB2D8F-9325-4381-A0E3-B80ECEBC5309}" destId="{628186A7-3A7A-4B44-9E83-2DA0001D2284}" srcOrd="0" destOrd="0" presId="urn:microsoft.com/office/officeart/2005/8/layout/cycle7"/>
    <dgm:cxn modelId="{43AC32B5-1501-4B23-A684-905C83202557}" type="presParOf" srcId="{E3C9E856-6318-4161-8BEB-2E03A03930E6}" destId="{03325F1D-437D-4386-AAAB-7B2E6D969AA2}" srcOrd="4" destOrd="0" presId="urn:microsoft.com/office/officeart/2005/8/layout/cycle7"/>
    <dgm:cxn modelId="{A555EDD7-DD73-460C-9909-D24281175B61}" type="presParOf" srcId="{E3C9E856-6318-4161-8BEB-2E03A03930E6}" destId="{FA6A8013-200F-469D-A8F6-55DA145195A7}" srcOrd="5" destOrd="0" presId="urn:microsoft.com/office/officeart/2005/8/layout/cycle7"/>
    <dgm:cxn modelId="{6CB77F0A-CAD7-44BE-9EEE-5D105E5175A5}" type="presParOf" srcId="{FA6A8013-200F-469D-A8F6-55DA145195A7}" destId="{6C367E86-4B10-43B7-86AD-091267C8293D}"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45DB03D-734D-4957-9409-4F8051C4A614}" type="doc">
      <dgm:prSet loTypeId="urn:microsoft.com/office/officeart/2005/8/layout/radial6" loCatId="cycle" qsTypeId="urn:microsoft.com/office/officeart/2005/8/quickstyle/simple1" qsCatId="simple" csTypeId="urn:microsoft.com/office/officeart/2005/8/colors/colorful5" csCatId="colorful" phldr="1"/>
      <dgm:spPr/>
      <dgm:t>
        <a:bodyPr/>
        <a:lstStyle/>
        <a:p>
          <a:endParaRPr lang="en-US"/>
        </a:p>
      </dgm:t>
    </dgm:pt>
    <dgm:pt modelId="{15711F44-B54B-49F5-AD01-13F9C7D643FB}">
      <dgm:prSet phldrT="[Text]" custT="1">
        <dgm:style>
          <a:lnRef idx="1">
            <a:schemeClr val="accent5"/>
          </a:lnRef>
          <a:fillRef idx="2">
            <a:schemeClr val="accent5"/>
          </a:fillRef>
          <a:effectRef idx="1">
            <a:schemeClr val="accent5"/>
          </a:effectRef>
          <a:fontRef idx="minor">
            <a:schemeClr val="dk1"/>
          </a:fontRef>
        </dgm:style>
      </dgm:prSet>
      <dgm:spPr>
        <a:noFill/>
      </dgm:spPr>
      <dgm:t>
        <a:bodyPr/>
        <a:lstStyle/>
        <a:p>
          <a:r>
            <a:rPr lang="en-US" sz="2000" b="1" dirty="0" smtClean="0">
              <a:solidFill>
                <a:schemeClr val="tx1"/>
              </a:solidFill>
            </a:rPr>
            <a:t>DPT T&amp;T</a:t>
          </a:r>
          <a:endParaRPr lang="en-US" sz="2000" b="1" dirty="0">
            <a:solidFill>
              <a:schemeClr val="tx1"/>
            </a:solidFill>
          </a:endParaRPr>
        </a:p>
      </dgm:t>
    </dgm:pt>
    <dgm:pt modelId="{49F23AB7-9E58-4E9D-948A-AEF9BB8EF393}" type="parTrans" cxnId="{92FA35E3-B35C-48AB-AB67-91586A82C0E2}">
      <dgm:prSet/>
      <dgm:spPr/>
      <dgm:t>
        <a:bodyPr/>
        <a:lstStyle/>
        <a:p>
          <a:endParaRPr lang="en-US" sz="2000" b="1">
            <a:solidFill>
              <a:schemeClr val="tx1"/>
            </a:solidFill>
          </a:endParaRPr>
        </a:p>
      </dgm:t>
    </dgm:pt>
    <dgm:pt modelId="{F19929FF-48BD-4CF9-9E68-C77FE80EE8EB}" type="sibTrans" cxnId="{92FA35E3-B35C-48AB-AB67-91586A82C0E2}">
      <dgm:prSet/>
      <dgm:spPr/>
      <dgm:t>
        <a:bodyPr/>
        <a:lstStyle/>
        <a:p>
          <a:endParaRPr lang="en-US" sz="2000" b="1">
            <a:solidFill>
              <a:schemeClr val="tx1"/>
            </a:solidFill>
          </a:endParaRPr>
        </a:p>
      </dgm:t>
    </dgm:pt>
    <dgm:pt modelId="{531590DD-C379-44EF-8CC4-AD34F6A1C5C6}">
      <dgm:prSet phldrT="[Text]" custT="1"/>
      <dgm:spPr/>
      <dgm:t>
        <a:bodyPr/>
        <a:lstStyle/>
        <a:p>
          <a:r>
            <a:rPr lang="en-US" sz="2000" b="1" dirty="0" smtClean="0">
              <a:solidFill>
                <a:schemeClr val="tx1"/>
              </a:solidFill>
            </a:rPr>
            <a:t>Interpersonal Skills</a:t>
          </a:r>
          <a:endParaRPr lang="en-US" sz="2000" b="1" dirty="0">
            <a:solidFill>
              <a:schemeClr val="tx1"/>
            </a:solidFill>
          </a:endParaRPr>
        </a:p>
      </dgm:t>
    </dgm:pt>
    <dgm:pt modelId="{882D0713-D61A-409A-BB09-3843BF7CC8EC}" type="parTrans" cxnId="{C6A43708-0B6E-4798-B6DC-AD605C6D268B}">
      <dgm:prSet/>
      <dgm:spPr/>
      <dgm:t>
        <a:bodyPr/>
        <a:lstStyle/>
        <a:p>
          <a:endParaRPr lang="en-US" sz="2000" b="1">
            <a:solidFill>
              <a:schemeClr val="tx1"/>
            </a:solidFill>
          </a:endParaRPr>
        </a:p>
      </dgm:t>
    </dgm:pt>
    <dgm:pt modelId="{3C7FF7BF-C4C3-4841-A7D9-1074F6869411}" type="sibTrans" cxnId="{C6A43708-0B6E-4798-B6DC-AD605C6D268B}">
      <dgm:prSet/>
      <dgm:spPr/>
      <dgm:t>
        <a:bodyPr/>
        <a:lstStyle/>
        <a:p>
          <a:endParaRPr lang="en-US" sz="2000" b="1">
            <a:solidFill>
              <a:schemeClr val="tx1"/>
            </a:solidFill>
          </a:endParaRPr>
        </a:p>
      </dgm:t>
    </dgm:pt>
    <dgm:pt modelId="{0BA5894D-D7F6-4602-B759-CCBE8C76942A}">
      <dgm:prSet phldrT="[Text]" custT="1"/>
      <dgm:spPr/>
      <dgm:t>
        <a:bodyPr/>
        <a:lstStyle/>
        <a:p>
          <a:r>
            <a:rPr lang="en-US" sz="2000" b="1" dirty="0" smtClean="0">
              <a:solidFill>
                <a:schemeClr val="tx1"/>
              </a:solidFill>
            </a:rPr>
            <a:t>Training</a:t>
          </a:r>
          <a:endParaRPr lang="en-US" sz="2000" b="1" dirty="0">
            <a:solidFill>
              <a:schemeClr val="tx1"/>
            </a:solidFill>
          </a:endParaRPr>
        </a:p>
      </dgm:t>
    </dgm:pt>
    <dgm:pt modelId="{61DA28F1-1AC9-42A4-A1DB-0974736DAC6F}" type="parTrans" cxnId="{DE254D02-3F5A-4F56-AD34-41F2DA2B376C}">
      <dgm:prSet/>
      <dgm:spPr/>
      <dgm:t>
        <a:bodyPr/>
        <a:lstStyle/>
        <a:p>
          <a:endParaRPr lang="en-US" sz="2000" b="1">
            <a:solidFill>
              <a:schemeClr val="tx1"/>
            </a:solidFill>
          </a:endParaRPr>
        </a:p>
      </dgm:t>
    </dgm:pt>
    <dgm:pt modelId="{E604CC39-8D4F-4708-8324-B6E143B4B39D}" type="sibTrans" cxnId="{DE254D02-3F5A-4F56-AD34-41F2DA2B376C}">
      <dgm:prSet/>
      <dgm:spPr/>
      <dgm:t>
        <a:bodyPr/>
        <a:lstStyle/>
        <a:p>
          <a:endParaRPr lang="en-US" sz="2000" b="1">
            <a:solidFill>
              <a:schemeClr val="tx1"/>
            </a:solidFill>
          </a:endParaRPr>
        </a:p>
      </dgm:t>
    </dgm:pt>
    <dgm:pt modelId="{9507DC82-CEF6-4A0A-BFEC-3FD6639C78B0}">
      <dgm:prSet phldrT="[Text]" custT="1"/>
      <dgm:spPr/>
      <dgm:t>
        <a:bodyPr/>
        <a:lstStyle/>
        <a:p>
          <a:r>
            <a:rPr lang="en-US" sz="2000" b="1" dirty="0" smtClean="0">
              <a:solidFill>
                <a:schemeClr val="tx1"/>
              </a:solidFill>
            </a:rPr>
            <a:t>Team Building Activities</a:t>
          </a:r>
          <a:endParaRPr lang="en-US" sz="2000" b="1" dirty="0">
            <a:solidFill>
              <a:schemeClr val="tx1"/>
            </a:solidFill>
          </a:endParaRPr>
        </a:p>
      </dgm:t>
    </dgm:pt>
    <dgm:pt modelId="{EA3EB256-30A0-4D65-95AC-27915E080460}" type="parTrans" cxnId="{F6DADF24-1501-429A-82BA-597EB6FABA9A}">
      <dgm:prSet/>
      <dgm:spPr/>
      <dgm:t>
        <a:bodyPr/>
        <a:lstStyle/>
        <a:p>
          <a:endParaRPr lang="en-US" sz="2000" b="1">
            <a:solidFill>
              <a:schemeClr val="tx1"/>
            </a:solidFill>
          </a:endParaRPr>
        </a:p>
      </dgm:t>
    </dgm:pt>
    <dgm:pt modelId="{FF925AB4-1FB5-47DA-AF29-1868118A1251}" type="sibTrans" cxnId="{F6DADF24-1501-429A-82BA-597EB6FABA9A}">
      <dgm:prSet/>
      <dgm:spPr/>
      <dgm:t>
        <a:bodyPr/>
        <a:lstStyle/>
        <a:p>
          <a:endParaRPr lang="en-US" sz="2000" b="1">
            <a:solidFill>
              <a:schemeClr val="tx1"/>
            </a:solidFill>
          </a:endParaRPr>
        </a:p>
      </dgm:t>
    </dgm:pt>
    <dgm:pt modelId="{9608F683-307E-4714-9CC4-81A728FFBE29}">
      <dgm:prSet phldrT="[Text]" custT="1"/>
      <dgm:spPr/>
      <dgm:t>
        <a:bodyPr/>
        <a:lstStyle/>
        <a:p>
          <a:r>
            <a:rPr lang="en-US" sz="2000" b="1" dirty="0" smtClean="0">
              <a:solidFill>
                <a:schemeClr val="tx1"/>
              </a:solidFill>
            </a:rPr>
            <a:t>Ground Rules </a:t>
          </a:r>
          <a:endParaRPr lang="en-US" sz="2000" b="1" dirty="0">
            <a:solidFill>
              <a:schemeClr val="tx1"/>
            </a:solidFill>
          </a:endParaRPr>
        </a:p>
      </dgm:t>
    </dgm:pt>
    <dgm:pt modelId="{63525D37-22B7-401B-8799-A9CF5F87EBED}" type="parTrans" cxnId="{CEE733C7-B523-4651-A63B-A12A6697CC2B}">
      <dgm:prSet/>
      <dgm:spPr/>
      <dgm:t>
        <a:bodyPr/>
        <a:lstStyle/>
        <a:p>
          <a:endParaRPr lang="en-US" sz="2000" b="1">
            <a:solidFill>
              <a:schemeClr val="tx1"/>
            </a:solidFill>
          </a:endParaRPr>
        </a:p>
      </dgm:t>
    </dgm:pt>
    <dgm:pt modelId="{469C5582-694D-4BA9-B15D-E27394014615}" type="sibTrans" cxnId="{CEE733C7-B523-4651-A63B-A12A6697CC2B}">
      <dgm:prSet/>
      <dgm:spPr/>
      <dgm:t>
        <a:bodyPr/>
        <a:lstStyle/>
        <a:p>
          <a:endParaRPr lang="en-US" sz="2000" b="1">
            <a:solidFill>
              <a:schemeClr val="tx1"/>
            </a:solidFill>
          </a:endParaRPr>
        </a:p>
      </dgm:t>
    </dgm:pt>
    <dgm:pt modelId="{4BAA7501-A894-4F04-9B61-8F71593FCEA3}">
      <dgm:prSet phldrT="[Text]" custT="1"/>
      <dgm:spPr/>
      <dgm:t>
        <a:bodyPr/>
        <a:lstStyle/>
        <a:p>
          <a:r>
            <a:rPr lang="en-US" sz="2000" b="1" dirty="0" smtClean="0">
              <a:solidFill>
                <a:schemeClr val="tx1"/>
              </a:solidFill>
            </a:rPr>
            <a:t>Colocation</a:t>
          </a:r>
          <a:endParaRPr lang="en-US" sz="2000" b="1" dirty="0">
            <a:solidFill>
              <a:schemeClr val="tx1"/>
            </a:solidFill>
          </a:endParaRPr>
        </a:p>
      </dgm:t>
    </dgm:pt>
    <dgm:pt modelId="{034A8C61-CD92-448D-B188-7607DC966DD0}" type="parTrans" cxnId="{EA8612F0-9647-4FEF-9F34-CD6B2BFA4304}">
      <dgm:prSet/>
      <dgm:spPr/>
      <dgm:t>
        <a:bodyPr/>
        <a:lstStyle/>
        <a:p>
          <a:endParaRPr lang="en-US" sz="2000" b="1">
            <a:solidFill>
              <a:schemeClr val="tx1"/>
            </a:solidFill>
          </a:endParaRPr>
        </a:p>
      </dgm:t>
    </dgm:pt>
    <dgm:pt modelId="{D5045EC1-44C6-4FFC-B9CB-40F1A5FC5191}" type="sibTrans" cxnId="{EA8612F0-9647-4FEF-9F34-CD6B2BFA4304}">
      <dgm:prSet/>
      <dgm:spPr/>
      <dgm:t>
        <a:bodyPr/>
        <a:lstStyle/>
        <a:p>
          <a:endParaRPr lang="en-US" sz="2000" b="1">
            <a:solidFill>
              <a:schemeClr val="tx1"/>
            </a:solidFill>
          </a:endParaRPr>
        </a:p>
      </dgm:t>
    </dgm:pt>
    <dgm:pt modelId="{5308DDEF-7B3B-4A60-85FF-B8B368BCACCC}">
      <dgm:prSet phldrT="[Text]" custT="1"/>
      <dgm:spPr/>
      <dgm:t>
        <a:bodyPr/>
        <a:lstStyle/>
        <a:p>
          <a:r>
            <a:rPr lang="en-US" sz="2000" b="1" dirty="0" smtClean="0">
              <a:solidFill>
                <a:schemeClr val="tx1"/>
              </a:solidFill>
            </a:rPr>
            <a:t>Recognition &amp; Rewards</a:t>
          </a:r>
          <a:endParaRPr lang="en-US" sz="2000" b="1" dirty="0">
            <a:solidFill>
              <a:schemeClr val="tx1"/>
            </a:solidFill>
          </a:endParaRPr>
        </a:p>
      </dgm:t>
    </dgm:pt>
    <dgm:pt modelId="{E4946836-D5B2-4F8D-8D7E-F66AC499EC51}" type="parTrans" cxnId="{06ADD45B-1A1B-438A-9BB7-13929CCF5C9A}">
      <dgm:prSet/>
      <dgm:spPr/>
      <dgm:t>
        <a:bodyPr/>
        <a:lstStyle/>
        <a:p>
          <a:endParaRPr lang="en-US" sz="2000"/>
        </a:p>
      </dgm:t>
    </dgm:pt>
    <dgm:pt modelId="{76C22F1F-AFA0-472E-B9C8-AFAB5D515AE1}" type="sibTrans" cxnId="{06ADD45B-1A1B-438A-9BB7-13929CCF5C9A}">
      <dgm:prSet/>
      <dgm:spPr/>
      <dgm:t>
        <a:bodyPr/>
        <a:lstStyle/>
        <a:p>
          <a:endParaRPr lang="en-US" sz="2000"/>
        </a:p>
      </dgm:t>
    </dgm:pt>
    <dgm:pt modelId="{DD6552BB-7D2D-4563-9338-D07B46B6F09B}">
      <dgm:prSet phldrT="[Text]" custT="1"/>
      <dgm:spPr/>
      <dgm:t>
        <a:bodyPr/>
        <a:lstStyle/>
        <a:p>
          <a:r>
            <a:rPr lang="en-US" sz="2000" b="1" dirty="0" smtClean="0">
              <a:solidFill>
                <a:schemeClr val="tx1"/>
              </a:solidFill>
            </a:rPr>
            <a:t>Personnel Assessment Tools</a:t>
          </a:r>
          <a:endParaRPr lang="en-US" sz="2000" b="1" dirty="0">
            <a:solidFill>
              <a:schemeClr val="tx1"/>
            </a:solidFill>
          </a:endParaRPr>
        </a:p>
      </dgm:t>
    </dgm:pt>
    <dgm:pt modelId="{183F02F7-5874-4ABC-9C56-4C0EE7E068AB}" type="parTrans" cxnId="{52AC3336-8220-4229-BCFC-CAF0684D9100}">
      <dgm:prSet/>
      <dgm:spPr/>
      <dgm:t>
        <a:bodyPr/>
        <a:lstStyle/>
        <a:p>
          <a:endParaRPr lang="en-US" sz="2000"/>
        </a:p>
      </dgm:t>
    </dgm:pt>
    <dgm:pt modelId="{07B12D0F-5CDA-414F-8523-2E8D48CE4CE9}" type="sibTrans" cxnId="{52AC3336-8220-4229-BCFC-CAF0684D9100}">
      <dgm:prSet/>
      <dgm:spPr/>
      <dgm:t>
        <a:bodyPr/>
        <a:lstStyle/>
        <a:p>
          <a:endParaRPr lang="en-US" sz="2000"/>
        </a:p>
      </dgm:t>
    </dgm:pt>
    <dgm:pt modelId="{08F79418-9FF3-40D7-871B-6DA42B0DE113}" type="pres">
      <dgm:prSet presAssocID="{A45DB03D-734D-4957-9409-4F8051C4A614}" presName="Name0" presStyleCnt="0">
        <dgm:presLayoutVars>
          <dgm:chMax val="1"/>
          <dgm:dir/>
          <dgm:animLvl val="ctr"/>
          <dgm:resizeHandles val="exact"/>
        </dgm:presLayoutVars>
      </dgm:prSet>
      <dgm:spPr/>
      <dgm:t>
        <a:bodyPr/>
        <a:lstStyle/>
        <a:p>
          <a:endParaRPr lang="en-US"/>
        </a:p>
      </dgm:t>
    </dgm:pt>
    <dgm:pt modelId="{14C59C44-6F29-49EF-9615-D826AE7D0A85}" type="pres">
      <dgm:prSet presAssocID="{15711F44-B54B-49F5-AD01-13F9C7D643FB}" presName="centerShape" presStyleLbl="node0" presStyleIdx="0" presStyleCnt="1" custLinFactNeighborX="-2713" custLinFactNeighborY="-296"/>
      <dgm:spPr/>
      <dgm:t>
        <a:bodyPr/>
        <a:lstStyle/>
        <a:p>
          <a:endParaRPr lang="en-US"/>
        </a:p>
      </dgm:t>
    </dgm:pt>
    <dgm:pt modelId="{4EF577E3-BC6D-4274-B853-D871240AB70C}" type="pres">
      <dgm:prSet presAssocID="{531590DD-C379-44EF-8CC4-AD34F6A1C5C6}" presName="node" presStyleLbl="node1" presStyleIdx="0" presStyleCnt="7" custScaleX="170474" custScaleY="79086" custRadScaleRad="96238" custRadScaleInc="-9140">
        <dgm:presLayoutVars>
          <dgm:bulletEnabled val="1"/>
        </dgm:presLayoutVars>
      </dgm:prSet>
      <dgm:spPr/>
      <dgm:t>
        <a:bodyPr/>
        <a:lstStyle/>
        <a:p>
          <a:endParaRPr lang="en-US"/>
        </a:p>
      </dgm:t>
    </dgm:pt>
    <dgm:pt modelId="{11405AD0-3E53-4C6B-987E-3F7F6CEBA0A9}" type="pres">
      <dgm:prSet presAssocID="{531590DD-C379-44EF-8CC4-AD34F6A1C5C6}" presName="dummy" presStyleCnt="0"/>
      <dgm:spPr/>
    </dgm:pt>
    <dgm:pt modelId="{95C8219D-7431-4264-83BE-86EE01334F3F}" type="pres">
      <dgm:prSet presAssocID="{3C7FF7BF-C4C3-4841-A7D9-1074F6869411}" presName="sibTrans" presStyleLbl="sibTrans2D1" presStyleIdx="0" presStyleCnt="7"/>
      <dgm:spPr/>
      <dgm:t>
        <a:bodyPr/>
        <a:lstStyle/>
        <a:p>
          <a:endParaRPr lang="en-US"/>
        </a:p>
      </dgm:t>
    </dgm:pt>
    <dgm:pt modelId="{E308EA92-0611-4848-915C-6EA82834F46D}" type="pres">
      <dgm:prSet presAssocID="{0BA5894D-D7F6-4602-B759-CCBE8C76942A}" presName="node" presStyleLbl="node1" presStyleIdx="1" presStyleCnt="7" custScaleX="121447" custScaleY="83470" custRadScaleRad="106193" custRadScaleInc="70002">
        <dgm:presLayoutVars>
          <dgm:bulletEnabled val="1"/>
        </dgm:presLayoutVars>
      </dgm:prSet>
      <dgm:spPr/>
      <dgm:t>
        <a:bodyPr/>
        <a:lstStyle/>
        <a:p>
          <a:endParaRPr lang="en-US"/>
        </a:p>
      </dgm:t>
    </dgm:pt>
    <dgm:pt modelId="{B3E9CBF6-EEF9-4E41-A8EA-AFAF027398EB}" type="pres">
      <dgm:prSet presAssocID="{0BA5894D-D7F6-4602-B759-CCBE8C76942A}" presName="dummy" presStyleCnt="0"/>
      <dgm:spPr/>
    </dgm:pt>
    <dgm:pt modelId="{E2720FC2-CFAD-4D71-A57C-C634A60FA31A}" type="pres">
      <dgm:prSet presAssocID="{E604CC39-8D4F-4708-8324-B6E143B4B39D}" presName="sibTrans" presStyleLbl="sibTrans2D1" presStyleIdx="1" presStyleCnt="7"/>
      <dgm:spPr/>
      <dgm:t>
        <a:bodyPr/>
        <a:lstStyle/>
        <a:p>
          <a:endParaRPr lang="en-US"/>
        </a:p>
      </dgm:t>
    </dgm:pt>
    <dgm:pt modelId="{BC291306-E55E-4F4A-98B3-06295C528D0E}" type="pres">
      <dgm:prSet presAssocID="{9507DC82-CEF6-4A0A-BFEC-3FD6639C78B0}" presName="node" presStyleLbl="node1" presStyleIdx="2" presStyleCnt="7" custScaleX="146495" custScaleY="93467">
        <dgm:presLayoutVars>
          <dgm:bulletEnabled val="1"/>
        </dgm:presLayoutVars>
      </dgm:prSet>
      <dgm:spPr/>
      <dgm:t>
        <a:bodyPr/>
        <a:lstStyle/>
        <a:p>
          <a:endParaRPr lang="en-US"/>
        </a:p>
      </dgm:t>
    </dgm:pt>
    <dgm:pt modelId="{CFA2244A-60BC-4C00-9910-B38F5E290B97}" type="pres">
      <dgm:prSet presAssocID="{9507DC82-CEF6-4A0A-BFEC-3FD6639C78B0}" presName="dummy" presStyleCnt="0"/>
      <dgm:spPr/>
    </dgm:pt>
    <dgm:pt modelId="{22E8BB64-DE09-444B-94BB-2537988FAD89}" type="pres">
      <dgm:prSet presAssocID="{FF925AB4-1FB5-47DA-AF29-1868118A1251}" presName="sibTrans" presStyleLbl="sibTrans2D1" presStyleIdx="2" presStyleCnt="7"/>
      <dgm:spPr/>
      <dgm:t>
        <a:bodyPr/>
        <a:lstStyle/>
        <a:p>
          <a:endParaRPr lang="en-US"/>
        </a:p>
      </dgm:t>
    </dgm:pt>
    <dgm:pt modelId="{7F94006C-30B2-4302-BFFC-FBF1F7196EA9}" type="pres">
      <dgm:prSet presAssocID="{9608F683-307E-4714-9CC4-81A728FFBE29}" presName="node" presStyleLbl="node1" presStyleIdx="3" presStyleCnt="7" custScaleX="108180" custScaleY="88045" custRadScaleRad="97985" custRadScaleInc="-24503">
        <dgm:presLayoutVars>
          <dgm:bulletEnabled val="1"/>
        </dgm:presLayoutVars>
      </dgm:prSet>
      <dgm:spPr/>
      <dgm:t>
        <a:bodyPr/>
        <a:lstStyle/>
        <a:p>
          <a:endParaRPr lang="en-US"/>
        </a:p>
      </dgm:t>
    </dgm:pt>
    <dgm:pt modelId="{CAC1C687-55B3-4F91-AA5D-33A8A11BF36B}" type="pres">
      <dgm:prSet presAssocID="{9608F683-307E-4714-9CC4-81A728FFBE29}" presName="dummy" presStyleCnt="0"/>
      <dgm:spPr/>
    </dgm:pt>
    <dgm:pt modelId="{B8B01F6D-7596-458A-865F-E2F548B1BBC4}" type="pres">
      <dgm:prSet presAssocID="{469C5582-694D-4BA9-B15D-E27394014615}" presName="sibTrans" presStyleLbl="sibTrans2D1" presStyleIdx="3" presStyleCnt="7"/>
      <dgm:spPr/>
      <dgm:t>
        <a:bodyPr/>
        <a:lstStyle/>
        <a:p>
          <a:endParaRPr lang="en-US"/>
        </a:p>
      </dgm:t>
    </dgm:pt>
    <dgm:pt modelId="{1E79AE31-79BB-43BA-9275-B664D9C72C88}" type="pres">
      <dgm:prSet presAssocID="{4BAA7501-A894-4F04-9B61-8F71593FCEA3}" presName="node" presStyleLbl="node1" presStyleIdx="4" presStyleCnt="7" custScaleX="139751" custScaleY="103256" custRadScaleRad="94572" custRadScaleInc="39547">
        <dgm:presLayoutVars>
          <dgm:bulletEnabled val="1"/>
        </dgm:presLayoutVars>
      </dgm:prSet>
      <dgm:spPr/>
      <dgm:t>
        <a:bodyPr/>
        <a:lstStyle/>
        <a:p>
          <a:endParaRPr lang="en-US"/>
        </a:p>
      </dgm:t>
    </dgm:pt>
    <dgm:pt modelId="{83872A7D-6AB7-4F45-8D66-3A3066E9AA38}" type="pres">
      <dgm:prSet presAssocID="{4BAA7501-A894-4F04-9B61-8F71593FCEA3}" presName="dummy" presStyleCnt="0"/>
      <dgm:spPr/>
    </dgm:pt>
    <dgm:pt modelId="{DD28714E-22E3-41EF-9073-08D6F7EE57A4}" type="pres">
      <dgm:prSet presAssocID="{D5045EC1-44C6-4FFC-B9CB-40F1A5FC5191}" presName="sibTrans" presStyleLbl="sibTrans2D1" presStyleIdx="4" presStyleCnt="7"/>
      <dgm:spPr/>
      <dgm:t>
        <a:bodyPr/>
        <a:lstStyle/>
        <a:p>
          <a:endParaRPr lang="en-US"/>
        </a:p>
      </dgm:t>
    </dgm:pt>
    <dgm:pt modelId="{AA17C038-BE5A-45DD-8839-5AC5EA6F6D03}" type="pres">
      <dgm:prSet presAssocID="{5308DDEF-7B3B-4A60-85FF-B8B368BCACCC}" presName="node" presStyleLbl="node1" presStyleIdx="5" presStyleCnt="7" custScaleX="149779">
        <dgm:presLayoutVars>
          <dgm:bulletEnabled val="1"/>
        </dgm:presLayoutVars>
      </dgm:prSet>
      <dgm:spPr/>
      <dgm:t>
        <a:bodyPr/>
        <a:lstStyle/>
        <a:p>
          <a:endParaRPr lang="en-US"/>
        </a:p>
      </dgm:t>
    </dgm:pt>
    <dgm:pt modelId="{239E0057-41BD-4636-B7AC-97872A7F2B5C}" type="pres">
      <dgm:prSet presAssocID="{5308DDEF-7B3B-4A60-85FF-B8B368BCACCC}" presName="dummy" presStyleCnt="0"/>
      <dgm:spPr/>
    </dgm:pt>
    <dgm:pt modelId="{FF795D8A-AFC0-480E-942D-8B2949D87542}" type="pres">
      <dgm:prSet presAssocID="{76C22F1F-AFA0-472E-B9C8-AFAB5D515AE1}" presName="sibTrans" presStyleLbl="sibTrans2D1" presStyleIdx="5" presStyleCnt="7"/>
      <dgm:spPr/>
      <dgm:t>
        <a:bodyPr/>
        <a:lstStyle/>
        <a:p>
          <a:endParaRPr lang="en-US"/>
        </a:p>
      </dgm:t>
    </dgm:pt>
    <dgm:pt modelId="{E554A70B-53C3-4B5C-A43C-25225EF06CFB}" type="pres">
      <dgm:prSet presAssocID="{DD6552BB-7D2D-4563-9338-D07B46B6F09B}" presName="node" presStyleLbl="node1" presStyleIdx="6" presStyleCnt="7" custScaleX="151707" custScaleY="106363" custRadScaleRad="96005" custRadScaleInc="-39183">
        <dgm:presLayoutVars>
          <dgm:bulletEnabled val="1"/>
        </dgm:presLayoutVars>
      </dgm:prSet>
      <dgm:spPr/>
      <dgm:t>
        <a:bodyPr/>
        <a:lstStyle/>
        <a:p>
          <a:endParaRPr lang="en-US"/>
        </a:p>
      </dgm:t>
    </dgm:pt>
    <dgm:pt modelId="{2AA9812F-EC52-413B-BD3C-7E32EAFBC467}" type="pres">
      <dgm:prSet presAssocID="{DD6552BB-7D2D-4563-9338-D07B46B6F09B}" presName="dummy" presStyleCnt="0"/>
      <dgm:spPr/>
    </dgm:pt>
    <dgm:pt modelId="{70D34197-6070-4C14-8385-E72ADFC8BC31}" type="pres">
      <dgm:prSet presAssocID="{07B12D0F-5CDA-414F-8523-2E8D48CE4CE9}" presName="sibTrans" presStyleLbl="sibTrans2D1" presStyleIdx="6" presStyleCnt="7"/>
      <dgm:spPr/>
      <dgm:t>
        <a:bodyPr/>
        <a:lstStyle/>
        <a:p>
          <a:endParaRPr lang="en-US"/>
        </a:p>
      </dgm:t>
    </dgm:pt>
  </dgm:ptLst>
  <dgm:cxnLst>
    <dgm:cxn modelId="{54EF68A4-FB5D-4475-8B6B-7BA65185000B}" type="presOf" srcId="{9507DC82-CEF6-4A0A-BFEC-3FD6639C78B0}" destId="{BC291306-E55E-4F4A-98B3-06295C528D0E}" srcOrd="0" destOrd="0" presId="urn:microsoft.com/office/officeart/2005/8/layout/radial6"/>
    <dgm:cxn modelId="{A842D1AC-E51A-4DEC-BB52-8027756BA81F}" type="presOf" srcId="{9608F683-307E-4714-9CC4-81A728FFBE29}" destId="{7F94006C-30B2-4302-BFFC-FBF1F7196EA9}" srcOrd="0" destOrd="0" presId="urn:microsoft.com/office/officeart/2005/8/layout/radial6"/>
    <dgm:cxn modelId="{C6A43708-0B6E-4798-B6DC-AD605C6D268B}" srcId="{15711F44-B54B-49F5-AD01-13F9C7D643FB}" destId="{531590DD-C379-44EF-8CC4-AD34F6A1C5C6}" srcOrd="0" destOrd="0" parTransId="{882D0713-D61A-409A-BB09-3843BF7CC8EC}" sibTransId="{3C7FF7BF-C4C3-4841-A7D9-1074F6869411}"/>
    <dgm:cxn modelId="{EA8612F0-9647-4FEF-9F34-CD6B2BFA4304}" srcId="{15711F44-B54B-49F5-AD01-13F9C7D643FB}" destId="{4BAA7501-A894-4F04-9B61-8F71593FCEA3}" srcOrd="4" destOrd="0" parTransId="{034A8C61-CD92-448D-B188-7607DC966DD0}" sibTransId="{D5045EC1-44C6-4FFC-B9CB-40F1A5FC5191}"/>
    <dgm:cxn modelId="{30BB99A5-C536-4F97-9A6F-3C23E276E22D}" type="presOf" srcId="{5308DDEF-7B3B-4A60-85FF-B8B368BCACCC}" destId="{AA17C038-BE5A-45DD-8839-5AC5EA6F6D03}" srcOrd="0" destOrd="0" presId="urn:microsoft.com/office/officeart/2005/8/layout/radial6"/>
    <dgm:cxn modelId="{92FA35E3-B35C-48AB-AB67-91586A82C0E2}" srcId="{A45DB03D-734D-4957-9409-4F8051C4A614}" destId="{15711F44-B54B-49F5-AD01-13F9C7D643FB}" srcOrd="0" destOrd="0" parTransId="{49F23AB7-9E58-4E9D-948A-AEF9BB8EF393}" sibTransId="{F19929FF-48BD-4CF9-9E68-C77FE80EE8EB}"/>
    <dgm:cxn modelId="{0124ED65-6908-4329-B03D-536056BE2EC8}" type="presOf" srcId="{DD6552BB-7D2D-4563-9338-D07B46B6F09B}" destId="{E554A70B-53C3-4B5C-A43C-25225EF06CFB}" srcOrd="0" destOrd="0" presId="urn:microsoft.com/office/officeart/2005/8/layout/radial6"/>
    <dgm:cxn modelId="{BCE294B4-201A-4CCB-85B1-2BA7AD6D1A3B}" type="presOf" srcId="{76C22F1F-AFA0-472E-B9C8-AFAB5D515AE1}" destId="{FF795D8A-AFC0-480E-942D-8B2949D87542}" srcOrd="0" destOrd="0" presId="urn:microsoft.com/office/officeart/2005/8/layout/radial6"/>
    <dgm:cxn modelId="{054BE06F-E631-4C72-A13F-7610D23E3478}" type="presOf" srcId="{0BA5894D-D7F6-4602-B759-CCBE8C76942A}" destId="{E308EA92-0611-4848-915C-6EA82834F46D}" srcOrd="0" destOrd="0" presId="urn:microsoft.com/office/officeart/2005/8/layout/radial6"/>
    <dgm:cxn modelId="{B61E14F9-E024-4BFA-A44D-3D1E73422961}" type="presOf" srcId="{3C7FF7BF-C4C3-4841-A7D9-1074F6869411}" destId="{95C8219D-7431-4264-83BE-86EE01334F3F}" srcOrd="0" destOrd="0" presId="urn:microsoft.com/office/officeart/2005/8/layout/radial6"/>
    <dgm:cxn modelId="{DE254D02-3F5A-4F56-AD34-41F2DA2B376C}" srcId="{15711F44-B54B-49F5-AD01-13F9C7D643FB}" destId="{0BA5894D-D7F6-4602-B759-CCBE8C76942A}" srcOrd="1" destOrd="0" parTransId="{61DA28F1-1AC9-42A4-A1DB-0974736DAC6F}" sibTransId="{E604CC39-8D4F-4708-8324-B6E143B4B39D}"/>
    <dgm:cxn modelId="{3D1CE46A-F674-42AF-BEFB-BE7234A486EE}" type="presOf" srcId="{469C5582-694D-4BA9-B15D-E27394014615}" destId="{B8B01F6D-7596-458A-865F-E2F548B1BBC4}" srcOrd="0" destOrd="0" presId="urn:microsoft.com/office/officeart/2005/8/layout/radial6"/>
    <dgm:cxn modelId="{3AB45EBF-6E86-4B5D-B5C4-D9EFF74D8CC8}" type="presOf" srcId="{15711F44-B54B-49F5-AD01-13F9C7D643FB}" destId="{14C59C44-6F29-49EF-9615-D826AE7D0A85}" srcOrd="0" destOrd="0" presId="urn:microsoft.com/office/officeart/2005/8/layout/radial6"/>
    <dgm:cxn modelId="{0C3EE56A-72B2-41CB-A18C-1BC722A2612A}" type="presOf" srcId="{4BAA7501-A894-4F04-9B61-8F71593FCEA3}" destId="{1E79AE31-79BB-43BA-9275-B664D9C72C88}" srcOrd="0" destOrd="0" presId="urn:microsoft.com/office/officeart/2005/8/layout/radial6"/>
    <dgm:cxn modelId="{C06E7515-308F-47B8-9BFA-9CFEF8096F88}" type="presOf" srcId="{07B12D0F-5CDA-414F-8523-2E8D48CE4CE9}" destId="{70D34197-6070-4C14-8385-E72ADFC8BC31}" srcOrd="0" destOrd="0" presId="urn:microsoft.com/office/officeart/2005/8/layout/radial6"/>
    <dgm:cxn modelId="{F429F2DA-C2D0-4123-8CED-AB342EC453A8}" type="presOf" srcId="{A45DB03D-734D-4957-9409-4F8051C4A614}" destId="{08F79418-9FF3-40D7-871B-6DA42B0DE113}" srcOrd="0" destOrd="0" presId="urn:microsoft.com/office/officeart/2005/8/layout/radial6"/>
    <dgm:cxn modelId="{72DEA0E9-D4FA-4908-883B-AB6F822BFC82}" type="presOf" srcId="{531590DD-C379-44EF-8CC4-AD34F6A1C5C6}" destId="{4EF577E3-BC6D-4274-B853-D871240AB70C}" srcOrd="0" destOrd="0" presId="urn:microsoft.com/office/officeart/2005/8/layout/radial6"/>
    <dgm:cxn modelId="{CEE733C7-B523-4651-A63B-A12A6697CC2B}" srcId="{15711F44-B54B-49F5-AD01-13F9C7D643FB}" destId="{9608F683-307E-4714-9CC4-81A728FFBE29}" srcOrd="3" destOrd="0" parTransId="{63525D37-22B7-401B-8799-A9CF5F87EBED}" sibTransId="{469C5582-694D-4BA9-B15D-E27394014615}"/>
    <dgm:cxn modelId="{F6DADF24-1501-429A-82BA-597EB6FABA9A}" srcId="{15711F44-B54B-49F5-AD01-13F9C7D643FB}" destId="{9507DC82-CEF6-4A0A-BFEC-3FD6639C78B0}" srcOrd="2" destOrd="0" parTransId="{EA3EB256-30A0-4D65-95AC-27915E080460}" sibTransId="{FF925AB4-1FB5-47DA-AF29-1868118A1251}"/>
    <dgm:cxn modelId="{DF2E738D-038D-41E2-A3BF-C3F955073858}" type="presOf" srcId="{FF925AB4-1FB5-47DA-AF29-1868118A1251}" destId="{22E8BB64-DE09-444B-94BB-2537988FAD89}" srcOrd="0" destOrd="0" presId="urn:microsoft.com/office/officeart/2005/8/layout/radial6"/>
    <dgm:cxn modelId="{7BFF9E3D-FB2A-4A21-8AD6-6428AB6E9FC3}" type="presOf" srcId="{E604CC39-8D4F-4708-8324-B6E143B4B39D}" destId="{E2720FC2-CFAD-4D71-A57C-C634A60FA31A}" srcOrd="0" destOrd="0" presId="urn:microsoft.com/office/officeart/2005/8/layout/radial6"/>
    <dgm:cxn modelId="{BCC5D39C-E829-4A42-889A-889FF5EE320F}" type="presOf" srcId="{D5045EC1-44C6-4FFC-B9CB-40F1A5FC5191}" destId="{DD28714E-22E3-41EF-9073-08D6F7EE57A4}" srcOrd="0" destOrd="0" presId="urn:microsoft.com/office/officeart/2005/8/layout/radial6"/>
    <dgm:cxn modelId="{06ADD45B-1A1B-438A-9BB7-13929CCF5C9A}" srcId="{15711F44-B54B-49F5-AD01-13F9C7D643FB}" destId="{5308DDEF-7B3B-4A60-85FF-B8B368BCACCC}" srcOrd="5" destOrd="0" parTransId="{E4946836-D5B2-4F8D-8D7E-F66AC499EC51}" sibTransId="{76C22F1F-AFA0-472E-B9C8-AFAB5D515AE1}"/>
    <dgm:cxn modelId="{52AC3336-8220-4229-BCFC-CAF0684D9100}" srcId="{15711F44-B54B-49F5-AD01-13F9C7D643FB}" destId="{DD6552BB-7D2D-4563-9338-D07B46B6F09B}" srcOrd="6" destOrd="0" parTransId="{183F02F7-5874-4ABC-9C56-4C0EE7E068AB}" sibTransId="{07B12D0F-5CDA-414F-8523-2E8D48CE4CE9}"/>
    <dgm:cxn modelId="{20BCBF3B-C8EE-458C-B043-9C57513B8341}" type="presParOf" srcId="{08F79418-9FF3-40D7-871B-6DA42B0DE113}" destId="{14C59C44-6F29-49EF-9615-D826AE7D0A85}" srcOrd="0" destOrd="0" presId="urn:microsoft.com/office/officeart/2005/8/layout/radial6"/>
    <dgm:cxn modelId="{A6F181D2-98FD-488E-B44F-7E10BFE89D47}" type="presParOf" srcId="{08F79418-9FF3-40D7-871B-6DA42B0DE113}" destId="{4EF577E3-BC6D-4274-B853-D871240AB70C}" srcOrd="1" destOrd="0" presId="urn:microsoft.com/office/officeart/2005/8/layout/radial6"/>
    <dgm:cxn modelId="{7A8B60A2-FAA0-43D9-83AB-D66A61AF2730}" type="presParOf" srcId="{08F79418-9FF3-40D7-871B-6DA42B0DE113}" destId="{11405AD0-3E53-4C6B-987E-3F7F6CEBA0A9}" srcOrd="2" destOrd="0" presId="urn:microsoft.com/office/officeart/2005/8/layout/radial6"/>
    <dgm:cxn modelId="{DD40C698-95AB-473B-AE95-BED047E68187}" type="presParOf" srcId="{08F79418-9FF3-40D7-871B-6DA42B0DE113}" destId="{95C8219D-7431-4264-83BE-86EE01334F3F}" srcOrd="3" destOrd="0" presId="urn:microsoft.com/office/officeart/2005/8/layout/radial6"/>
    <dgm:cxn modelId="{D8BF2999-3E8F-4C4F-BA05-C7BBB6F88271}" type="presParOf" srcId="{08F79418-9FF3-40D7-871B-6DA42B0DE113}" destId="{E308EA92-0611-4848-915C-6EA82834F46D}" srcOrd="4" destOrd="0" presId="urn:microsoft.com/office/officeart/2005/8/layout/radial6"/>
    <dgm:cxn modelId="{F2A78BF1-C6F3-47F0-AC72-9EC1C6EFF82E}" type="presParOf" srcId="{08F79418-9FF3-40D7-871B-6DA42B0DE113}" destId="{B3E9CBF6-EEF9-4E41-A8EA-AFAF027398EB}" srcOrd="5" destOrd="0" presId="urn:microsoft.com/office/officeart/2005/8/layout/radial6"/>
    <dgm:cxn modelId="{9F430782-36CE-4BD3-960E-A8FC6DB48DE4}" type="presParOf" srcId="{08F79418-9FF3-40D7-871B-6DA42B0DE113}" destId="{E2720FC2-CFAD-4D71-A57C-C634A60FA31A}" srcOrd="6" destOrd="0" presId="urn:microsoft.com/office/officeart/2005/8/layout/radial6"/>
    <dgm:cxn modelId="{19035C49-B7F7-4EE5-BD38-6C2B01094513}" type="presParOf" srcId="{08F79418-9FF3-40D7-871B-6DA42B0DE113}" destId="{BC291306-E55E-4F4A-98B3-06295C528D0E}" srcOrd="7" destOrd="0" presId="urn:microsoft.com/office/officeart/2005/8/layout/radial6"/>
    <dgm:cxn modelId="{12FB950C-7CD3-4D5B-9CC0-3C4D11166F88}" type="presParOf" srcId="{08F79418-9FF3-40D7-871B-6DA42B0DE113}" destId="{CFA2244A-60BC-4C00-9910-B38F5E290B97}" srcOrd="8" destOrd="0" presId="urn:microsoft.com/office/officeart/2005/8/layout/radial6"/>
    <dgm:cxn modelId="{5045B343-5C44-424E-95B2-F8946641C62C}" type="presParOf" srcId="{08F79418-9FF3-40D7-871B-6DA42B0DE113}" destId="{22E8BB64-DE09-444B-94BB-2537988FAD89}" srcOrd="9" destOrd="0" presId="urn:microsoft.com/office/officeart/2005/8/layout/radial6"/>
    <dgm:cxn modelId="{7320E341-A11E-4F8C-B999-BA56F8ADB94B}" type="presParOf" srcId="{08F79418-9FF3-40D7-871B-6DA42B0DE113}" destId="{7F94006C-30B2-4302-BFFC-FBF1F7196EA9}" srcOrd="10" destOrd="0" presId="urn:microsoft.com/office/officeart/2005/8/layout/radial6"/>
    <dgm:cxn modelId="{D62B193A-5F0B-44E6-90F1-E3B3BEC9648A}" type="presParOf" srcId="{08F79418-9FF3-40D7-871B-6DA42B0DE113}" destId="{CAC1C687-55B3-4F91-AA5D-33A8A11BF36B}" srcOrd="11" destOrd="0" presId="urn:microsoft.com/office/officeart/2005/8/layout/radial6"/>
    <dgm:cxn modelId="{B862CAD6-AA06-4406-9A10-244CB83DAEBB}" type="presParOf" srcId="{08F79418-9FF3-40D7-871B-6DA42B0DE113}" destId="{B8B01F6D-7596-458A-865F-E2F548B1BBC4}" srcOrd="12" destOrd="0" presId="urn:microsoft.com/office/officeart/2005/8/layout/radial6"/>
    <dgm:cxn modelId="{B046F0FC-242C-4A54-A81C-69CA847E8AC8}" type="presParOf" srcId="{08F79418-9FF3-40D7-871B-6DA42B0DE113}" destId="{1E79AE31-79BB-43BA-9275-B664D9C72C88}" srcOrd="13" destOrd="0" presId="urn:microsoft.com/office/officeart/2005/8/layout/radial6"/>
    <dgm:cxn modelId="{E70EA29B-ADDA-44C5-ABCB-2BBA66FE6C03}" type="presParOf" srcId="{08F79418-9FF3-40D7-871B-6DA42B0DE113}" destId="{83872A7D-6AB7-4F45-8D66-3A3066E9AA38}" srcOrd="14" destOrd="0" presId="urn:microsoft.com/office/officeart/2005/8/layout/radial6"/>
    <dgm:cxn modelId="{BF8CFCF8-96C2-41C4-B55C-BB696C43F283}" type="presParOf" srcId="{08F79418-9FF3-40D7-871B-6DA42B0DE113}" destId="{DD28714E-22E3-41EF-9073-08D6F7EE57A4}" srcOrd="15" destOrd="0" presId="urn:microsoft.com/office/officeart/2005/8/layout/radial6"/>
    <dgm:cxn modelId="{0C69142F-F89B-46AD-86AF-6A05B6521DF7}" type="presParOf" srcId="{08F79418-9FF3-40D7-871B-6DA42B0DE113}" destId="{AA17C038-BE5A-45DD-8839-5AC5EA6F6D03}" srcOrd="16" destOrd="0" presId="urn:microsoft.com/office/officeart/2005/8/layout/radial6"/>
    <dgm:cxn modelId="{56C87011-C1FD-4EBD-BD4F-6408AE4E107F}" type="presParOf" srcId="{08F79418-9FF3-40D7-871B-6DA42B0DE113}" destId="{239E0057-41BD-4636-B7AC-97872A7F2B5C}" srcOrd="17" destOrd="0" presId="urn:microsoft.com/office/officeart/2005/8/layout/radial6"/>
    <dgm:cxn modelId="{2E12EB8F-40B5-4ADD-8B94-FA007EB00CDD}" type="presParOf" srcId="{08F79418-9FF3-40D7-871B-6DA42B0DE113}" destId="{FF795D8A-AFC0-480E-942D-8B2949D87542}" srcOrd="18" destOrd="0" presId="urn:microsoft.com/office/officeart/2005/8/layout/radial6"/>
    <dgm:cxn modelId="{E596F918-788C-4B1B-A727-F4B7B56C1400}" type="presParOf" srcId="{08F79418-9FF3-40D7-871B-6DA42B0DE113}" destId="{E554A70B-53C3-4B5C-A43C-25225EF06CFB}" srcOrd="19" destOrd="0" presId="urn:microsoft.com/office/officeart/2005/8/layout/radial6"/>
    <dgm:cxn modelId="{A8930734-FA9D-4C76-99FB-2BC70F6F49EE}" type="presParOf" srcId="{08F79418-9FF3-40D7-871B-6DA42B0DE113}" destId="{2AA9812F-EC52-413B-BD3C-7E32EAFBC467}" srcOrd="20" destOrd="0" presId="urn:microsoft.com/office/officeart/2005/8/layout/radial6"/>
    <dgm:cxn modelId="{4C4E9893-68C0-4E26-8C8C-FB9B03A132E3}" type="presParOf" srcId="{08F79418-9FF3-40D7-871B-6DA42B0DE113}" destId="{70D34197-6070-4C14-8385-E72ADFC8BC31}" srcOrd="21"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67B6C90-B64C-43CC-A631-83995CA1463A}" type="doc">
      <dgm:prSet loTypeId="urn:microsoft.com/office/officeart/2005/8/layout/cycle1" loCatId="cycle" qsTypeId="urn:microsoft.com/office/officeart/2005/8/quickstyle/simple1" qsCatId="simple" csTypeId="urn:microsoft.com/office/officeart/2005/8/colors/accent0_3" csCatId="mainScheme" phldr="1"/>
      <dgm:spPr/>
    </dgm:pt>
    <dgm:pt modelId="{28887C86-FD35-41A3-ACBD-028BDE2EAFE7}">
      <dgm:prSet phldrT="[Text]" custT="1"/>
      <dgm:spPr/>
      <dgm:t>
        <a:bodyPr/>
        <a:lstStyle/>
        <a:p>
          <a:r>
            <a:rPr lang="en-US" sz="2000" dirty="0" smtClean="0"/>
            <a:t>Communication Skills</a:t>
          </a:r>
          <a:endParaRPr lang="en-US" sz="2000" dirty="0"/>
        </a:p>
      </dgm:t>
    </dgm:pt>
    <dgm:pt modelId="{8DB26750-3BFB-4ECD-B7D3-1BCD79DD6029}" type="parTrans" cxnId="{90609935-C841-47EC-9A4B-055F7E7BD19B}">
      <dgm:prSet/>
      <dgm:spPr/>
      <dgm:t>
        <a:bodyPr/>
        <a:lstStyle/>
        <a:p>
          <a:endParaRPr lang="en-US" sz="2000"/>
        </a:p>
      </dgm:t>
    </dgm:pt>
    <dgm:pt modelId="{199EA0C2-B578-443C-ADC9-7A2B31ADB158}" type="sibTrans" cxnId="{90609935-C841-47EC-9A4B-055F7E7BD19B}">
      <dgm:prSet/>
      <dgm:spPr/>
      <dgm:t>
        <a:bodyPr/>
        <a:lstStyle/>
        <a:p>
          <a:endParaRPr lang="en-US" sz="2000"/>
        </a:p>
      </dgm:t>
    </dgm:pt>
    <dgm:pt modelId="{5903D026-0EFF-41F3-A3C9-614268ACABDA}">
      <dgm:prSet phldrT="[Text]" custT="1"/>
      <dgm:spPr/>
      <dgm:t>
        <a:bodyPr/>
        <a:lstStyle/>
        <a:p>
          <a:r>
            <a:rPr lang="en-US" sz="2000" dirty="0" smtClean="0"/>
            <a:t>Emotional Intelligence</a:t>
          </a:r>
          <a:endParaRPr lang="en-US" sz="2000" dirty="0"/>
        </a:p>
      </dgm:t>
    </dgm:pt>
    <dgm:pt modelId="{49857900-A327-4DB2-A72C-C10151A309A8}" type="parTrans" cxnId="{12016D8F-760D-4B3D-9164-6E52FBA53D93}">
      <dgm:prSet/>
      <dgm:spPr/>
      <dgm:t>
        <a:bodyPr/>
        <a:lstStyle/>
        <a:p>
          <a:endParaRPr lang="en-US" sz="2000"/>
        </a:p>
      </dgm:t>
    </dgm:pt>
    <dgm:pt modelId="{985A90EF-9A4F-452E-AFC1-E49CDB581F32}" type="sibTrans" cxnId="{12016D8F-760D-4B3D-9164-6E52FBA53D93}">
      <dgm:prSet/>
      <dgm:spPr/>
      <dgm:t>
        <a:bodyPr/>
        <a:lstStyle/>
        <a:p>
          <a:endParaRPr lang="en-US" sz="2000"/>
        </a:p>
      </dgm:t>
    </dgm:pt>
    <dgm:pt modelId="{BC986482-5ABF-4B59-B0C1-17F68B9E9D43}">
      <dgm:prSet phldrT="[Text]" custT="1"/>
      <dgm:spPr/>
      <dgm:t>
        <a:bodyPr/>
        <a:lstStyle/>
        <a:p>
          <a:r>
            <a:rPr lang="en-US" sz="2000" dirty="0" smtClean="0"/>
            <a:t>Negotiation</a:t>
          </a:r>
          <a:endParaRPr lang="en-US" sz="2000" dirty="0"/>
        </a:p>
      </dgm:t>
    </dgm:pt>
    <dgm:pt modelId="{48450B48-E4E4-444E-8CAD-B6BDB67E4349}" type="parTrans" cxnId="{864FCA04-9996-4DD2-91CD-1F67A7E97CB3}">
      <dgm:prSet/>
      <dgm:spPr/>
      <dgm:t>
        <a:bodyPr/>
        <a:lstStyle/>
        <a:p>
          <a:endParaRPr lang="en-US" sz="2000"/>
        </a:p>
      </dgm:t>
    </dgm:pt>
    <dgm:pt modelId="{123A2530-91FB-45AC-AC2C-4227AC039CBF}" type="sibTrans" cxnId="{864FCA04-9996-4DD2-91CD-1F67A7E97CB3}">
      <dgm:prSet/>
      <dgm:spPr/>
      <dgm:t>
        <a:bodyPr/>
        <a:lstStyle/>
        <a:p>
          <a:endParaRPr lang="en-US" sz="2000"/>
        </a:p>
      </dgm:t>
    </dgm:pt>
    <dgm:pt modelId="{3949DB6A-7A1A-4265-99D8-30B33C3FCFBD}">
      <dgm:prSet phldrT="[Text]" custT="1"/>
      <dgm:spPr/>
      <dgm:t>
        <a:bodyPr/>
        <a:lstStyle/>
        <a:p>
          <a:r>
            <a:rPr lang="en-US" sz="2000" dirty="0" smtClean="0"/>
            <a:t>Conflict Resolution</a:t>
          </a:r>
          <a:endParaRPr lang="en-US" sz="2000" dirty="0"/>
        </a:p>
      </dgm:t>
    </dgm:pt>
    <dgm:pt modelId="{9A951567-96BB-4A97-A98E-AF760FA8F466}" type="parTrans" cxnId="{459C91DC-5510-4D31-9343-5D2E48C2D16C}">
      <dgm:prSet/>
      <dgm:spPr/>
      <dgm:t>
        <a:bodyPr/>
        <a:lstStyle/>
        <a:p>
          <a:endParaRPr lang="en-US" sz="2000"/>
        </a:p>
      </dgm:t>
    </dgm:pt>
    <dgm:pt modelId="{F956CF9B-F74B-43B3-A923-69D478344F9F}" type="sibTrans" cxnId="{459C91DC-5510-4D31-9343-5D2E48C2D16C}">
      <dgm:prSet/>
      <dgm:spPr/>
      <dgm:t>
        <a:bodyPr/>
        <a:lstStyle/>
        <a:p>
          <a:endParaRPr lang="en-US" sz="2000"/>
        </a:p>
      </dgm:t>
    </dgm:pt>
    <dgm:pt modelId="{C6B16691-821F-4095-A17C-D93A02DB5A5E}">
      <dgm:prSet phldrT="[Text]" custT="1"/>
      <dgm:spPr/>
      <dgm:t>
        <a:bodyPr/>
        <a:lstStyle/>
        <a:p>
          <a:r>
            <a:rPr lang="en-US" sz="2000" dirty="0" smtClean="0"/>
            <a:t>Influence</a:t>
          </a:r>
          <a:endParaRPr lang="en-US" sz="2000" dirty="0"/>
        </a:p>
      </dgm:t>
    </dgm:pt>
    <dgm:pt modelId="{90A8282C-5BED-4D3A-AAEC-3307A2EFC69E}" type="parTrans" cxnId="{96170CA1-3989-4759-B698-D1707D62563B}">
      <dgm:prSet/>
      <dgm:spPr/>
      <dgm:t>
        <a:bodyPr/>
        <a:lstStyle/>
        <a:p>
          <a:endParaRPr lang="en-US" sz="2000"/>
        </a:p>
      </dgm:t>
    </dgm:pt>
    <dgm:pt modelId="{20757529-E6CE-44C1-B896-CE5F127316AC}" type="sibTrans" cxnId="{96170CA1-3989-4759-B698-D1707D62563B}">
      <dgm:prSet/>
      <dgm:spPr/>
      <dgm:t>
        <a:bodyPr/>
        <a:lstStyle/>
        <a:p>
          <a:endParaRPr lang="en-US" sz="2000"/>
        </a:p>
      </dgm:t>
    </dgm:pt>
    <dgm:pt modelId="{DE208938-09E0-4E2A-8DC9-BED7440DA2BC}">
      <dgm:prSet phldrT="[Text]" custT="1"/>
      <dgm:spPr/>
      <dgm:t>
        <a:bodyPr/>
        <a:lstStyle/>
        <a:p>
          <a:r>
            <a:rPr lang="en-US" sz="2000" dirty="0" smtClean="0"/>
            <a:t>Team Building</a:t>
          </a:r>
          <a:endParaRPr lang="en-US" sz="2000" dirty="0"/>
        </a:p>
      </dgm:t>
    </dgm:pt>
    <dgm:pt modelId="{7CA00FA3-0129-4B24-9810-84259BFB4B82}" type="parTrans" cxnId="{BBB128E2-9565-4DA6-B1A2-3850B8DE38F4}">
      <dgm:prSet/>
      <dgm:spPr/>
      <dgm:t>
        <a:bodyPr/>
        <a:lstStyle/>
        <a:p>
          <a:endParaRPr lang="en-US" sz="2000"/>
        </a:p>
      </dgm:t>
    </dgm:pt>
    <dgm:pt modelId="{6AFC6B9E-C419-4A49-9FDE-176537C73841}" type="sibTrans" cxnId="{BBB128E2-9565-4DA6-B1A2-3850B8DE38F4}">
      <dgm:prSet/>
      <dgm:spPr/>
      <dgm:t>
        <a:bodyPr/>
        <a:lstStyle/>
        <a:p>
          <a:endParaRPr lang="en-US" sz="2000"/>
        </a:p>
      </dgm:t>
    </dgm:pt>
    <dgm:pt modelId="{77785279-6899-497D-AC16-CAF8E4CA0387}">
      <dgm:prSet phldrT="[Text]" custT="1"/>
      <dgm:spPr/>
      <dgm:t>
        <a:bodyPr/>
        <a:lstStyle/>
        <a:p>
          <a:r>
            <a:rPr lang="en-US" sz="2000" dirty="0" smtClean="0"/>
            <a:t>Group Facilitation</a:t>
          </a:r>
          <a:endParaRPr lang="en-US" sz="2000" dirty="0"/>
        </a:p>
      </dgm:t>
    </dgm:pt>
    <dgm:pt modelId="{B7D8593A-3CA4-4C26-BB52-2BD2545FF7FA}" type="parTrans" cxnId="{FB9A7585-3A75-4311-A84A-E861A6DEFC96}">
      <dgm:prSet/>
      <dgm:spPr/>
      <dgm:t>
        <a:bodyPr/>
        <a:lstStyle/>
        <a:p>
          <a:endParaRPr lang="en-US" sz="2000"/>
        </a:p>
      </dgm:t>
    </dgm:pt>
    <dgm:pt modelId="{0D7F3599-8D70-4B3E-BA68-EBEAA2D5CAAF}" type="sibTrans" cxnId="{FB9A7585-3A75-4311-A84A-E861A6DEFC96}">
      <dgm:prSet/>
      <dgm:spPr/>
      <dgm:t>
        <a:bodyPr/>
        <a:lstStyle/>
        <a:p>
          <a:endParaRPr lang="en-US" sz="2000"/>
        </a:p>
      </dgm:t>
    </dgm:pt>
    <dgm:pt modelId="{C36D24F8-2DF1-48AA-8118-F54ACC3EB5D4}" type="pres">
      <dgm:prSet presAssocID="{967B6C90-B64C-43CC-A631-83995CA1463A}" presName="cycle" presStyleCnt="0">
        <dgm:presLayoutVars>
          <dgm:dir/>
          <dgm:resizeHandles val="exact"/>
        </dgm:presLayoutVars>
      </dgm:prSet>
      <dgm:spPr/>
    </dgm:pt>
    <dgm:pt modelId="{A088BAAD-8B91-46BE-95C3-5B559B73FACD}" type="pres">
      <dgm:prSet presAssocID="{28887C86-FD35-41A3-ACBD-028BDE2EAFE7}" presName="dummy" presStyleCnt="0"/>
      <dgm:spPr/>
    </dgm:pt>
    <dgm:pt modelId="{80DAE364-093F-411E-B530-5539900A5FEA}" type="pres">
      <dgm:prSet presAssocID="{28887C86-FD35-41A3-ACBD-028BDE2EAFE7}" presName="node" presStyleLbl="revTx" presStyleIdx="0" presStyleCnt="7" custScaleX="182067" custScaleY="63730">
        <dgm:presLayoutVars>
          <dgm:bulletEnabled val="1"/>
        </dgm:presLayoutVars>
      </dgm:prSet>
      <dgm:spPr/>
      <dgm:t>
        <a:bodyPr/>
        <a:lstStyle/>
        <a:p>
          <a:endParaRPr lang="en-US"/>
        </a:p>
      </dgm:t>
    </dgm:pt>
    <dgm:pt modelId="{3B70A079-105C-49D7-A75A-47117B2286DE}" type="pres">
      <dgm:prSet presAssocID="{199EA0C2-B578-443C-ADC9-7A2B31ADB158}" presName="sibTrans" presStyleLbl="node1" presStyleIdx="0" presStyleCnt="7"/>
      <dgm:spPr/>
      <dgm:t>
        <a:bodyPr/>
        <a:lstStyle/>
        <a:p>
          <a:endParaRPr lang="en-US"/>
        </a:p>
      </dgm:t>
    </dgm:pt>
    <dgm:pt modelId="{04C4EF23-6F7F-4064-8750-0D3531576223}" type="pres">
      <dgm:prSet presAssocID="{5903D026-0EFF-41F3-A3C9-614268ACABDA}" presName="dummy" presStyleCnt="0"/>
      <dgm:spPr/>
    </dgm:pt>
    <dgm:pt modelId="{D4DBF666-8F45-465E-B65E-1B80C46CF6AB}" type="pres">
      <dgm:prSet presAssocID="{5903D026-0EFF-41F3-A3C9-614268ACABDA}" presName="node" presStyleLbl="revTx" presStyleIdx="1" presStyleCnt="7" custScaleX="148831">
        <dgm:presLayoutVars>
          <dgm:bulletEnabled val="1"/>
        </dgm:presLayoutVars>
      </dgm:prSet>
      <dgm:spPr/>
      <dgm:t>
        <a:bodyPr/>
        <a:lstStyle/>
        <a:p>
          <a:endParaRPr lang="en-US"/>
        </a:p>
      </dgm:t>
    </dgm:pt>
    <dgm:pt modelId="{92B39A37-4EAA-427F-8E34-72EF2FD95718}" type="pres">
      <dgm:prSet presAssocID="{985A90EF-9A4F-452E-AFC1-E49CDB581F32}" presName="sibTrans" presStyleLbl="node1" presStyleIdx="1" presStyleCnt="7"/>
      <dgm:spPr/>
      <dgm:t>
        <a:bodyPr/>
        <a:lstStyle/>
        <a:p>
          <a:endParaRPr lang="en-US"/>
        </a:p>
      </dgm:t>
    </dgm:pt>
    <dgm:pt modelId="{D2EFA223-F65B-4266-9990-4FCE64FC3DCF}" type="pres">
      <dgm:prSet presAssocID="{3949DB6A-7A1A-4265-99D8-30B33C3FCFBD}" presName="dummy" presStyleCnt="0"/>
      <dgm:spPr/>
    </dgm:pt>
    <dgm:pt modelId="{50802EA6-0D12-4E43-9B43-9F59865E64C8}" type="pres">
      <dgm:prSet presAssocID="{3949DB6A-7A1A-4265-99D8-30B33C3FCFBD}" presName="node" presStyleLbl="revTx" presStyleIdx="2" presStyleCnt="7" custScaleX="130624">
        <dgm:presLayoutVars>
          <dgm:bulletEnabled val="1"/>
        </dgm:presLayoutVars>
      </dgm:prSet>
      <dgm:spPr/>
      <dgm:t>
        <a:bodyPr/>
        <a:lstStyle/>
        <a:p>
          <a:endParaRPr lang="en-US"/>
        </a:p>
      </dgm:t>
    </dgm:pt>
    <dgm:pt modelId="{230A8032-C13D-404D-92C9-A1EA28D6BDAD}" type="pres">
      <dgm:prSet presAssocID="{F956CF9B-F74B-43B3-A923-69D478344F9F}" presName="sibTrans" presStyleLbl="node1" presStyleIdx="2" presStyleCnt="7"/>
      <dgm:spPr/>
      <dgm:t>
        <a:bodyPr/>
        <a:lstStyle/>
        <a:p>
          <a:endParaRPr lang="en-US"/>
        </a:p>
      </dgm:t>
    </dgm:pt>
    <dgm:pt modelId="{266F67D9-410E-4372-8C29-2C00E2803317}" type="pres">
      <dgm:prSet presAssocID="{BC986482-5ABF-4B59-B0C1-17F68B9E9D43}" presName="dummy" presStyleCnt="0"/>
      <dgm:spPr/>
    </dgm:pt>
    <dgm:pt modelId="{DD3BD01A-E455-49CD-AC13-CC5BE8EA2C0F}" type="pres">
      <dgm:prSet presAssocID="{BC986482-5ABF-4B59-B0C1-17F68B9E9D43}" presName="node" presStyleLbl="revTx" presStyleIdx="3" presStyleCnt="7" custScaleX="125046" custScaleY="55840">
        <dgm:presLayoutVars>
          <dgm:bulletEnabled val="1"/>
        </dgm:presLayoutVars>
      </dgm:prSet>
      <dgm:spPr/>
      <dgm:t>
        <a:bodyPr/>
        <a:lstStyle/>
        <a:p>
          <a:endParaRPr lang="en-US"/>
        </a:p>
      </dgm:t>
    </dgm:pt>
    <dgm:pt modelId="{3E935966-1EE3-44EC-AAE3-6D33365CA8FE}" type="pres">
      <dgm:prSet presAssocID="{123A2530-91FB-45AC-AC2C-4227AC039CBF}" presName="sibTrans" presStyleLbl="node1" presStyleIdx="3" presStyleCnt="7"/>
      <dgm:spPr/>
      <dgm:t>
        <a:bodyPr/>
        <a:lstStyle/>
        <a:p>
          <a:endParaRPr lang="en-US"/>
        </a:p>
      </dgm:t>
    </dgm:pt>
    <dgm:pt modelId="{14DB6D07-8649-4D3B-B4BE-2C59137D1329}" type="pres">
      <dgm:prSet presAssocID="{C6B16691-821F-4095-A17C-D93A02DB5A5E}" presName="dummy" presStyleCnt="0"/>
      <dgm:spPr/>
    </dgm:pt>
    <dgm:pt modelId="{047A2636-15B9-4A10-838F-3E5CED067534}" type="pres">
      <dgm:prSet presAssocID="{C6B16691-821F-4095-A17C-D93A02DB5A5E}" presName="node" presStyleLbl="revTx" presStyleIdx="4" presStyleCnt="7">
        <dgm:presLayoutVars>
          <dgm:bulletEnabled val="1"/>
        </dgm:presLayoutVars>
      </dgm:prSet>
      <dgm:spPr/>
      <dgm:t>
        <a:bodyPr/>
        <a:lstStyle/>
        <a:p>
          <a:endParaRPr lang="en-US"/>
        </a:p>
      </dgm:t>
    </dgm:pt>
    <dgm:pt modelId="{B90E8295-125E-4091-849B-062E2D7225C5}" type="pres">
      <dgm:prSet presAssocID="{20757529-E6CE-44C1-B896-CE5F127316AC}" presName="sibTrans" presStyleLbl="node1" presStyleIdx="4" presStyleCnt="7"/>
      <dgm:spPr/>
      <dgm:t>
        <a:bodyPr/>
        <a:lstStyle/>
        <a:p>
          <a:endParaRPr lang="en-US"/>
        </a:p>
      </dgm:t>
    </dgm:pt>
    <dgm:pt modelId="{6CF663A3-BD6B-477F-9ADA-3769C7773AC9}" type="pres">
      <dgm:prSet presAssocID="{DE208938-09E0-4E2A-8DC9-BED7440DA2BC}" presName="dummy" presStyleCnt="0"/>
      <dgm:spPr/>
    </dgm:pt>
    <dgm:pt modelId="{B019675D-17B5-40D6-B0CC-EF534202797E}" type="pres">
      <dgm:prSet presAssocID="{DE208938-09E0-4E2A-8DC9-BED7440DA2BC}" presName="node" presStyleLbl="revTx" presStyleIdx="5" presStyleCnt="7">
        <dgm:presLayoutVars>
          <dgm:bulletEnabled val="1"/>
        </dgm:presLayoutVars>
      </dgm:prSet>
      <dgm:spPr/>
      <dgm:t>
        <a:bodyPr/>
        <a:lstStyle/>
        <a:p>
          <a:endParaRPr lang="en-US"/>
        </a:p>
      </dgm:t>
    </dgm:pt>
    <dgm:pt modelId="{384DDF18-DE92-42D0-B929-8AA23E045E50}" type="pres">
      <dgm:prSet presAssocID="{6AFC6B9E-C419-4A49-9FDE-176537C73841}" presName="sibTrans" presStyleLbl="node1" presStyleIdx="5" presStyleCnt="7"/>
      <dgm:spPr/>
      <dgm:t>
        <a:bodyPr/>
        <a:lstStyle/>
        <a:p>
          <a:endParaRPr lang="en-US"/>
        </a:p>
      </dgm:t>
    </dgm:pt>
    <dgm:pt modelId="{A950CB8F-BD73-46BA-9636-BEABF6758A27}" type="pres">
      <dgm:prSet presAssocID="{77785279-6899-497D-AC16-CAF8E4CA0387}" presName="dummy" presStyleCnt="0"/>
      <dgm:spPr/>
    </dgm:pt>
    <dgm:pt modelId="{73F003E1-6765-4123-962F-3C6A719C6FD7}" type="pres">
      <dgm:prSet presAssocID="{77785279-6899-497D-AC16-CAF8E4CA0387}" presName="node" presStyleLbl="revTx" presStyleIdx="6" presStyleCnt="7" custScaleX="142756">
        <dgm:presLayoutVars>
          <dgm:bulletEnabled val="1"/>
        </dgm:presLayoutVars>
      </dgm:prSet>
      <dgm:spPr/>
      <dgm:t>
        <a:bodyPr/>
        <a:lstStyle/>
        <a:p>
          <a:endParaRPr lang="en-US"/>
        </a:p>
      </dgm:t>
    </dgm:pt>
    <dgm:pt modelId="{71E626E0-F921-4B2E-88BA-9426647D0EDD}" type="pres">
      <dgm:prSet presAssocID="{0D7F3599-8D70-4B3E-BA68-EBEAA2D5CAAF}" presName="sibTrans" presStyleLbl="node1" presStyleIdx="6" presStyleCnt="7"/>
      <dgm:spPr/>
      <dgm:t>
        <a:bodyPr/>
        <a:lstStyle/>
        <a:p>
          <a:endParaRPr lang="en-US"/>
        </a:p>
      </dgm:t>
    </dgm:pt>
  </dgm:ptLst>
  <dgm:cxnLst>
    <dgm:cxn modelId="{12016D8F-760D-4B3D-9164-6E52FBA53D93}" srcId="{967B6C90-B64C-43CC-A631-83995CA1463A}" destId="{5903D026-0EFF-41F3-A3C9-614268ACABDA}" srcOrd="1" destOrd="0" parTransId="{49857900-A327-4DB2-A72C-C10151A309A8}" sibTransId="{985A90EF-9A4F-452E-AFC1-E49CDB581F32}"/>
    <dgm:cxn modelId="{A2518DDE-14F7-4AD7-B404-E1ABF4D0DAB4}" type="presOf" srcId="{199EA0C2-B578-443C-ADC9-7A2B31ADB158}" destId="{3B70A079-105C-49D7-A75A-47117B2286DE}" srcOrd="0" destOrd="0" presId="urn:microsoft.com/office/officeart/2005/8/layout/cycle1"/>
    <dgm:cxn modelId="{79C97207-5154-42D3-80EB-A4F2C3AF7DFE}" type="presOf" srcId="{3949DB6A-7A1A-4265-99D8-30B33C3FCFBD}" destId="{50802EA6-0D12-4E43-9B43-9F59865E64C8}" srcOrd="0" destOrd="0" presId="urn:microsoft.com/office/officeart/2005/8/layout/cycle1"/>
    <dgm:cxn modelId="{459C91DC-5510-4D31-9343-5D2E48C2D16C}" srcId="{967B6C90-B64C-43CC-A631-83995CA1463A}" destId="{3949DB6A-7A1A-4265-99D8-30B33C3FCFBD}" srcOrd="2" destOrd="0" parTransId="{9A951567-96BB-4A97-A98E-AF760FA8F466}" sibTransId="{F956CF9B-F74B-43B3-A923-69D478344F9F}"/>
    <dgm:cxn modelId="{ADB462DA-88F3-499C-9451-7A28BBF21F07}" type="presOf" srcId="{5903D026-0EFF-41F3-A3C9-614268ACABDA}" destId="{D4DBF666-8F45-465E-B65E-1B80C46CF6AB}" srcOrd="0" destOrd="0" presId="urn:microsoft.com/office/officeart/2005/8/layout/cycle1"/>
    <dgm:cxn modelId="{54CF690E-C5D1-4CFD-9F39-552762F33CE9}" type="presOf" srcId="{967B6C90-B64C-43CC-A631-83995CA1463A}" destId="{C36D24F8-2DF1-48AA-8118-F54ACC3EB5D4}" srcOrd="0" destOrd="0" presId="urn:microsoft.com/office/officeart/2005/8/layout/cycle1"/>
    <dgm:cxn modelId="{BBB128E2-9565-4DA6-B1A2-3850B8DE38F4}" srcId="{967B6C90-B64C-43CC-A631-83995CA1463A}" destId="{DE208938-09E0-4E2A-8DC9-BED7440DA2BC}" srcOrd="5" destOrd="0" parTransId="{7CA00FA3-0129-4B24-9810-84259BFB4B82}" sibTransId="{6AFC6B9E-C419-4A49-9FDE-176537C73841}"/>
    <dgm:cxn modelId="{74960601-5AF9-4745-B3A7-DA645007532A}" type="presOf" srcId="{123A2530-91FB-45AC-AC2C-4227AC039CBF}" destId="{3E935966-1EE3-44EC-AAE3-6D33365CA8FE}" srcOrd="0" destOrd="0" presId="urn:microsoft.com/office/officeart/2005/8/layout/cycle1"/>
    <dgm:cxn modelId="{864FCA04-9996-4DD2-91CD-1F67A7E97CB3}" srcId="{967B6C90-B64C-43CC-A631-83995CA1463A}" destId="{BC986482-5ABF-4B59-B0C1-17F68B9E9D43}" srcOrd="3" destOrd="0" parTransId="{48450B48-E4E4-444E-8CAD-B6BDB67E4349}" sibTransId="{123A2530-91FB-45AC-AC2C-4227AC039CBF}"/>
    <dgm:cxn modelId="{09105D76-DC05-4407-8871-5C45DA0BE893}" type="presOf" srcId="{C6B16691-821F-4095-A17C-D93A02DB5A5E}" destId="{047A2636-15B9-4A10-838F-3E5CED067534}" srcOrd="0" destOrd="0" presId="urn:microsoft.com/office/officeart/2005/8/layout/cycle1"/>
    <dgm:cxn modelId="{90609935-C841-47EC-9A4B-055F7E7BD19B}" srcId="{967B6C90-B64C-43CC-A631-83995CA1463A}" destId="{28887C86-FD35-41A3-ACBD-028BDE2EAFE7}" srcOrd="0" destOrd="0" parTransId="{8DB26750-3BFB-4ECD-B7D3-1BCD79DD6029}" sibTransId="{199EA0C2-B578-443C-ADC9-7A2B31ADB158}"/>
    <dgm:cxn modelId="{C77BB389-4495-47F7-863E-7BAEF1ED4AB1}" type="presOf" srcId="{0D7F3599-8D70-4B3E-BA68-EBEAA2D5CAAF}" destId="{71E626E0-F921-4B2E-88BA-9426647D0EDD}" srcOrd="0" destOrd="0" presId="urn:microsoft.com/office/officeart/2005/8/layout/cycle1"/>
    <dgm:cxn modelId="{FB9A7585-3A75-4311-A84A-E861A6DEFC96}" srcId="{967B6C90-B64C-43CC-A631-83995CA1463A}" destId="{77785279-6899-497D-AC16-CAF8E4CA0387}" srcOrd="6" destOrd="0" parTransId="{B7D8593A-3CA4-4C26-BB52-2BD2545FF7FA}" sibTransId="{0D7F3599-8D70-4B3E-BA68-EBEAA2D5CAAF}"/>
    <dgm:cxn modelId="{96170CA1-3989-4759-B698-D1707D62563B}" srcId="{967B6C90-B64C-43CC-A631-83995CA1463A}" destId="{C6B16691-821F-4095-A17C-D93A02DB5A5E}" srcOrd="4" destOrd="0" parTransId="{90A8282C-5BED-4D3A-AAEC-3307A2EFC69E}" sibTransId="{20757529-E6CE-44C1-B896-CE5F127316AC}"/>
    <dgm:cxn modelId="{52A8D0F8-A78D-4123-BA68-7DB6C557CED9}" type="presOf" srcId="{985A90EF-9A4F-452E-AFC1-E49CDB581F32}" destId="{92B39A37-4EAA-427F-8E34-72EF2FD95718}" srcOrd="0" destOrd="0" presId="urn:microsoft.com/office/officeart/2005/8/layout/cycle1"/>
    <dgm:cxn modelId="{4EF4E34F-0D9B-48F7-8BC2-9B1D4CC67B7B}" type="presOf" srcId="{28887C86-FD35-41A3-ACBD-028BDE2EAFE7}" destId="{80DAE364-093F-411E-B530-5539900A5FEA}" srcOrd="0" destOrd="0" presId="urn:microsoft.com/office/officeart/2005/8/layout/cycle1"/>
    <dgm:cxn modelId="{B3D69DDE-7BDC-4B84-B78F-67B6174B38F6}" type="presOf" srcId="{DE208938-09E0-4E2A-8DC9-BED7440DA2BC}" destId="{B019675D-17B5-40D6-B0CC-EF534202797E}" srcOrd="0" destOrd="0" presId="urn:microsoft.com/office/officeart/2005/8/layout/cycle1"/>
    <dgm:cxn modelId="{F13E0EB6-7DAB-4D78-A95C-9C33BB9FF4D2}" type="presOf" srcId="{BC986482-5ABF-4B59-B0C1-17F68B9E9D43}" destId="{DD3BD01A-E455-49CD-AC13-CC5BE8EA2C0F}" srcOrd="0" destOrd="0" presId="urn:microsoft.com/office/officeart/2005/8/layout/cycle1"/>
    <dgm:cxn modelId="{B3E30F95-40EE-4E0F-B931-4A5A29CC7A15}" type="presOf" srcId="{20757529-E6CE-44C1-B896-CE5F127316AC}" destId="{B90E8295-125E-4091-849B-062E2D7225C5}" srcOrd="0" destOrd="0" presId="urn:microsoft.com/office/officeart/2005/8/layout/cycle1"/>
    <dgm:cxn modelId="{C01F540F-8034-44F9-BA02-92CAE03C85BF}" type="presOf" srcId="{6AFC6B9E-C419-4A49-9FDE-176537C73841}" destId="{384DDF18-DE92-42D0-B929-8AA23E045E50}" srcOrd="0" destOrd="0" presId="urn:microsoft.com/office/officeart/2005/8/layout/cycle1"/>
    <dgm:cxn modelId="{0C6B22EF-BE1D-4AFB-BDFD-3F5AD9DF511A}" type="presOf" srcId="{77785279-6899-497D-AC16-CAF8E4CA0387}" destId="{73F003E1-6765-4123-962F-3C6A719C6FD7}" srcOrd="0" destOrd="0" presId="urn:microsoft.com/office/officeart/2005/8/layout/cycle1"/>
    <dgm:cxn modelId="{065FDD68-C16C-4EEF-857C-53BD3D41937D}" type="presOf" srcId="{F956CF9B-F74B-43B3-A923-69D478344F9F}" destId="{230A8032-C13D-404D-92C9-A1EA28D6BDAD}" srcOrd="0" destOrd="0" presId="urn:microsoft.com/office/officeart/2005/8/layout/cycle1"/>
    <dgm:cxn modelId="{6630FB9C-8CA5-4F57-A34F-4F1E237EA6D1}" type="presParOf" srcId="{C36D24F8-2DF1-48AA-8118-F54ACC3EB5D4}" destId="{A088BAAD-8B91-46BE-95C3-5B559B73FACD}" srcOrd="0" destOrd="0" presId="urn:microsoft.com/office/officeart/2005/8/layout/cycle1"/>
    <dgm:cxn modelId="{1AB5DAC2-E18B-4F24-8FFC-FAF53F9F8692}" type="presParOf" srcId="{C36D24F8-2DF1-48AA-8118-F54ACC3EB5D4}" destId="{80DAE364-093F-411E-B530-5539900A5FEA}" srcOrd="1" destOrd="0" presId="urn:microsoft.com/office/officeart/2005/8/layout/cycle1"/>
    <dgm:cxn modelId="{1D409170-2DA3-4F3B-90BD-46D098E091AF}" type="presParOf" srcId="{C36D24F8-2DF1-48AA-8118-F54ACC3EB5D4}" destId="{3B70A079-105C-49D7-A75A-47117B2286DE}" srcOrd="2" destOrd="0" presId="urn:microsoft.com/office/officeart/2005/8/layout/cycle1"/>
    <dgm:cxn modelId="{73F1A269-E56E-49E1-98CF-8808A74E7F03}" type="presParOf" srcId="{C36D24F8-2DF1-48AA-8118-F54ACC3EB5D4}" destId="{04C4EF23-6F7F-4064-8750-0D3531576223}" srcOrd="3" destOrd="0" presId="urn:microsoft.com/office/officeart/2005/8/layout/cycle1"/>
    <dgm:cxn modelId="{05FE96B5-02A8-4BDE-8F59-644D7B3A53F8}" type="presParOf" srcId="{C36D24F8-2DF1-48AA-8118-F54ACC3EB5D4}" destId="{D4DBF666-8F45-465E-B65E-1B80C46CF6AB}" srcOrd="4" destOrd="0" presId="urn:microsoft.com/office/officeart/2005/8/layout/cycle1"/>
    <dgm:cxn modelId="{76A6214F-F3F2-4A37-919E-2AF916E6AFCC}" type="presParOf" srcId="{C36D24F8-2DF1-48AA-8118-F54ACC3EB5D4}" destId="{92B39A37-4EAA-427F-8E34-72EF2FD95718}" srcOrd="5" destOrd="0" presId="urn:microsoft.com/office/officeart/2005/8/layout/cycle1"/>
    <dgm:cxn modelId="{8EA6A824-AF37-466A-94F9-B7D7E38AC7B1}" type="presParOf" srcId="{C36D24F8-2DF1-48AA-8118-F54ACC3EB5D4}" destId="{D2EFA223-F65B-4266-9990-4FCE64FC3DCF}" srcOrd="6" destOrd="0" presId="urn:microsoft.com/office/officeart/2005/8/layout/cycle1"/>
    <dgm:cxn modelId="{1CD8618C-9B28-4096-922F-F1F316CCD110}" type="presParOf" srcId="{C36D24F8-2DF1-48AA-8118-F54ACC3EB5D4}" destId="{50802EA6-0D12-4E43-9B43-9F59865E64C8}" srcOrd="7" destOrd="0" presId="urn:microsoft.com/office/officeart/2005/8/layout/cycle1"/>
    <dgm:cxn modelId="{3BB9F175-BFB3-4695-98B4-B7ECE1C45DD6}" type="presParOf" srcId="{C36D24F8-2DF1-48AA-8118-F54ACC3EB5D4}" destId="{230A8032-C13D-404D-92C9-A1EA28D6BDAD}" srcOrd="8" destOrd="0" presId="urn:microsoft.com/office/officeart/2005/8/layout/cycle1"/>
    <dgm:cxn modelId="{A9B4163C-1342-4893-872A-F40DE7A07D3D}" type="presParOf" srcId="{C36D24F8-2DF1-48AA-8118-F54ACC3EB5D4}" destId="{266F67D9-410E-4372-8C29-2C00E2803317}" srcOrd="9" destOrd="0" presId="urn:microsoft.com/office/officeart/2005/8/layout/cycle1"/>
    <dgm:cxn modelId="{5D450B98-1D71-4AC1-82C4-79F71106B535}" type="presParOf" srcId="{C36D24F8-2DF1-48AA-8118-F54ACC3EB5D4}" destId="{DD3BD01A-E455-49CD-AC13-CC5BE8EA2C0F}" srcOrd="10" destOrd="0" presId="urn:microsoft.com/office/officeart/2005/8/layout/cycle1"/>
    <dgm:cxn modelId="{E88E5DAD-6098-4C7F-949F-D791EBCA13F9}" type="presParOf" srcId="{C36D24F8-2DF1-48AA-8118-F54ACC3EB5D4}" destId="{3E935966-1EE3-44EC-AAE3-6D33365CA8FE}" srcOrd="11" destOrd="0" presId="urn:microsoft.com/office/officeart/2005/8/layout/cycle1"/>
    <dgm:cxn modelId="{805D1D70-D3C1-4C28-A102-7414834EE6CF}" type="presParOf" srcId="{C36D24F8-2DF1-48AA-8118-F54ACC3EB5D4}" destId="{14DB6D07-8649-4D3B-B4BE-2C59137D1329}" srcOrd="12" destOrd="0" presId="urn:microsoft.com/office/officeart/2005/8/layout/cycle1"/>
    <dgm:cxn modelId="{2D72A027-BC1B-45F3-93D8-5567675EB105}" type="presParOf" srcId="{C36D24F8-2DF1-48AA-8118-F54ACC3EB5D4}" destId="{047A2636-15B9-4A10-838F-3E5CED067534}" srcOrd="13" destOrd="0" presId="urn:microsoft.com/office/officeart/2005/8/layout/cycle1"/>
    <dgm:cxn modelId="{4FDA292D-F91D-44A9-974A-16892A908628}" type="presParOf" srcId="{C36D24F8-2DF1-48AA-8118-F54ACC3EB5D4}" destId="{B90E8295-125E-4091-849B-062E2D7225C5}" srcOrd="14" destOrd="0" presId="urn:microsoft.com/office/officeart/2005/8/layout/cycle1"/>
    <dgm:cxn modelId="{48DF48A0-8710-4466-AFD6-2045B7252C5B}" type="presParOf" srcId="{C36D24F8-2DF1-48AA-8118-F54ACC3EB5D4}" destId="{6CF663A3-BD6B-477F-9ADA-3769C7773AC9}" srcOrd="15" destOrd="0" presId="urn:microsoft.com/office/officeart/2005/8/layout/cycle1"/>
    <dgm:cxn modelId="{B821AFF5-AB00-4964-ABB2-3589F924D182}" type="presParOf" srcId="{C36D24F8-2DF1-48AA-8118-F54ACC3EB5D4}" destId="{B019675D-17B5-40D6-B0CC-EF534202797E}" srcOrd="16" destOrd="0" presId="urn:microsoft.com/office/officeart/2005/8/layout/cycle1"/>
    <dgm:cxn modelId="{B51F31E1-0EF3-4102-9685-D8A98805592F}" type="presParOf" srcId="{C36D24F8-2DF1-48AA-8118-F54ACC3EB5D4}" destId="{384DDF18-DE92-42D0-B929-8AA23E045E50}" srcOrd="17" destOrd="0" presId="urn:microsoft.com/office/officeart/2005/8/layout/cycle1"/>
    <dgm:cxn modelId="{E1E60773-0A60-438A-BDBF-805CE050EBB6}" type="presParOf" srcId="{C36D24F8-2DF1-48AA-8118-F54ACC3EB5D4}" destId="{A950CB8F-BD73-46BA-9636-BEABF6758A27}" srcOrd="18" destOrd="0" presId="urn:microsoft.com/office/officeart/2005/8/layout/cycle1"/>
    <dgm:cxn modelId="{15ED2465-F783-45EF-98DA-FEB52CDF1D42}" type="presParOf" srcId="{C36D24F8-2DF1-48AA-8118-F54ACC3EB5D4}" destId="{73F003E1-6765-4123-962F-3C6A719C6FD7}" srcOrd="19" destOrd="0" presId="urn:microsoft.com/office/officeart/2005/8/layout/cycle1"/>
    <dgm:cxn modelId="{78068820-5635-4D49-A02F-199EC9A4CA3F}" type="presParOf" srcId="{C36D24F8-2DF1-48AA-8118-F54ACC3EB5D4}" destId="{71E626E0-F921-4B2E-88BA-9426647D0EDD}" srcOrd="20"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28714E-22E3-41EF-9073-08D6F7EE57A4}">
      <dsp:nvSpPr>
        <dsp:cNvPr id="0" name=""/>
        <dsp:cNvSpPr/>
      </dsp:nvSpPr>
      <dsp:spPr>
        <a:xfrm>
          <a:off x="1781035" y="682345"/>
          <a:ext cx="4578034" cy="4578034"/>
        </a:xfrm>
        <a:prstGeom prst="blockArc">
          <a:avLst>
            <a:gd name="adj1" fmla="val 11880000"/>
            <a:gd name="adj2" fmla="val 16200000"/>
            <a:gd name="adj3" fmla="val 4638"/>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B01F6D-7596-458A-865F-E2F548B1BBC4}">
      <dsp:nvSpPr>
        <dsp:cNvPr id="0" name=""/>
        <dsp:cNvSpPr/>
      </dsp:nvSpPr>
      <dsp:spPr>
        <a:xfrm>
          <a:off x="1781035" y="682345"/>
          <a:ext cx="4578034" cy="4578034"/>
        </a:xfrm>
        <a:prstGeom prst="blockArc">
          <a:avLst>
            <a:gd name="adj1" fmla="val 7560000"/>
            <a:gd name="adj2" fmla="val 11880000"/>
            <a:gd name="adj3" fmla="val 4638"/>
          </a:avLst>
        </a:prstGeom>
        <a:solidFill>
          <a:schemeClr val="accent5">
            <a:hueOff val="-7450407"/>
            <a:satOff val="29858"/>
            <a:lumOff val="647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2E8BB64-DE09-444B-94BB-2537988FAD89}">
      <dsp:nvSpPr>
        <dsp:cNvPr id="0" name=""/>
        <dsp:cNvSpPr/>
      </dsp:nvSpPr>
      <dsp:spPr>
        <a:xfrm>
          <a:off x="1781035" y="682345"/>
          <a:ext cx="4578034" cy="4578034"/>
        </a:xfrm>
        <a:prstGeom prst="blockArc">
          <a:avLst>
            <a:gd name="adj1" fmla="val 3240000"/>
            <a:gd name="adj2" fmla="val 7560000"/>
            <a:gd name="adj3" fmla="val 4638"/>
          </a:avLst>
        </a:prstGeom>
        <a:solidFill>
          <a:schemeClr val="accent5">
            <a:hueOff val="-4966938"/>
            <a:satOff val="19906"/>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2720FC2-CFAD-4D71-A57C-C634A60FA31A}">
      <dsp:nvSpPr>
        <dsp:cNvPr id="0" name=""/>
        <dsp:cNvSpPr/>
      </dsp:nvSpPr>
      <dsp:spPr>
        <a:xfrm>
          <a:off x="1781035" y="682345"/>
          <a:ext cx="4578034" cy="4578034"/>
        </a:xfrm>
        <a:prstGeom prst="blockArc">
          <a:avLst>
            <a:gd name="adj1" fmla="val 20520000"/>
            <a:gd name="adj2" fmla="val 3240000"/>
            <a:gd name="adj3" fmla="val 4638"/>
          </a:avLst>
        </a:prstGeom>
        <a:solidFill>
          <a:schemeClr val="accent5">
            <a:hueOff val="-2483469"/>
            <a:satOff val="9953"/>
            <a:lumOff val="215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5C8219D-7431-4264-83BE-86EE01334F3F}">
      <dsp:nvSpPr>
        <dsp:cNvPr id="0" name=""/>
        <dsp:cNvSpPr/>
      </dsp:nvSpPr>
      <dsp:spPr>
        <a:xfrm>
          <a:off x="1781035" y="682345"/>
          <a:ext cx="4578034" cy="4578034"/>
        </a:xfrm>
        <a:prstGeom prst="blockArc">
          <a:avLst>
            <a:gd name="adj1" fmla="val 16200000"/>
            <a:gd name="adj2" fmla="val 20520000"/>
            <a:gd name="adj3" fmla="val 4638"/>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4C59C44-6F29-49EF-9615-D826AE7D0A85}">
      <dsp:nvSpPr>
        <dsp:cNvPr id="0" name=""/>
        <dsp:cNvSpPr/>
      </dsp:nvSpPr>
      <dsp:spPr>
        <a:xfrm>
          <a:off x="2895585" y="1904980"/>
          <a:ext cx="2106290" cy="210629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APT T&amp;T</a:t>
          </a:r>
          <a:endParaRPr lang="en-US" sz="2400" b="1" kern="1200" dirty="0">
            <a:solidFill>
              <a:schemeClr val="tx1"/>
            </a:solidFill>
          </a:endParaRPr>
        </a:p>
      </dsp:txBody>
      <dsp:txXfrm>
        <a:off x="3204044" y="2213439"/>
        <a:ext cx="1489372" cy="1489372"/>
      </dsp:txXfrm>
    </dsp:sp>
    <dsp:sp modelId="{4EF577E3-BC6D-4274-B853-D871240AB70C}">
      <dsp:nvSpPr>
        <dsp:cNvPr id="0" name=""/>
        <dsp:cNvSpPr/>
      </dsp:nvSpPr>
      <dsp:spPr>
        <a:xfrm>
          <a:off x="2919317" y="-118233"/>
          <a:ext cx="2301469" cy="1707314"/>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Pre-Assignment</a:t>
          </a:r>
          <a:endParaRPr lang="en-US" sz="2400" b="1" kern="1200" dirty="0">
            <a:solidFill>
              <a:schemeClr val="tx1"/>
            </a:solidFill>
          </a:endParaRPr>
        </a:p>
      </dsp:txBody>
      <dsp:txXfrm>
        <a:off x="3256359" y="131797"/>
        <a:ext cx="1627385" cy="1207254"/>
      </dsp:txXfrm>
    </dsp:sp>
    <dsp:sp modelId="{E308EA92-0611-4848-915C-6EA82834F46D}">
      <dsp:nvSpPr>
        <dsp:cNvPr id="0" name=""/>
        <dsp:cNvSpPr/>
      </dsp:nvSpPr>
      <dsp:spPr>
        <a:xfrm>
          <a:off x="4937851" y="1423894"/>
          <a:ext cx="2517410" cy="1713049"/>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Negotiation</a:t>
          </a:r>
          <a:endParaRPr lang="en-US" sz="2400" b="1" kern="1200" dirty="0">
            <a:solidFill>
              <a:schemeClr val="tx1"/>
            </a:solidFill>
          </a:endParaRPr>
        </a:p>
      </dsp:txBody>
      <dsp:txXfrm>
        <a:off x="5306517" y="1674764"/>
        <a:ext cx="1780078" cy="1211309"/>
      </dsp:txXfrm>
    </dsp:sp>
    <dsp:sp modelId="{BC291306-E55E-4F4A-98B3-06295C528D0E}">
      <dsp:nvSpPr>
        <dsp:cNvPr id="0" name=""/>
        <dsp:cNvSpPr/>
      </dsp:nvSpPr>
      <dsp:spPr>
        <a:xfrm>
          <a:off x="4304340" y="3879717"/>
          <a:ext cx="2159926" cy="1801115"/>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Acquisition</a:t>
          </a:r>
          <a:endParaRPr lang="en-US" sz="2400" b="1" kern="1200" dirty="0">
            <a:solidFill>
              <a:schemeClr val="tx1"/>
            </a:solidFill>
          </a:endParaRPr>
        </a:p>
      </dsp:txBody>
      <dsp:txXfrm>
        <a:off x="4620654" y="4143484"/>
        <a:ext cx="1527298" cy="1273581"/>
      </dsp:txXfrm>
    </dsp:sp>
    <dsp:sp modelId="{7F94006C-30B2-4302-BFFC-FBF1F7196EA9}">
      <dsp:nvSpPr>
        <dsp:cNvPr id="0" name=""/>
        <dsp:cNvSpPr/>
      </dsp:nvSpPr>
      <dsp:spPr>
        <a:xfrm>
          <a:off x="2018599" y="4043073"/>
          <a:ext cx="1474403" cy="1474403"/>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Virtual Teams</a:t>
          </a:r>
          <a:endParaRPr lang="en-US" sz="2400" b="1" kern="1200" dirty="0">
            <a:solidFill>
              <a:schemeClr val="tx1"/>
            </a:solidFill>
          </a:endParaRPr>
        </a:p>
      </dsp:txBody>
      <dsp:txXfrm>
        <a:off x="2234520" y="4258994"/>
        <a:ext cx="1042561" cy="1042561"/>
      </dsp:txXfrm>
    </dsp:sp>
    <dsp:sp modelId="{1E79AE31-79BB-43BA-9275-B664D9C72C88}">
      <dsp:nvSpPr>
        <dsp:cNvPr id="0" name=""/>
        <dsp:cNvSpPr/>
      </dsp:nvSpPr>
      <dsp:spPr>
        <a:xfrm>
          <a:off x="1002938" y="1364387"/>
          <a:ext cx="1881220" cy="1832063"/>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Multi-Criteria Decision Analysis</a:t>
          </a:r>
          <a:endParaRPr lang="en-US" sz="2400" b="1" kern="1200" dirty="0">
            <a:solidFill>
              <a:schemeClr val="tx1"/>
            </a:solidFill>
          </a:endParaRPr>
        </a:p>
      </dsp:txBody>
      <dsp:txXfrm>
        <a:off x="1278436" y="1632686"/>
        <a:ext cx="1330224" cy="129546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3D608-554E-4760-9A7E-8F71E4D29EFA}">
      <dsp:nvSpPr>
        <dsp:cNvPr id="0" name=""/>
        <dsp:cNvSpPr/>
      </dsp:nvSpPr>
      <dsp:spPr>
        <a:xfrm>
          <a:off x="2538950" y="1211679"/>
          <a:ext cx="3170039" cy="3170039"/>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Outsourcing Advantages</a:t>
          </a:r>
          <a:endParaRPr lang="en-US" sz="2800" kern="1200" dirty="0"/>
        </a:p>
      </dsp:txBody>
      <dsp:txXfrm>
        <a:off x="3003191" y="1675920"/>
        <a:ext cx="2241557" cy="2241557"/>
      </dsp:txXfrm>
    </dsp:sp>
    <dsp:sp modelId="{77DC752F-573E-41BA-A559-BC63B55E3BB0}">
      <dsp:nvSpPr>
        <dsp:cNvPr id="0" name=""/>
        <dsp:cNvSpPr/>
      </dsp:nvSpPr>
      <dsp:spPr>
        <a:xfrm>
          <a:off x="3019068" y="-151049"/>
          <a:ext cx="2209802" cy="1766646"/>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Cost Reduction</a:t>
          </a:r>
          <a:endParaRPr lang="en-US" sz="2800" kern="1200" dirty="0"/>
        </a:p>
      </dsp:txBody>
      <dsp:txXfrm>
        <a:off x="3342686" y="107670"/>
        <a:ext cx="1562566" cy="1249208"/>
      </dsp:txXfrm>
    </dsp:sp>
    <dsp:sp modelId="{D2685E0B-87E8-464B-9F44-84CAD87E85B2}">
      <dsp:nvSpPr>
        <dsp:cNvPr id="0" name=""/>
        <dsp:cNvSpPr/>
      </dsp:nvSpPr>
      <dsp:spPr>
        <a:xfrm>
          <a:off x="5105402" y="1676395"/>
          <a:ext cx="2577321" cy="2118980"/>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Faster Project Completion</a:t>
          </a:r>
          <a:endParaRPr lang="en-US" sz="2800" kern="1200" dirty="0"/>
        </a:p>
      </dsp:txBody>
      <dsp:txXfrm>
        <a:off x="5482842" y="1986712"/>
        <a:ext cx="1822441" cy="1498346"/>
      </dsp:txXfrm>
    </dsp:sp>
    <dsp:sp modelId="{E3592246-317D-4CE2-8248-1D9084E75DC0}">
      <dsp:nvSpPr>
        <dsp:cNvPr id="0" name=""/>
        <dsp:cNvSpPr/>
      </dsp:nvSpPr>
      <dsp:spPr>
        <a:xfrm>
          <a:off x="3038548" y="3856196"/>
          <a:ext cx="2170842" cy="2009852"/>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High Level of Expertise</a:t>
          </a:r>
          <a:endParaRPr lang="en-US" sz="2800" kern="1200" dirty="0"/>
        </a:p>
      </dsp:txBody>
      <dsp:txXfrm>
        <a:off x="3356460" y="4150532"/>
        <a:ext cx="1535018" cy="1421180"/>
      </dsp:txXfrm>
    </dsp:sp>
    <dsp:sp modelId="{EEDE4647-875D-4E08-AF3F-0E9CB207F3E0}">
      <dsp:nvSpPr>
        <dsp:cNvPr id="0" name=""/>
        <dsp:cNvSpPr/>
      </dsp:nvSpPr>
      <dsp:spPr>
        <a:xfrm>
          <a:off x="981145" y="1828798"/>
          <a:ext cx="2156799" cy="1935800"/>
        </a:xfrm>
        <a:prstGeom prst="ellipse">
          <a:avLst/>
        </a:prstGeom>
        <a:solidFill>
          <a:schemeClr val="accent6">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Flexibility</a:t>
          </a:r>
          <a:endParaRPr lang="en-US" sz="2800" kern="1200" dirty="0"/>
        </a:p>
      </dsp:txBody>
      <dsp:txXfrm>
        <a:off x="1297001" y="2112289"/>
        <a:ext cx="1525087" cy="13688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C771BC-D340-4D98-AF4A-E66D2303088C}">
      <dsp:nvSpPr>
        <dsp:cNvPr id="0" name=""/>
        <dsp:cNvSpPr/>
      </dsp:nvSpPr>
      <dsp:spPr>
        <a:xfrm>
          <a:off x="2838612" y="1353420"/>
          <a:ext cx="3085504" cy="3085504"/>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Outsourcing Disadvantages</a:t>
          </a:r>
          <a:endParaRPr lang="en-US" sz="2800" kern="1200" dirty="0"/>
        </a:p>
      </dsp:txBody>
      <dsp:txXfrm>
        <a:off x="3290474" y="1805282"/>
        <a:ext cx="2181780" cy="2181780"/>
      </dsp:txXfrm>
    </dsp:sp>
    <dsp:sp modelId="{47136FEA-2755-41A0-8AF1-661869E00A02}">
      <dsp:nvSpPr>
        <dsp:cNvPr id="0" name=""/>
        <dsp:cNvSpPr/>
      </dsp:nvSpPr>
      <dsp:spPr>
        <a:xfrm>
          <a:off x="2971528" y="-86421"/>
          <a:ext cx="2819673" cy="1946444"/>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Coordination Breakdowns</a:t>
          </a:r>
          <a:endParaRPr lang="en-US" sz="2800" kern="1200" dirty="0"/>
        </a:p>
      </dsp:txBody>
      <dsp:txXfrm>
        <a:off x="3384460" y="198629"/>
        <a:ext cx="1993809" cy="1376344"/>
      </dsp:txXfrm>
    </dsp:sp>
    <dsp:sp modelId="{FA1E3895-E825-4948-A8C0-D63B65BE26B1}">
      <dsp:nvSpPr>
        <dsp:cNvPr id="0" name=""/>
        <dsp:cNvSpPr/>
      </dsp:nvSpPr>
      <dsp:spPr>
        <a:xfrm>
          <a:off x="5466413" y="2048322"/>
          <a:ext cx="1848649" cy="1695700"/>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Loss of Control</a:t>
          </a:r>
          <a:endParaRPr lang="en-US" sz="2800" kern="1200" dirty="0"/>
        </a:p>
      </dsp:txBody>
      <dsp:txXfrm>
        <a:off x="5737141" y="2296652"/>
        <a:ext cx="1307193" cy="1199040"/>
      </dsp:txXfrm>
    </dsp:sp>
    <dsp:sp modelId="{3C49031A-2FB6-45E1-AE67-A97A845EACE2}">
      <dsp:nvSpPr>
        <dsp:cNvPr id="0" name=""/>
        <dsp:cNvSpPr/>
      </dsp:nvSpPr>
      <dsp:spPr>
        <a:xfrm>
          <a:off x="3504788" y="4162070"/>
          <a:ext cx="1753152" cy="1486950"/>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Conflict</a:t>
          </a:r>
          <a:endParaRPr lang="en-US" sz="2800" kern="1200" dirty="0"/>
        </a:p>
      </dsp:txBody>
      <dsp:txXfrm>
        <a:off x="3761531" y="4379829"/>
        <a:ext cx="1239666" cy="1051432"/>
      </dsp:txXfrm>
    </dsp:sp>
    <dsp:sp modelId="{E189A716-A1D3-4D39-B56D-BBB8024A1EEB}">
      <dsp:nvSpPr>
        <dsp:cNvPr id="0" name=""/>
        <dsp:cNvSpPr/>
      </dsp:nvSpPr>
      <dsp:spPr>
        <a:xfrm>
          <a:off x="1447937" y="2138473"/>
          <a:ext cx="1848109" cy="1515399"/>
        </a:xfrm>
        <a:prstGeom prst="ellipse">
          <a:avLst/>
        </a:prstGeom>
        <a:solidFill>
          <a:schemeClr val="accent6">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Security Issues</a:t>
          </a:r>
          <a:endParaRPr lang="en-US" sz="2800" kern="1200" dirty="0"/>
        </a:p>
      </dsp:txBody>
      <dsp:txXfrm>
        <a:off x="1718586" y="2360398"/>
        <a:ext cx="1306811" cy="10715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CFEBCA-6B20-4B70-BC1D-6CEB2FD56349}">
      <dsp:nvSpPr>
        <dsp:cNvPr id="0" name=""/>
        <dsp:cNvSpPr/>
      </dsp:nvSpPr>
      <dsp:spPr>
        <a:xfrm>
          <a:off x="0" y="23812"/>
          <a:ext cx="2262187" cy="135731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Availability</a:t>
          </a:r>
          <a:endParaRPr lang="en-US" sz="2900" b="1" kern="1200" dirty="0">
            <a:solidFill>
              <a:schemeClr val="bg1"/>
            </a:solidFill>
          </a:endParaRPr>
        </a:p>
      </dsp:txBody>
      <dsp:txXfrm>
        <a:off x="0" y="23812"/>
        <a:ext cx="2262187" cy="1357312"/>
      </dsp:txXfrm>
    </dsp:sp>
    <dsp:sp modelId="{4878D0F9-E8FB-45FC-83E8-AD093E289A70}">
      <dsp:nvSpPr>
        <dsp:cNvPr id="0" name=""/>
        <dsp:cNvSpPr/>
      </dsp:nvSpPr>
      <dsp:spPr>
        <a:xfrm>
          <a:off x="2488406" y="23812"/>
          <a:ext cx="2262187" cy="135731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Cost</a:t>
          </a:r>
          <a:endParaRPr lang="en-US" sz="2900" b="1" kern="1200" dirty="0">
            <a:solidFill>
              <a:schemeClr val="bg1"/>
            </a:solidFill>
          </a:endParaRPr>
        </a:p>
      </dsp:txBody>
      <dsp:txXfrm>
        <a:off x="2488406" y="23812"/>
        <a:ext cx="2262187" cy="1357312"/>
      </dsp:txXfrm>
    </dsp:sp>
    <dsp:sp modelId="{DE819A7D-140B-47F1-A2B0-EBFF96EC1D82}">
      <dsp:nvSpPr>
        <dsp:cNvPr id="0" name=""/>
        <dsp:cNvSpPr/>
      </dsp:nvSpPr>
      <dsp:spPr>
        <a:xfrm>
          <a:off x="4976812" y="23812"/>
          <a:ext cx="2262187" cy="1357312"/>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Experience</a:t>
          </a:r>
          <a:endParaRPr lang="en-US" sz="2900" b="1" kern="1200" dirty="0">
            <a:solidFill>
              <a:schemeClr val="bg1"/>
            </a:solidFill>
          </a:endParaRPr>
        </a:p>
      </dsp:txBody>
      <dsp:txXfrm>
        <a:off x="4976812" y="23812"/>
        <a:ext cx="2262187" cy="1357312"/>
      </dsp:txXfrm>
    </dsp:sp>
    <dsp:sp modelId="{BA66B863-A43C-4F5C-8D20-DE15FAB560D1}">
      <dsp:nvSpPr>
        <dsp:cNvPr id="0" name=""/>
        <dsp:cNvSpPr/>
      </dsp:nvSpPr>
      <dsp:spPr>
        <a:xfrm>
          <a:off x="0" y="1607343"/>
          <a:ext cx="2262187" cy="1357312"/>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Ability</a:t>
          </a:r>
          <a:endParaRPr lang="en-US" sz="2900" b="1" kern="1200" dirty="0">
            <a:solidFill>
              <a:schemeClr val="bg1"/>
            </a:solidFill>
          </a:endParaRPr>
        </a:p>
      </dsp:txBody>
      <dsp:txXfrm>
        <a:off x="0" y="1607343"/>
        <a:ext cx="2262187" cy="1357312"/>
      </dsp:txXfrm>
    </dsp:sp>
    <dsp:sp modelId="{DB669DCA-FA21-4387-B130-46EBB05E154E}">
      <dsp:nvSpPr>
        <dsp:cNvPr id="0" name=""/>
        <dsp:cNvSpPr/>
      </dsp:nvSpPr>
      <dsp:spPr>
        <a:xfrm>
          <a:off x="2488406" y="1607343"/>
          <a:ext cx="2262187" cy="1357312"/>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Knowledge</a:t>
          </a:r>
          <a:endParaRPr lang="en-US" sz="2900" b="1" kern="1200" dirty="0">
            <a:solidFill>
              <a:schemeClr val="bg1"/>
            </a:solidFill>
          </a:endParaRPr>
        </a:p>
      </dsp:txBody>
      <dsp:txXfrm>
        <a:off x="2488406" y="1607343"/>
        <a:ext cx="2262187" cy="1357312"/>
      </dsp:txXfrm>
    </dsp:sp>
    <dsp:sp modelId="{82CE5BAA-9F5E-4C09-867D-F839A86A4D90}">
      <dsp:nvSpPr>
        <dsp:cNvPr id="0" name=""/>
        <dsp:cNvSpPr/>
      </dsp:nvSpPr>
      <dsp:spPr>
        <a:xfrm>
          <a:off x="4976812" y="1607343"/>
          <a:ext cx="2262187" cy="135731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Skills</a:t>
          </a:r>
          <a:endParaRPr lang="en-US" sz="2900" b="1" kern="1200" dirty="0">
            <a:solidFill>
              <a:schemeClr val="bg1"/>
            </a:solidFill>
          </a:endParaRPr>
        </a:p>
      </dsp:txBody>
      <dsp:txXfrm>
        <a:off x="4976812" y="1607343"/>
        <a:ext cx="2262187" cy="1357312"/>
      </dsp:txXfrm>
    </dsp:sp>
    <dsp:sp modelId="{3B8DE55E-C252-4315-A8E5-FA6556374D63}">
      <dsp:nvSpPr>
        <dsp:cNvPr id="0" name=""/>
        <dsp:cNvSpPr/>
      </dsp:nvSpPr>
      <dsp:spPr>
        <a:xfrm>
          <a:off x="1244203" y="3190874"/>
          <a:ext cx="2262187" cy="135731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Attitude</a:t>
          </a:r>
          <a:endParaRPr lang="en-US" sz="2900" b="1" kern="1200" dirty="0">
            <a:solidFill>
              <a:schemeClr val="bg1"/>
            </a:solidFill>
          </a:endParaRPr>
        </a:p>
      </dsp:txBody>
      <dsp:txXfrm>
        <a:off x="1244203" y="3190874"/>
        <a:ext cx="2262187" cy="1357312"/>
      </dsp:txXfrm>
    </dsp:sp>
    <dsp:sp modelId="{7CC2C0D9-11B0-43AD-9A6B-79EC6B6467D9}">
      <dsp:nvSpPr>
        <dsp:cNvPr id="0" name=""/>
        <dsp:cNvSpPr/>
      </dsp:nvSpPr>
      <dsp:spPr>
        <a:xfrm>
          <a:off x="3732609" y="3190874"/>
          <a:ext cx="2262187" cy="1357312"/>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kern="1200" dirty="0" smtClean="0">
              <a:solidFill>
                <a:schemeClr val="bg1"/>
              </a:solidFill>
            </a:rPr>
            <a:t>International Factors</a:t>
          </a:r>
          <a:endParaRPr lang="en-US" sz="2900" b="1" kern="1200" dirty="0">
            <a:solidFill>
              <a:schemeClr val="bg1"/>
            </a:solidFill>
          </a:endParaRPr>
        </a:p>
      </dsp:txBody>
      <dsp:txXfrm>
        <a:off x="3732609" y="3190874"/>
        <a:ext cx="2262187" cy="13573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D8E5E2-9283-4D6E-B710-649CB94712A4}">
      <dsp:nvSpPr>
        <dsp:cNvPr id="0" name=""/>
        <dsp:cNvSpPr/>
      </dsp:nvSpPr>
      <dsp:spPr>
        <a:xfrm>
          <a:off x="3447596" y="2641856"/>
          <a:ext cx="1714500" cy="1714500"/>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b="1" i="0" kern="1200" dirty="0" smtClean="0"/>
            <a:t>Outputs</a:t>
          </a:r>
          <a:endParaRPr lang="en-US" sz="2400" b="1" i="0" kern="1200" dirty="0"/>
        </a:p>
      </dsp:txBody>
      <dsp:txXfrm>
        <a:off x="3531291" y="2725551"/>
        <a:ext cx="1547110" cy="1547110"/>
      </dsp:txXfrm>
    </dsp:sp>
    <dsp:sp modelId="{54A3D9BC-1DEA-4552-A189-F5379E37E625}">
      <dsp:nvSpPr>
        <dsp:cNvPr id="0" name=""/>
        <dsp:cNvSpPr/>
      </dsp:nvSpPr>
      <dsp:spPr>
        <a:xfrm rot="16200000">
          <a:off x="3813639" y="2150650"/>
          <a:ext cx="982412" cy="0"/>
        </a:xfrm>
        <a:custGeom>
          <a:avLst/>
          <a:gdLst/>
          <a:ahLst/>
          <a:cxnLst/>
          <a:rect l="0" t="0" r="0" b="0"/>
          <a:pathLst>
            <a:path>
              <a:moveTo>
                <a:pt x="0" y="0"/>
              </a:moveTo>
              <a:lnTo>
                <a:pt x="982412" y="0"/>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1FC00D6-AEF8-4CA4-8FCF-9EE93C46D36A}">
      <dsp:nvSpPr>
        <dsp:cNvPr id="0" name=""/>
        <dsp:cNvSpPr/>
      </dsp:nvSpPr>
      <dsp:spPr>
        <a:xfrm>
          <a:off x="3199943" y="70253"/>
          <a:ext cx="2209806" cy="1589189"/>
        </a:xfrm>
        <a:prstGeom prst="roundRect">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b="1" i="0" kern="1200" dirty="0" smtClean="0"/>
            <a:t>Project Staff Assignments</a:t>
          </a:r>
          <a:endParaRPr lang="en-US" sz="2400" b="1" i="0" kern="1200" dirty="0"/>
        </a:p>
      </dsp:txBody>
      <dsp:txXfrm>
        <a:off x="3277521" y="147831"/>
        <a:ext cx="2054650" cy="1434033"/>
      </dsp:txXfrm>
    </dsp:sp>
    <dsp:sp modelId="{FFEDE15B-CCCF-454F-9C6D-103209C9EEFE}">
      <dsp:nvSpPr>
        <dsp:cNvPr id="0" name=""/>
        <dsp:cNvSpPr/>
      </dsp:nvSpPr>
      <dsp:spPr>
        <a:xfrm rot="1800000">
          <a:off x="5131874" y="4106830"/>
          <a:ext cx="451161" cy="0"/>
        </a:xfrm>
        <a:custGeom>
          <a:avLst/>
          <a:gdLst/>
          <a:ahLst/>
          <a:cxnLst/>
          <a:rect l="0" t="0" r="0" b="0"/>
          <a:pathLst>
            <a:path>
              <a:moveTo>
                <a:pt x="0" y="0"/>
              </a:moveTo>
              <a:lnTo>
                <a:pt x="451161" y="0"/>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0AE4A66-F587-448B-85C7-557EB71A565E}">
      <dsp:nvSpPr>
        <dsp:cNvPr id="0" name=""/>
        <dsp:cNvSpPr/>
      </dsp:nvSpPr>
      <dsp:spPr>
        <a:xfrm>
          <a:off x="5552813" y="3987724"/>
          <a:ext cx="2066733" cy="1657021"/>
        </a:xfrm>
        <a:prstGeom prst="round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b="1" i="0" kern="1200" dirty="0" smtClean="0"/>
            <a:t>Resource Calendars</a:t>
          </a:r>
          <a:endParaRPr lang="en-US" sz="2400" b="1" i="0" kern="1200" dirty="0"/>
        </a:p>
      </dsp:txBody>
      <dsp:txXfrm>
        <a:off x="5633702" y="4068613"/>
        <a:ext cx="1904955" cy="1495243"/>
      </dsp:txXfrm>
    </dsp:sp>
    <dsp:sp modelId="{71FE85CA-F6E6-4C44-9F18-532D98AD33C7}">
      <dsp:nvSpPr>
        <dsp:cNvPr id="0" name=""/>
        <dsp:cNvSpPr/>
      </dsp:nvSpPr>
      <dsp:spPr>
        <a:xfrm rot="9000000">
          <a:off x="3025679" y="4107092"/>
          <a:ext cx="452209" cy="0"/>
        </a:xfrm>
        <a:custGeom>
          <a:avLst/>
          <a:gdLst/>
          <a:ahLst/>
          <a:cxnLst/>
          <a:rect l="0" t="0" r="0" b="0"/>
          <a:pathLst>
            <a:path>
              <a:moveTo>
                <a:pt x="0" y="0"/>
              </a:moveTo>
              <a:lnTo>
                <a:pt x="452209" y="0"/>
              </a:lnTo>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08C250F-6DBE-42F5-9864-3CB2B8ED1717}">
      <dsp:nvSpPr>
        <dsp:cNvPr id="0" name=""/>
        <dsp:cNvSpPr/>
      </dsp:nvSpPr>
      <dsp:spPr>
        <a:xfrm>
          <a:off x="991052" y="4114801"/>
          <a:ext cx="2064918" cy="1402868"/>
        </a:xfrm>
        <a:prstGeom prst="round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1066800">
            <a:lnSpc>
              <a:spcPct val="90000"/>
            </a:lnSpc>
            <a:spcBef>
              <a:spcPct val="0"/>
            </a:spcBef>
            <a:spcAft>
              <a:spcPct val="35000"/>
            </a:spcAft>
          </a:pPr>
          <a:r>
            <a:rPr lang="en-US" sz="2400" b="1" i="0" kern="1200" dirty="0" smtClean="0"/>
            <a:t>Project Management Plan Updates</a:t>
          </a:r>
          <a:endParaRPr lang="en-US" sz="2400" b="1" i="0" kern="1200" dirty="0"/>
        </a:p>
      </dsp:txBody>
      <dsp:txXfrm>
        <a:off x="1059534" y="4183283"/>
        <a:ext cx="1927954" cy="12659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465545-3561-4159-BFCE-38D983B2E4CA}">
      <dsp:nvSpPr>
        <dsp:cNvPr id="0" name=""/>
        <dsp:cNvSpPr/>
      </dsp:nvSpPr>
      <dsp:spPr>
        <a:xfrm>
          <a:off x="772603" y="1075377"/>
          <a:ext cx="4286250" cy="4286250"/>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BBF504-E73D-4B68-A20D-A82E39E5DFBD}">
      <dsp:nvSpPr>
        <dsp:cNvPr id="0" name=""/>
        <dsp:cNvSpPr/>
      </dsp:nvSpPr>
      <dsp:spPr>
        <a:xfrm>
          <a:off x="1248734" y="1722572"/>
          <a:ext cx="3333988" cy="3333988"/>
        </a:xfrm>
        <a:prstGeom prst="ellipse">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6B224B-CFE4-495A-84C8-836350816F06}">
      <dsp:nvSpPr>
        <dsp:cNvPr id="0" name=""/>
        <dsp:cNvSpPr/>
      </dsp:nvSpPr>
      <dsp:spPr>
        <a:xfrm>
          <a:off x="1724865" y="2198703"/>
          <a:ext cx="2381726" cy="2381726"/>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96F8BF-3A00-4BC2-8DE2-57451F9286B2}">
      <dsp:nvSpPr>
        <dsp:cNvPr id="0" name=""/>
        <dsp:cNvSpPr/>
      </dsp:nvSpPr>
      <dsp:spPr>
        <a:xfrm>
          <a:off x="2201353" y="2675191"/>
          <a:ext cx="1428750" cy="1428750"/>
        </a:xfrm>
        <a:prstGeom prst="ellipse">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254E65-6F71-4EE2-A959-A7E898D46816}">
      <dsp:nvSpPr>
        <dsp:cNvPr id="0" name=""/>
        <dsp:cNvSpPr/>
      </dsp:nvSpPr>
      <dsp:spPr>
        <a:xfrm>
          <a:off x="2677484" y="3151322"/>
          <a:ext cx="476488" cy="476488"/>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2FED71-E1D4-41BC-A10A-D96F4735B887}">
      <dsp:nvSpPr>
        <dsp:cNvPr id="0" name=""/>
        <dsp:cNvSpPr/>
      </dsp:nvSpPr>
      <dsp:spPr>
        <a:xfrm>
          <a:off x="5651788" y="160985"/>
          <a:ext cx="2012158" cy="7566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22860" rIns="22860" bIns="22860" numCol="1" spcCol="1270" anchor="ctr" anchorCtr="0">
          <a:noAutofit/>
        </a:bodyPr>
        <a:lstStyle/>
        <a:p>
          <a:pPr lvl="0" algn="l" defTabSz="800100">
            <a:lnSpc>
              <a:spcPct val="90000"/>
            </a:lnSpc>
            <a:spcBef>
              <a:spcPct val="0"/>
            </a:spcBef>
            <a:spcAft>
              <a:spcPct val="35000"/>
            </a:spcAft>
          </a:pPr>
          <a:r>
            <a:rPr lang="en-US" sz="1800" b="1" kern="1200" dirty="0" smtClean="0">
              <a:solidFill>
                <a:srgbClr val="FFFF00"/>
              </a:solidFill>
            </a:rPr>
            <a:t>Open &amp; Effective Communication</a:t>
          </a:r>
          <a:endParaRPr lang="en-US" sz="1800" b="1" kern="1200" dirty="0">
            <a:solidFill>
              <a:srgbClr val="FFFF00"/>
            </a:solidFill>
          </a:endParaRPr>
        </a:p>
      </dsp:txBody>
      <dsp:txXfrm>
        <a:off x="5651788" y="160985"/>
        <a:ext cx="2012158" cy="756666"/>
      </dsp:txXfrm>
    </dsp:sp>
    <dsp:sp modelId="{933E9EA1-D5F2-4613-B49B-901827BF3E52}">
      <dsp:nvSpPr>
        <dsp:cNvPr id="0" name=""/>
        <dsp:cNvSpPr/>
      </dsp:nvSpPr>
      <dsp:spPr>
        <a:xfrm>
          <a:off x="5237447" y="560641"/>
          <a:ext cx="535781" cy="0"/>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D4AF91E-89F7-4C15-86E6-F045212858D3}">
      <dsp:nvSpPr>
        <dsp:cNvPr id="0" name=""/>
        <dsp:cNvSpPr/>
      </dsp:nvSpPr>
      <dsp:spPr>
        <a:xfrm rot="5400000">
          <a:off x="2660339" y="816030"/>
          <a:ext cx="2828925" cy="2318146"/>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0EE9FA6-9E38-43C2-A53E-D875F5A9B098}">
      <dsp:nvSpPr>
        <dsp:cNvPr id="0" name=""/>
        <dsp:cNvSpPr/>
      </dsp:nvSpPr>
      <dsp:spPr>
        <a:xfrm>
          <a:off x="5676895" y="1075387"/>
          <a:ext cx="2343164" cy="7673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22860" rIns="22860" bIns="22860" numCol="1" spcCol="1270" anchor="ctr" anchorCtr="0">
          <a:noAutofit/>
        </a:bodyPr>
        <a:lstStyle/>
        <a:p>
          <a:pPr lvl="0" algn="l" defTabSz="800100">
            <a:lnSpc>
              <a:spcPct val="100000"/>
            </a:lnSpc>
            <a:spcBef>
              <a:spcPct val="0"/>
            </a:spcBef>
            <a:spcAft>
              <a:spcPct val="35000"/>
            </a:spcAft>
          </a:pPr>
          <a:r>
            <a:rPr lang="en-US" sz="1800" b="1" kern="1200" dirty="0" smtClean="0">
              <a:solidFill>
                <a:srgbClr val="FFFF00"/>
              </a:solidFill>
            </a:rPr>
            <a:t>Creating Team Building Opportunities</a:t>
          </a:r>
          <a:endParaRPr lang="en-US" sz="1800" b="1" kern="1200" dirty="0">
            <a:solidFill>
              <a:srgbClr val="FFFF00"/>
            </a:solidFill>
          </a:endParaRPr>
        </a:p>
      </dsp:txBody>
      <dsp:txXfrm>
        <a:off x="5676895" y="1075387"/>
        <a:ext cx="2343164" cy="767334"/>
      </dsp:txXfrm>
    </dsp:sp>
    <dsp:sp modelId="{4D7FBC8F-7BA5-413E-AF24-AF37321564C6}">
      <dsp:nvSpPr>
        <dsp:cNvPr id="0" name=""/>
        <dsp:cNvSpPr/>
      </dsp:nvSpPr>
      <dsp:spPr>
        <a:xfrm>
          <a:off x="5237447" y="1360741"/>
          <a:ext cx="535781" cy="0"/>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1871A8-6AAB-4261-9FF7-BA58C735A4EC}">
      <dsp:nvSpPr>
        <dsp:cNvPr id="0" name=""/>
        <dsp:cNvSpPr/>
      </dsp:nvSpPr>
      <dsp:spPr>
        <a:xfrm rot="5400000">
          <a:off x="3076034" y="1555337"/>
          <a:ext cx="2355437" cy="1964531"/>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D6D45F8-5445-423C-92AD-FF011BFCBFB8}">
      <dsp:nvSpPr>
        <dsp:cNvPr id="0" name=""/>
        <dsp:cNvSpPr/>
      </dsp:nvSpPr>
      <dsp:spPr>
        <a:xfrm>
          <a:off x="5619073" y="1883281"/>
          <a:ext cx="2451434" cy="555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22860" rIns="22860" bIns="22860" numCol="1" spcCol="1270" anchor="ctr" anchorCtr="0">
          <a:noAutofit/>
        </a:bodyPr>
        <a:lstStyle/>
        <a:p>
          <a:pPr lvl="0" algn="l" defTabSz="800100">
            <a:lnSpc>
              <a:spcPct val="90000"/>
            </a:lnSpc>
            <a:spcBef>
              <a:spcPct val="0"/>
            </a:spcBef>
            <a:spcAft>
              <a:spcPct val="35000"/>
            </a:spcAft>
          </a:pPr>
          <a:r>
            <a:rPr lang="en-US" sz="1800" b="1" kern="1200" dirty="0" smtClean="0">
              <a:solidFill>
                <a:srgbClr val="FFFF00"/>
              </a:solidFill>
            </a:rPr>
            <a:t>  Reducing Trust Deficit</a:t>
          </a:r>
          <a:endParaRPr lang="en-US" sz="1800" b="1" kern="1200" dirty="0">
            <a:solidFill>
              <a:srgbClr val="FFFF00"/>
            </a:solidFill>
          </a:endParaRPr>
        </a:p>
      </dsp:txBody>
      <dsp:txXfrm>
        <a:off x="5619073" y="1883281"/>
        <a:ext cx="2451434" cy="555120"/>
      </dsp:txXfrm>
    </dsp:sp>
    <dsp:sp modelId="{4DBD9E1F-0533-4E46-8502-36FED610946B}">
      <dsp:nvSpPr>
        <dsp:cNvPr id="0" name=""/>
        <dsp:cNvSpPr/>
      </dsp:nvSpPr>
      <dsp:spPr>
        <a:xfrm>
          <a:off x="5237447" y="2160841"/>
          <a:ext cx="535781" cy="0"/>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E40A19-7B97-485C-82C3-EA9D06AC5309}">
      <dsp:nvSpPr>
        <dsp:cNvPr id="0" name=""/>
        <dsp:cNvSpPr/>
      </dsp:nvSpPr>
      <dsp:spPr>
        <a:xfrm rot="5400000">
          <a:off x="3483656" y="2264425"/>
          <a:ext cx="1857375" cy="1650206"/>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635625-3D16-4D32-A2DD-6B2717E544F5}">
      <dsp:nvSpPr>
        <dsp:cNvPr id="0" name=""/>
        <dsp:cNvSpPr/>
      </dsp:nvSpPr>
      <dsp:spPr>
        <a:xfrm>
          <a:off x="5773228" y="2565463"/>
          <a:ext cx="2143125" cy="7566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22860" rIns="22860" bIns="22860" numCol="1" spcCol="1270" anchor="ctr" anchorCtr="0">
          <a:noAutofit/>
        </a:bodyPr>
        <a:lstStyle/>
        <a:p>
          <a:pPr lvl="0" algn="l" defTabSz="800100">
            <a:lnSpc>
              <a:spcPct val="90000"/>
            </a:lnSpc>
            <a:spcBef>
              <a:spcPct val="0"/>
            </a:spcBef>
            <a:spcAft>
              <a:spcPct val="35000"/>
            </a:spcAft>
          </a:pPr>
          <a:r>
            <a:rPr lang="en-US" sz="1800" b="1" kern="1200" dirty="0" smtClean="0">
              <a:solidFill>
                <a:srgbClr val="FFFF00"/>
              </a:solidFill>
            </a:rPr>
            <a:t>Constructive Conflict Management</a:t>
          </a:r>
          <a:endParaRPr lang="en-US" sz="1800" b="1" kern="1200" dirty="0">
            <a:solidFill>
              <a:srgbClr val="FFFF00"/>
            </a:solidFill>
          </a:endParaRPr>
        </a:p>
      </dsp:txBody>
      <dsp:txXfrm>
        <a:off x="5773228" y="2565463"/>
        <a:ext cx="2143125" cy="756666"/>
      </dsp:txXfrm>
    </dsp:sp>
    <dsp:sp modelId="{4C4C6205-4C90-464C-AE5E-06742A94E3DC}">
      <dsp:nvSpPr>
        <dsp:cNvPr id="0" name=""/>
        <dsp:cNvSpPr/>
      </dsp:nvSpPr>
      <dsp:spPr>
        <a:xfrm>
          <a:off x="5237447" y="2943796"/>
          <a:ext cx="535781" cy="0"/>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3761B6-E3BB-43A8-9966-BBCD38137B81}">
      <dsp:nvSpPr>
        <dsp:cNvPr id="0" name=""/>
        <dsp:cNvSpPr/>
      </dsp:nvSpPr>
      <dsp:spPr>
        <a:xfrm rot="5400000">
          <a:off x="3889421" y="3013090"/>
          <a:ext cx="1417320" cy="1278731"/>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23CBEA-FDAB-4470-A8CB-8C88298A44F3}">
      <dsp:nvSpPr>
        <dsp:cNvPr id="0" name=""/>
        <dsp:cNvSpPr/>
      </dsp:nvSpPr>
      <dsp:spPr>
        <a:xfrm>
          <a:off x="5753104" y="3513786"/>
          <a:ext cx="2596010" cy="702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22860" rIns="22860" bIns="22860" numCol="1" spcCol="1270" anchor="ctr" anchorCtr="0">
          <a:noAutofit/>
        </a:bodyPr>
        <a:lstStyle/>
        <a:p>
          <a:pPr lvl="0" algn="l" defTabSz="800100">
            <a:lnSpc>
              <a:spcPct val="90000"/>
            </a:lnSpc>
            <a:spcBef>
              <a:spcPct val="0"/>
            </a:spcBef>
            <a:spcAft>
              <a:spcPct val="35000"/>
            </a:spcAft>
          </a:pPr>
          <a:r>
            <a:rPr lang="en-US" sz="1800" b="1" kern="1200" dirty="0" smtClean="0">
              <a:solidFill>
                <a:srgbClr val="FFFF00"/>
              </a:solidFill>
            </a:rPr>
            <a:t>Encourage Collaborative Problem Solving and Decision Making</a:t>
          </a:r>
          <a:endParaRPr lang="en-US" sz="1800" b="1" kern="1200" dirty="0">
            <a:solidFill>
              <a:srgbClr val="FFFF00"/>
            </a:solidFill>
          </a:endParaRPr>
        </a:p>
      </dsp:txBody>
      <dsp:txXfrm>
        <a:off x="5753104" y="3513786"/>
        <a:ext cx="2596010" cy="702186"/>
      </dsp:txXfrm>
    </dsp:sp>
    <dsp:sp modelId="{2BDE0C2E-E8AE-4425-A730-7CAF715BEA5A}">
      <dsp:nvSpPr>
        <dsp:cNvPr id="0" name=""/>
        <dsp:cNvSpPr/>
      </dsp:nvSpPr>
      <dsp:spPr>
        <a:xfrm>
          <a:off x="5237447" y="3703891"/>
          <a:ext cx="535781" cy="0"/>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16540D-2C75-46E0-A68C-A31BC1A9E651}">
      <dsp:nvSpPr>
        <dsp:cNvPr id="0" name=""/>
        <dsp:cNvSpPr/>
      </dsp:nvSpPr>
      <dsp:spPr>
        <a:xfrm rot="5400000">
          <a:off x="4273041" y="3739610"/>
          <a:ext cx="1000125" cy="928687"/>
        </a:xfrm>
        <a:prstGeom prst="line">
          <a:avLst/>
        </a:prstGeom>
        <a:solidFill>
          <a:schemeClr val="accent5">
            <a:hueOff val="0"/>
            <a:satOff val="0"/>
            <a:lumOff val="0"/>
            <a:alphaOff val="0"/>
          </a:schemeClr>
        </a:solidFill>
        <a:ln w="25400" cap="flat" cmpd="sng" algn="ctr">
          <a:solidFill>
            <a:schemeClr val="accent5">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DA3824-4906-4F3D-B298-D360379DCBF4}" type="datetimeFigureOut">
              <a:rPr lang="en-AU" smtClean="0"/>
              <a:t>17/10/2015</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CE1CF6-0442-4CEB-B788-DA1A65A4467B}" type="slidenum">
              <a:rPr lang="en-AU" smtClean="0"/>
              <a:t>‹#›</a:t>
            </a:fld>
            <a:endParaRPr lang="en-AU"/>
          </a:p>
        </p:txBody>
      </p:sp>
    </p:spTree>
    <p:extLst>
      <p:ext uri="{BB962C8B-B14F-4D97-AF65-F5344CB8AC3E}">
        <p14:creationId xmlns:p14="http://schemas.microsoft.com/office/powerpoint/2010/main" val="32434457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21F03D-AB44-43B0-BBE6-F7F723768B80}" type="slidenum">
              <a:rPr lang="en-US"/>
              <a:pPr/>
              <a:t>41</a:t>
            </a:fld>
            <a:endParaRPr lang="en-US"/>
          </a:p>
        </p:txBody>
      </p:sp>
      <p:sp>
        <p:nvSpPr>
          <p:cNvPr id="40962" name="Rectangle 2"/>
          <p:cNvSpPr>
            <a:spLocks noGrp="1" noRot="1" noChangeAspect="1" noChangeArrowheads="1" noTextEdit="1"/>
          </p:cNvSpPr>
          <p:nvPr>
            <p:ph type="sldImg"/>
          </p:nvPr>
        </p:nvSpPr>
        <p:spPr>
          <a:xfrm>
            <a:off x="1152525" y="692150"/>
            <a:ext cx="4552950" cy="3416300"/>
          </a:xfrm>
          <a:ln/>
        </p:spPr>
      </p:sp>
      <p:sp>
        <p:nvSpPr>
          <p:cNvPr id="409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1D8BD707-D9CF-40AE-B4C6-C98DA3205C09}" type="datetimeFigureOut">
              <a:rPr lang="en-US" smtClean="0"/>
              <a:pPr/>
              <a:t>10/17/2015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90808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D8BD707-D9CF-40AE-B4C6-C98DA3205C09}" type="datetimeFigureOut">
              <a:rPr lang="en-US" smtClean="0"/>
              <a:pPr/>
              <a:t>10/17/2015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63618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D8BD707-D9CF-40AE-B4C6-C98DA3205C09}" type="datetimeFigureOut">
              <a:rPr lang="en-US" smtClean="0"/>
              <a:pPr/>
              <a:t>10/17/2015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14439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1D8BD707-D9CF-40AE-B4C6-C98DA3205C09}" type="datetimeFigureOut">
              <a:rPr lang="en-US" smtClean="0"/>
              <a:pPr/>
              <a:t>10/17/2015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16235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32409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1D8BD707-D9CF-40AE-B4C6-C98DA3205C09}" type="datetimeFigureOut">
              <a:rPr lang="en-US" smtClean="0"/>
              <a:pPr/>
              <a:t>10/17/2015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55247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1D8BD707-D9CF-40AE-B4C6-C98DA3205C09}" type="datetimeFigureOut">
              <a:rPr lang="en-US" smtClean="0"/>
              <a:pPr/>
              <a:t>10/17/2015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92688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1D8BD707-D9CF-40AE-B4C6-C98DA3205C09}" type="datetimeFigureOut">
              <a:rPr lang="en-US" smtClean="0"/>
              <a:pPr/>
              <a:t>10/17/2015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53939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30705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82349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25310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59623652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Acquire Project Team                       Tools &amp; Techniques</a:t>
            </a:r>
            <a:endParaRPr lang="en-US" sz="3200" b="1" dirty="0"/>
          </a:p>
        </p:txBody>
      </p:sp>
      <p:graphicFrame>
        <p:nvGraphicFramePr>
          <p:cNvPr id="3" name="Diagram 2"/>
          <p:cNvGraphicFramePr/>
          <p:nvPr>
            <p:extLst>
              <p:ext uri="{D42A27DB-BD31-4B8C-83A1-F6EECF244321}">
                <p14:modId xmlns:p14="http://schemas.microsoft.com/office/powerpoint/2010/main" val="395039389"/>
              </p:ext>
            </p:extLst>
          </p:nvPr>
        </p:nvGraphicFramePr>
        <p:xfrm>
          <a:off x="304800" y="914400"/>
          <a:ext cx="84582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01B8DE2-37A8-4A8E-BF71-6270D430F22D}" type="slidenum">
              <a:rPr lang="en-US" smtClean="0"/>
              <a:t>1</a:t>
            </a:fld>
            <a:endParaRPr lang="en-US"/>
          </a:p>
        </p:txBody>
      </p:sp>
    </p:spTree>
    <p:extLst>
      <p:ext uri="{BB962C8B-B14F-4D97-AF65-F5344CB8AC3E}">
        <p14:creationId xmlns:p14="http://schemas.microsoft.com/office/powerpoint/2010/main" val="24322955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smtClean="0"/>
              <a:t>Acquisition                                        Tools &amp; Techniques</a:t>
            </a:r>
            <a:endParaRPr lang="en-US" sz="3200" b="1" dirty="0"/>
          </a:p>
        </p:txBody>
      </p:sp>
      <p:graphicFrame>
        <p:nvGraphicFramePr>
          <p:cNvPr id="3" name="Diagram 2"/>
          <p:cNvGraphicFramePr/>
          <p:nvPr>
            <p:extLst>
              <p:ext uri="{D42A27DB-BD31-4B8C-83A1-F6EECF244321}">
                <p14:modId xmlns:p14="http://schemas.microsoft.com/office/powerpoint/2010/main" val="3312204730"/>
              </p:ext>
            </p:extLst>
          </p:nvPr>
        </p:nvGraphicFramePr>
        <p:xfrm>
          <a:off x="152400" y="1066800"/>
          <a:ext cx="87630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01B8DE2-37A8-4A8E-BF71-6270D430F22D}" type="slidenum">
              <a:rPr lang="en-US" smtClean="0"/>
              <a:t>10</a:t>
            </a:fld>
            <a:endParaRPr lang="en-US"/>
          </a:p>
        </p:txBody>
      </p:sp>
    </p:spTree>
    <p:extLst>
      <p:ext uri="{BB962C8B-B14F-4D97-AF65-F5344CB8AC3E}">
        <p14:creationId xmlns:p14="http://schemas.microsoft.com/office/powerpoint/2010/main" val="27621981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71848"/>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3200" b="1" dirty="0" smtClean="0"/>
              <a:t>Virtual Teams                                     Tools &amp; Techniques</a:t>
            </a:r>
            <a:endParaRPr lang="en-US" sz="3200" b="1" dirty="0"/>
          </a:p>
        </p:txBody>
      </p:sp>
      <p:sp>
        <p:nvSpPr>
          <p:cNvPr id="4" name="Rounded Rectangle 3"/>
          <p:cNvSpPr/>
          <p:nvPr/>
        </p:nvSpPr>
        <p:spPr>
          <a:xfrm>
            <a:off x="76200" y="1137730"/>
            <a:ext cx="4353446" cy="69106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200" b="1" dirty="0" smtClean="0"/>
              <a:t>A new possibility of acquiring project team members</a:t>
            </a:r>
            <a:endParaRPr lang="en-US" sz="2200" b="1" dirty="0"/>
          </a:p>
        </p:txBody>
      </p:sp>
      <p:sp>
        <p:nvSpPr>
          <p:cNvPr id="8" name="Content Placeholder 7"/>
          <p:cNvSpPr>
            <a:spLocks noGrp="1"/>
          </p:cNvSpPr>
          <p:nvPr>
            <p:ph idx="1"/>
          </p:nvPr>
        </p:nvSpPr>
        <p:spPr>
          <a:xfrm>
            <a:off x="4572000" y="2667000"/>
            <a:ext cx="4648200" cy="3687763"/>
          </a:xfrm>
        </p:spPr>
        <p:txBody>
          <a:bodyPr>
            <a:normAutofit lnSpcReduction="10000"/>
          </a:bodyPr>
          <a:lstStyle/>
          <a:p>
            <a:pPr marL="0" indent="0">
              <a:buNone/>
            </a:pPr>
            <a:r>
              <a:rPr lang="en-US" sz="2400" dirty="0" smtClean="0"/>
              <a:t>Advantages;</a:t>
            </a:r>
          </a:p>
          <a:p>
            <a:pPr>
              <a:buFont typeface="Wingdings" pitchFamily="2" charset="2"/>
              <a:buChar char="Ø"/>
            </a:pPr>
            <a:r>
              <a:rPr lang="en-US" sz="2400" dirty="0" smtClean="0"/>
              <a:t>Teams from widespread geographical areas.</a:t>
            </a:r>
          </a:p>
          <a:p>
            <a:pPr>
              <a:buFont typeface="Wingdings" pitchFamily="2" charset="2"/>
              <a:buChar char="Ø"/>
            </a:pPr>
            <a:r>
              <a:rPr lang="en-US" sz="2400" dirty="0" smtClean="0"/>
              <a:t>Addition of special expertise.</a:t>
            </a:r>
          </a:p>
          <a:p>
            <a:pPr>
              <a:buFont typeface="Wingdings" pitchFamily="2" charset="2"/>
              <a:buChar char="Ø"/>
            </a:pPr>
            <a:r>
              <a:rPr lang="en-US" sz="2400" dirty="0" smtClean="0"/>
              <a:t>Different shifts, days, hours.</a:t>
            </a:r>
          </a:p>
          <a:p>
            <a:pPr>
              <a:buFont typeface="Wingdings" pitchFamily="2" charset="2"/>
              <a:buChar char="Ø"/>
            </a:pPr>
            <a:r>
              <a:rPr lang="en-US" sz="2400" dirty="0" smtClean="0"/>
              <a:t>Mobility limitations and disabilities.</a:t>
            </a:r>
          </a:p>
          <a:p>
            <a:pPr>
              <a:buFont typeface="Wingdings" pitchFamily="2" charset="2"/>
              <a:buChar char="Ø"/>
            </a:pPr>
            <a:r>
              <a:rPr lang="en-US" sz="2400" dirty="0" smtClean="0"/>
              <a:t>Overcome project constraints of travel expense. </a:t>
            </a:r>
          </a:p>
          <a:p>
            <a:pPr>
              <a:buFont typeface="Wingdings" pitchFamily="2" charset="2"/>
              <a:buChar char="Ø"/>
            </a:pPr>
            <a:endParaRPr lang="en-US" sz="2400" dirty="0"/>
          </a:p>
        </p:txBody>
      </p:sp>
      <p:sp>
        <p:nvSpPr>
          <p:cNvPr id="10" name="Content Placeholder 7"/>
          <p:cNvSpPr txBox="1">
            <a:spLocks/>
          </p:cNvSpPr>
          <p:nvPr/>
        </p:nvSpPr>
        <p:spPr>
          <a:xfrm>
            <a:off x="152400" y="1990040"/>
            <a:ext cx="4277246" cy="479175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en-US" sz="2200" dirty="0" smtClean="0"/>
              <a:t>Disadvantages;</a:t>
            </a:r>
          </a:p>
          <a:p>
            <a:pPr algn="just">
              <a:buFont typeface="Wingdings" pitchFamily="2" charset="2"/>
              <a:buChar char="Ø"/>
            </a:pPr>
            <a:r>
              <a:rPr lang="en-US" sz="2200" dirty="0" smtClean="0"/>
              <a:t>Possibility of misunderstandings.</a:t>
            </a:r>
          </a:p>
          <a:p>
            <a:pPr algn="just">
              <a:buFont typeface="Wingdings" pitchFamily="2" charset="2"/>
              <a:buChar char="Ø"/>
            </a:pPr>
            <a:r>
              <a:rPr lang="en-US" sz="2200" dirty="0" smtClean="0"/>
              <a:t>Feeling of isolation.</a:t>
            </a:r>
          </a:p>
          <a:p>
            <a:pPr algn="just">
              <a:buFont typeface="Wingdings" pitchFamily="2" charset="2"/>
              <a:buChar char="Ø"/>
            </a:pPr>
            <a:r>
              <a:rPr lang="en-US" sz="2200" dirty="0" smtClean="0"/>
              <a:t>Difficulties in sharing knowledge and experience between team members.</a:t>
            </a:r>
          </a:p>
          <a:p>
            <a:pPr algn="just">
              <a:buFont typeface="Wingdings" pitchFamily="2" charset="2"/>
              <a:buChar char="Ø"/>
            </a:pPr>
            <a:r>
              <a:rPr lang="en-US" sz="2200" dirty="0" smtClean="0"/>
              <a:t>Appropriate technology.</a:t>
            </a:r>
          </a:p>
          <a:p>
            <a:pPr algn="just">
              <a:buFont typeface="Wingdings" pitchFamily="2" charset="2"/>
              <a:buChar char="Ø"/>
            </a:pPr>
            <a:r>
              <a:rPr lang="en-US" sz="2200" dirty="0" smtClean="0"/>
              <a:t>Importance of communication planning.</a:t>
            </a:r>
          </a:p>
          <a:p>
            <a:pPr algn="just">
              <a:buFont typeface="Wingdings" pitchFamily="2" charset="2"/>
              <a:buChar char="Ø"/>
            </a:pPr>
            <a:r>
              <a:rPr lang="en-US" sz="2200" dirty="0" smtClean="0"/>
              <a:t>Additional time for conflict resolution, decision making, cultural differences, sharing of success credit. </a:t>
            </a:r>
          </a:p>
          <a:p>
            <a:pPr>
              <a:buFont typeface="Wingdings" pitchFamily="2" charset="2"/>
              <a:buChar char="Ø"/>
            </a:pPr>
            <a:endParaRPr lang="en-US" sz="2200" dirty="0"/>
          </a:p>
        </p:txBody>
      </p:sp>
      <p:sp>
        <p:nvSpPr>
          <p:cNvPr id="2" name="Slide Number Placeholder 1"/>
          <p:cNvSpPr>
            <a:spLocks noGrp="1"/>
          </p:cNvSpPr>
          <p:nvPr>
            <p:ph type="sldNum" sz="quarter" idx="12"/>
          </p:nvPr>
        </p:nvSpPr>
        <p:spPr/>
        <p:txBody>
          <a:bodyPr/>
          <a:lstStyle/>
          <a:p>
            <a:fld id="{101B8DE2-37A8-4A8E-BF71-6270D430F22D}" type="slidenum">
              <a:rPr lang="en-US" smtClean="0"/>
              <a:t>11</a:t>
            </a:fld>
            <a:endParaRPr lang="en-US"/>
          </a:p>
        </p:txBody>
      </p:sp>
    </p:spTree>
    <p:extLst>
      <p:ext uri="{BB962C8B-B14F-4D97-AF65-F5344CB8AC3E}">
        <p14:creationId xmlns:p14="http://schemas.microsoft.com/office/powerpoint/2010/main" val="4287700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arn(inVertical)">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arn(inVertical)">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arn(inVertical)">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barn(inVertical)">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barn(inVertical)">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1000"/>
                                        <p:tgtEl>
                                          <p:spTgt spid="10"/>
                                        </p:tgtEl>
                                      </p:cBhvr>
                                    </p:animEffect>
                                    <p:anim calcmode="lin" valueType="num">
                                      <p:cBhvr>
                                        <p:cTn id="38" dur="1000" fill="hold"/>
                                        <p:tgtEl>
                                          <p:spTgt spid="10"/>
                                        </p:tgtEl>
                                        <p:attrNameLst>
                                          <p:attrName>ppt_x</p:attrName>
                                        </p:attrNameLst>
                                      </p:cBhvr>
                                      <p:tavLst>
                                        <p:tav tm="0">
                                          <p:val>
                                            <p:strVal val="#ppt_x"/>
                                          </p:val>
                                        </p:tav>
                                        <p:tav tm="100000">
                                          <p:val>
                                            <p:strVal val="#ppt_x"/>
                                          </p:val>
                                        </p:tav>
                                      </p:tavLst>
                                    </p:anim>
                                    <p:anim calcmode="lin" valueType="num">
                                      <p:cBhvr>
                                        <p:cTn id="3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3200" b="1" dirty="0" smtClean="0"/>
              <a:t>Virtual Teams                                     Tools &amp; Techniques</a:t>
            </a:r>
            <a:endParaRPr lang="en-US" sz="3200" b="1" dirty="0"/>
          </a:p>
        </p:txBody>
      </p:sp>
      <p:sp>
        <p:nvSpPr>
          <p:cNvPr id="3" name="Rectangle 3"/>
          <p:cNvSpPr txBox="1">
            <a:spLocks noChangeArrowheads="1"/>
          </p:cNvSpPr>
          <p:nvPr/>
        </p:nvSpPr>
        <p:spPr>
          <a:xfrm>
            <a:off x="304800" y="990600"/>
            <a:ext cx="8534400" cy="56388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solidFill>
                  <a:srgbClr val="FF0000"/>
                </a:solidFill>
              </a:rPr>
              <a:t>Challenges:</a:t>
            </a:r>
          </a:p>
          <a:p>
            <a:pPr lvl="1"/>
            <a:r>
              <a:rPr lang="en-US" dirty="0" smtClean="0">
                <a:solidFill>
                  <a:srgbClr val="7030A0"/>
                </a:solidFill>
              </a:rPr>
              <a:t>Developing trust</a:t>
            </a:r>
          </a:p>
          <a:p>
            <a:pPr lvl="2"/>
            <a:r>
              <a:rPr lang="en-US" dirty="0" smtClean="0"/>
              <a:t>Exchange of social information.</a:t>
            </a:r>
          </a:p>
          <a:p>
            <a:pPr lvl="2"/>
            <a:r>
              <a:rPr lang="en-US" dirty="0" smtClean="0"/>
              <a:t>Set clear roles for each team member.</a:t>
            </a:r>
          </a:p>
          <a:p>
            <a:pPr lvl="1"/>
            <a:r>
              <a:rPr lang="en-US" dirty="0" smtClean="0">
                <a:solidFill>
                  <a:srgbClr val="7030A0"/>
                </a:solidFill>
              </a:rPr>
              <a:t>Developing effective patterns of communication.</a:t>
            </a:r>
          </a:p>
          <a:p>
            <a:pPr lvl="2"/>
            <a:r>
              <a:rPr lang="en-US" dirty="0" smtClean="0"/>
              <a:t>Include face-to-face if at all possible.</a:t>
            </a:r>
          </a:p>
          <a:p>
            <a:pPr lvl="2"/>
            <a:r>
              <a:rPr lang="en-US" dirty="0" smtClean="0"/>
              <a:t>Keep team members informed on how the overall project is going.</a:t>
            </a:r>
          </a:p>
          <a:p>
            <a:pPr lvl="2"/>
            <a:r>
              <a:rPr lang="en-US" dirty="0" smtClean="0"/>
              <a:t>Don’t let team members vanish.</a:t>
            </a:r>
          </a:p>
          <a:p>
            <a:pPr lvl="2"/>
            <a:r>
              <a:rPr lang="en-US" dirty="0" smtClean="0"/>
              <a:t>Establish a code of conduct to avoid delays.</a:t>
            </a:r>
          </a:p>
          <a:p>
            <a:pPr lvl="2"/>
            <a:r>
              <a:rPr lang="en-US" dirty="0" smtClean="0"/>
              <a:t>Establish clear norms and protocols for surfacing assumptions and conflicts.</a:t>
            </a:r>
          </a:p>
        </p:txBody>
      </p:sp>
      <p:sp>
        <p:nvSpPr>
          <p:cNvPr id="4" name="Slide Number Placeholder 3"/>
          <p:cNvSpPr>
            <a:spLocks noGrp="1"/>
          </p:cNvSpPr>
          <p:nvPr>
            <p:ph type="sldNum" sz="quarter" idx="12"/>
          </p:nvPr>
        </p:nvSpPr>
        <p:spPr/>
        <p:txBody>
          <a:bodyPr/>
          <a:lstStyle/>
          <a:p>
            <a:fld id="{101B8DE2-37A8-4A8E-BF71-6270D430F22D}" type="slidenum">
              <a:rPr lang="en-US" smtClean="0"/>
              <a:t>12</a:t>
            </a:fld>
            <a:endParaRPr lang="en-US"/>
          </a:p>
        </p:txBody>
      </p:sp>
    </p:spTree>
    <p:extLst>
      <p:ext uri="{BB962C8B-B14F-4D97-AF65-F5344CB8AC3E}">
        <p14:creationId xmlns:p14="http://schemas.microsoft.com/office/powerpoint/2010/main" val="24900453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3200" b="1" dirty="0" smtClean="0"/>
              <a:t>Multi-Criteria Decision Analysis     Tools &amp; Techniques</a:t>
            </a:r>
            <a:endParaRPr lang="en-US" sz="3200" b="1" dirty="0"/>
          </a:p>
        </p:txBody>
      </p:sp>
      <p:sp>
        <p:nvSpPr>
          <p:cNvPr id="3" name="Rounded Rectangle 2"/>
          <p:cNvSpPr/>
          <p:nvPr/>
        </p:nvSpPr>
        <p:spPr>
          <a:xfrm>
            <a:off x="76200" y="838200"/>
            <a:ext cx="4343400" cy="99060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dirty="0" smtClean="0">
                <a:solidFill>
                  <a:schemeClr val="tx1"/>
                </a:solidFill>
              </a:rPr>
              <a:t>Criteria are developed and used to rate or score potential team members</a:t>
            </a:r>
            <a:endParaRPr lang="en-US" sz="2000" dirty="0">
              <a:solidFill>
                <a:schemeClr val="tx1"/>
              </a:solidFill>
            </a:endParaRPr>
          </a:p>
        </p:txBody>
      </p:sp>
      <p:sp>
        <p:nvSpPr>
          <p:cNvPr id="4" name="Rounded Rectangle 3"/>
          <p:cNvSpPr/>
          <p:nvPr/>
        </p:nvSpPr>
        <p:spPr>
          <a:xfrm>
            <a:off x="4572000" y="845713"/>
            <a:ext cx="4419600" cy="980835"/>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dirty="0" smtClean="0">
                <a:solidFill>
                  <a:schemeClr val="tx1"/>
                </a:solidFill>
              </a:rPr>
              <a:t>The criteria are weighed according to the relative importance of the needs within the team </a:t>
            </a:r>
            <a:endParaRPr lang="en-US" sz="2000" dirty="0">
              <a:solidFill>
                <a:schemeClr val="tx1"/>
              </a:solidFill>
            </a:endParaRPr>
          </a:p>
        </p:txBody>
      </p:sp>
      <p:graphicFrame>
        <p:nvGraphicFramePr>
          <p:cNvPr id="5" name="Diagram 4"/>
          <p:cNvGraphicFramePr/>
          <p:nvPr>
            <p:extLst>
              <p:ext uri="{D42A27DB-BD31-4B8C-83A1-F6EECF244321}">
                <p14:modId xmlns:p14="http://schemas.microsoft.com/office/powerpoint/2010/main" val="3791025257"/>
              </p:ext>
            </p:extLst>
          </p:nvPr>
        </p:nvGraphicFramePr>
        <p:xfrm>
          <a:off x="952500" y="2133600"/>
          <a:ext cx="72390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101B8DE2-37A8-4A8E-BF71-6270D430F22D}" type="slidenum">
              <a:rPr lang="en-US" smtClean="0"/>
              <a:t>13</a:t>
            </a:fld>
            <a:endParaRPr lang="en-US"/>
          </a:p>
        </p:txBody>
      </p:sp>
    </p:spTree>
    <p:extLst>
      <p:ext uri="{BB962C8B-B14F-4D97-AF65-F5344CB8AC3E}">
        <p14:creationId xmlns:p14="http://schemas.microsoft.com/office/powerpoint/2010/main" val="315312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Graphic spid="5"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Acquire Project Team                                           Outputs</a:t>
            </a:r>
            <a:endParaRPr lang="en-US" sz="3200" b="1" dirty="0"/>
          </a:p>
        </p:txBody>
      </p:sp>
      <p:graphicFrame>
        <p:nvGraphicFramePr>
          <p:cNvPr id="3" name="Diagram 2"/>
          <p:cNvGraphicFramePr/>
          <p:nvPr>
            <p:extLst>
              <p:ext uri="{D42A27DB-BD31-4B8C-83A1-F6EECF244321}">
                <p14:modId xmlns:p14="http://schemas.microsoft.com/office/powerpoint/2010/main" val="3342108566"/>
              </p:ext>
            </p:extLst>
          </p:nvPr>
        </p:nvGraphicFramePr>
        <p:xfrm>
          <a:off x="228600" y="838200"/>
          <a:ext cx="86106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01B8DE2-37A8-4A8E-BF71-6270D430F22D}" type="slidenum">
              <a:rPr lang="en-US" smtClean="0"/>
              <a:t>14</a:t>
            </a:fld>
            <a:endParaRPr lang="en-US"/>
          </a:p>
        </p:txBody>
      </p:sp>
    </p:spTree>
    <p:extLst>
      <p:ext uri="{BB962C8B-B14F-4D97-AF65-F5344CB8AC3E}">
        <p14:creationId xmlns:p14="http://schemas.microsoft.com/office/powerpoint/2010/main" val="31169523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3200" b="1" dirty="0" smtClean="0"/>
              <a:t>Project Staff Assignments                                   Outputs</a:t>
            </a:r>
            <a:endParaRPr lang="en-US" sz="3200" b="1" dirty="0"/>
          </a:p>
        </p:txBody>
      </p:sp>
      <p:sp>
        <p:nvSpPr>
          <p:cNvPr id="3" name="Rounded Rectangle 2"/>
          <p:cNvSpPr/>
          <p:nvPr/>
        </p:nvSpPr>
        <p:spPr>
          <a:xfrm>
            <a:off x="838200" y="1143000"/>
            <a:ext cx="6705600" cy="12192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dirty="0" smtClean="0"/>
              <a:t>The project is staffed when appropriate people have been assigned to the team </a:t>
            </a:r>
            <a:endParaRPr lang="en-US" sz="2400" dirty="0"/>
          </a:p>
        </p:txBody>
      </p:sp>
      <p:sp>
        <p:nvSpPr>
          <p:cNvPr id="5" name="Content Placeholder 4"/>
          <p:cNvSpPr>
            <a:spLocks noGrp="1"/>
          </p:cNvSpPr>
          <p:nvPr>
            <p:ph idx="1"/>
          </p:nvPr>
        </p:nvSpPr>
        <p:spPr>
          <a:xfrm>
            <a:off x="228600" y="2895600"/>
            <a:ext cx="8763000" cy="2514600"/>
          </a:xfrm>
        </p:spPr>
        <p:txBody>
          <a:bodyPr>
            <a:normAutofit/>
          </a:bodyPr>
          <a:lstStyle/>
          <a:p>
            <a:pPr marL="0" indent="0">
              <a:buNone/>
            </a:pPr>
            <a:r>
              <a:rPr lang="en-US" sz="2400" dirty="0" smtClean="0"/>
              <a:t>The documentation of these assignments can include;</a:t>
            </a:r>
          </a:p>
          <a:p>
            <a:pPr marL="514350" indent="-514350">
              <a:buFont typeface="+mj-lt"/>
              <a:buAutoNum type="alphaLcPeriod"/>
            </a:pPr>
            <a:r>
              <a:rPr lang="en-US" sz="2400" dirty="0" smtClean="0"/>
              <a:t>Project team directory.</a:t>
            </a:r>
          </a:p>
          <a:p>
            <a:pPr marL="514350" indent="-514350">
              <a:buFont typeface="+mj-lt"/>
              <a:buAutoNum type="alphaLcPeriod"/>
            </a:pPr>
            <a:r>
              <a:rPr lang="en-US" sz="2400" dirty="0" smtClean="0"/>
              <a:t>Memos to team members.</a:t>
            </a:r>
          </a:p>
          <a:p>
            <a:pPr marL="514350" indent="-514350" algn="just">
              <a:buFont typeface="+mj-lt"/>
              <a:buAutoNum type="alphaLcPeriod"/>
            </a:pPr>
            <a:r>
              <a:rPr lang="en-US" sz="2400" dirty="0" smtClean="0"/>
              <a:t>Names inserted into other parts of the project management plan such as project organization charts and schedules. </a:t>
            </a:r>
          </a:p>
        </p:txBody>
      </p:sp>
      <p:sp>
        <p:nvSpPr>
          <p:cNvPr id="4" name="Slide Number Placeholder 3"/>
          <p:cNvSpPr>
            <a:spLocks noGrp="1"/>
          </p:cNvSpPr>
          <p:nvPr>
            <p:ph type="sldNum" sz="quarter" idx="12"/>
          </p:nvPr>
        </p:nvSpPr>
        <p:spPr/>
        <p:txBody>
          <a:bodyPr/>
          <a:lstStyle/>
          <a:p>
            <a:fld id="{101B8DE2-37A8-4A8E-BF71-6270D430F22D}" type="slidenum">
              <a:rPr lang="en-US" smtClean="0"/>
              <a:t>15</a:t>
            </a:fld>
            <a:endParaRPr lang="en-US"/>
          </a:p>
        </p:txBody>
      </p:sp>
    </p:spTree>
    <p:extLst>
      <p:ext uri="{BB962C8B-B14F-4D97-AF65-F5344CB8AC3E}">
        <p14:creationId xmlns:p14="http://schemas.microsoft.com/office/powerpoint/2010/main" val="5588557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3200" b="1" dirty="0" smtClean="0"/>
              <a:t>Resource Calendars                                              Outputs</a:t>
            </a:r>
            <a:endParaRPr lang="en-US" sz="3200" b="1" dirty="0"/>
          </a:p>
        </p:txBody>
      </p:sp>
      <p:sp>
        <p:nvSpPr>
          <p:cNvPr id="3" name="Rounded Rectangle 2"/>
          <p:cNvSpPr/>
          <p:nvPr/>
        </p:nvSpPr>
        <p:spPr>
          <a:xfrm>
            <a:off x="152400" y="1295400"/>
            <a:ext cx="8610600" cy="9144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2400" dirty="0" smtClean="0">
                <a:solidFill>
                  <a:schemeClr val="tx1"/>
                </a:solidFill>
              </a:rPr>
              <a:t>It documents the time periods that each project team member is available to work on the project.</a:t>
            </a:r>
            <a:endParaRPr lang="en-US" sz="2400" dirty="0">
              <a:solidFill>
                <a:schemeClr val="tx1"/>
              </a:solidFill>
            </a:endParaRPr>
          </a:p>
        </p:txBody>
      </p:sp>
      <p:sp>
        <p:nvSpPr>
          <p:cNvPr id="4" name="Rounded Rectangle 3"/>
          <p:cNvSpPr/>
          <p:nvPr/>
        </p:nvSpPr>
        <p:spPr>
          <a:xfrm>
            <a:off x="152400" y="2514600"/>
            <a:ext cx="8610600" cy="32766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2400" dirty="0" smtClean="0">
                <a:solidFill>
                  <a:schemeClr val="tx1"/>
                </a:solidFill>
              </a:rPr>
              <a:t>Creating a reliable schedule depends on having good understanding of each person’s availability and schedule constraints including;</a:t>
            </a:r>
          </a:p>
          <a:p>
            <a:r>
              <a:rPr lang="en-US" sz="2400" dirty="0">
                <a:solidFill>
                  <a:schemeClr val="tx1"/>
                </a:solidFill>
              </a:rPr>
              <a:t>	</a:t>
            </a:r>
            <a:r>
              <a:rPr lang="en-US" sz="2400" dirty="0" smtClean="0">
                <a:solidFill>
                  <a:schemeClr val="tx1"/>
                </a:solidFill>
              </a:rPr>
              <a:t>	- Time zones</a:t>
            </a:r>
          </a:p>
          <a:p>
            <a:r>
              <a:rPr lang="en-US" sz="2400" dirty="0">
                <a:solidFill>
                  <a:schemeClr val="tx1"/>
                </a:solidFill>
              </a:rPr>
              <a:t>	</a:t>
            </a:r>
            <a:r>
              <a:rPr lang="en-US" sz="2400" dirty="0" smtClean="0">
                <a:solidFill>
                  <a:schemeClr val="tx1"/>
                </a:solidFill>
              </a:rPr>
              <a:t>	- Working hours</a:t>
            </a:r>
          </a:p>
          <a:p>
            <a:r>
              <a:rPr lang="en-US" sz="2400" dirty="0">
                <a:solidFill>
                  <a:schemeClr val="tx1"/>
                </a:solidFill>
              </a:rPr>
              <a:t>	</a:t>
            </a:r>
            <a:r>
              <a:rPr lang="en-US" sz="2400" dirty="0" smtClean="0">
                <a:solidFill>
                  <a:schemeClr val="tx1"/>
                </a:solidFill>
              </a:rPr>
              <a:t>	- Vacation Time</a:t>
            </a:r>
          </a:p>
          <a:p>
            <a:r>
              <a:rPr lang="en-US" sz="2400" dirty="0">
                <a:solidFill>
                  <a:schemeClr val="tx1"/>
                </a:solidFill>
              </a:rPr>
              <a:t>	</a:t>
            </a:r>
            <a:r>
              <a:rPr lang="en-US" sz="2400" dirty="0" smtClean="0">
                <a:solidFill>
                  <a:schemeClr val="tx1"/>
                </a:solidFill>
              </a:rPr>
              <a:t>	- Local Holidays</a:t>
            </a:r>
          </a:p>
          <a:p>
            <a:r>
              <a:rPr lang="en-US" sz="2400" dirty="0">
                <a:solidFill>
                  <a:schemeClr val="tx1"/>
                </a:solidFill>
              </a:rPr>
              <a:t>	</a:t>
            </a:r>
            <a:r>
              <a:rPr lang="en-US" sz="2400" dirty="0" smtClean="0">
                <a:solidFill>
                  <a:schemeClr val="tx1"/>
                </a:solidFill>
              </a:rPr>
              <a:t>	- Commitments to other projects</a:t>
            </a:r>
            <a:endParaRPr lang="en-US" sz="2400" dirty="0">
              <a:solidFill>
                <a:schemeClr val="tx1"/>
              </a:solidFill>
            </a:endParaRPr>
          </a:p>
        </p:txBody>
      </p:sp>
      <p:sp>
        <p:nvSpPr>
          <p:cNvPr id="5" name="Slide Number Placeholder 4"/>
          <p:cNvSpPr>
            <a:spLocks noGrp="1"/>
          </p:cNvSpPr>
          <p:nvPr>
            <p:ph type="sldNum" sz="quarter" idx="12"/>
          </p:nvPr>
        </p:nvSpPr>
        <p:spPr/>
        <p:txBody>
          <a:bodyPr/>
          <a:lstStyle/>
          <a:p>
            <a:fld id="{101B8DE2-37A8-4A8E-BF71-6270D430F22D}" type="slidenum">
              <a:rPr lang="en-US" smtClean="0"/>
              <a:t>16</a:t>
            </a:fld>
            <a:endParaRPr lang="en-US"/>
          </a:p>
        </p:txBody>
      </p:sp>
    </p:spTree>
    <p:extLst>
      <p:ext uri="{BB962C8B-B14F-4D97-AF65-F5344CB8AC3E}">
        <p14:creationId xmlns:p14="http://schemas.microsoft.com/office/powerpoint/2010/main" val="2711245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smtClean="0"/>
              <a:t>Project Management Plan Updates                  Outputs</a:t>
            </a:r>
            <a:endParaRPr lang="en-US" sz="3200" b="1" dirty="0"/>
          </a:p>
        </p:txBody>
      </p:sp>
      <p:sp>
        <p:nvSpPr>
          <p:cNvPr id="4" name="Content Placeholder 3"/>
          <p:cNvSpPr>
            <a:spLocks noGrp="1"/>
          </p:cNvSpPr>
          <p:nvPr>
            <p:ph idx="1"/>
          </p:nvPr>
        </p:nvSpPr>
        <p:spPr/>
        <p:txBody>
          <a:bodyPr>
            <a:normAutofit/>
          </a:bodyPr>
          <a:lstStyle/>
          <a:p>
            <a:pPr marL="0" indent="0" algn="just">
              <a:buNone/>
            </a:pPr>
            <a:r>
              <a:rPr lang="en-US" sz="2800" dirty="0" smtClean="0"/>
              <a:t>Elements of the project management plan that may be updated include, but are not limited to, the human resource management plan. </a:t>
            </a:r>
          </a:p>
          <a:p>
            <a:pPr marL="0" indent="0" algn="just">
              <a:buNone/>
            </a:pPr>
            <a:endParaRPr lang="en-US" sz="2800" dirty="0"/>
          </a:p>
          <a:p>
            <a:pPr marL="0" indent="0" algn="just">
              <a:buNone/>
            </a:pPr>
            <a:r>
              <a:rPr lang="en-US" sz="2800" dirty="0" smtClean="0"/>
              <a:t>For example, the person assigned to a predefined role may not fulfill all staffing requirements outlined in the human resource management plan. When gaps occur, the project management plan needs to be updated to change the team structure, roles or responsibilities. </a:t>
            </a:r>
            <a:endParaRPr lang="en-US" sz="2800" dirty="0"/>
          </a:p>
        </p:txBody>
      </p:sp>
      <p:sp>
        <p:nvSpPr>
          <p:cNvPr id="3" name="Slide Number Placeholder 2"/>
          <p:cNvSpPr>
            <a:spLocks noGrp="1"/>
          </p:cNvSpPr>
          <p:nvPr>
            <p:ph type="sldNum" sz="quarter" idx="12"/>
          </p:nvPr>
        </p:nvSpPr>
        <p:spPr/>
        <p:txBody>
          <a:bodyPr/>
          <a:lstStyle/>
          <a:p>
            <a:fld id="{101B8DE2-37A8-4A8E-BF71-6270D430F22D}" type="slidenum">
              <a:rPr lang="en-US" smtClean="0"/>
              <a:t>17</a:t>
            </a:fld>
            <a:endParaRPr lang="en-US"/>
          </a:p>
        </p:txBody>
      </p:sp>
    </p:spTree>
    <p:extLst>
      <p:ext uri="{BB962C8B-B14F-4D97-AF65-F5344CB8AC3E}">
        <p14:creationId xmlns:p14="http://schemas.microsoft.com/office/powerpoint/2010/main" val="3517189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AU" b="1" dirty="0" smtClean="0">
                <a:solidFill>
                  <a:srgbClr val="FFFF00"/>
                </a:solidFill>
                <a:effectLst>
                  <a:outerShdw blurRad="38100" dist="38100" dir="2700000" algn="tl">
                    <a:srgbClr val="000000">
                      <a:alpha val="43137"/>
                    </a:srgbClr>
                  </a:outerShdw>
                </a:effectLst>
              </a:rPr>
              <a:t>Lecture</a:t>
            </a:r>
            <a:r>
              <a:rPr lang="en-AU" dirty="0" smtClean="0">
                <a:solidFill>
                  <a:srgbClr val="FFFF00"/>
                </a:solidFill>
              </a:rPr>
              <a:t> </a:t>
            </a:r>
            <a:r>
              <a:rPr lang="en-AU" b="1" dirty="0" smtClean="0">
                <a:solidFill>
                  <a:srgbClr val="FFFF00"/>
                </a:solidFill>
                <a:effectLst>
                  <a:outerShdw blurRad="38100" dist="38100" dir="2700000" algn="tl">
                    <a:srgbClr val="000000">
                      <a:alpha val="43137"/>
                    </a:srgbClr>
                  </a:outerShdw>
                </a:effectLst>
              </a:rPr>
              <a:t>6</a:t>
            </a:r>
            <a:endParaRPr lang="en-AU" b="1" dirty="0">
              <a:solidFill>
                <a:srgbClr val="FFFF00"/>
              </a:solidFill>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lstStyle/>
          <a:p>
            <a:r>
              <a:rPr lang="en-AU" b="1" dirty="0" smtClean="0">
                <a:solidFill>
                  <a:schemeClr val="tx1"/>
                </a:solidFill>
                <a:effectLst>
                  <a:outerShdw blurRad="38100" dist="38100" dir="2700000" algn="tl">
                    <a:srgbClr val="000000">
                      <a:alpha val="43137"/>
                    </a:srgbClr>
                  </a:outerShdw>
                </a:effectLst>
              </a:rPr>
              <a:t>Develop Project Team</a:t>
            </a:r>
            <a:endParaRPr lang="en-AU"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004384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
          </a:xfrm>
          <a:prstGeom prst="rect">
            <a:avLst/>
          </a:prstGeom>
          <a:noFill/>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solidFill>
                  <a:srgbClr val="FFFF00"/>
                </a:solidFill>
              </a:rPr>
              <a:t>Objectives of Developing a Project Team</a:t>
            </a:r>
            <a:endParaRPr lang="en-US" sz="3200" b="1" dirty="0">
              <a:solidFill>
                <a:srgbClr val="FFFF00"/>
              </a:solidFill>
            </a:endParaRPr>
          </a:p>
        </p:txBody>
      </p:sp>
      <p:sp>
        <p:nvSpPr>
          <p:cNvPr id="4" name="Content Placeholder 3"/>
          <p:cNvSpPr>
            <a:spLocks noGrp="1"/>
          </p:cNvSpPr>
          <p:nvPr>
            <p:ph idx="1"/>
          </p:nvPr>
        </p:nvSpPr>
        <p:spPr>
          <a:xfrm>
            <a:off x="152400" y="838200"/>
            <a:ext cx="8763000" cy="5791200"/>
          </a:xfrm>
        </p:spPr>
        <p:txBody>
          <a:bodyPr>
            <a:normAutofit/>
          </a:bodyPr>
          <a:lstStyle/>
          <a:p>
            <a:pPr>
              <a:buFont typeface="Wingdings" pitchFamily="2" charset="2"/>
              <a:buChar char="§"/>
            </a:pPr>
            <a:r>
              <a:rPr lang="en-US" sz="2400" dirty="0" smtClean="0">
                <a:solidFill>
                  <a:srgbClr val="FFFF00"/>
                </a:solidFill>
              </a:rPr>
              <a:t>Improving knowledge and skills of team members</a:t>
            </a:r>
          </a:p>
          <a:p>
            <a:pPr marL="0" indent="0">
              <a:buNone/>
            </a:pPr>
            <a:endParaRPr lang="en-US" sz="2400" dirty="0">
              <a:solidFill>
                <a:srgbClr val="FFFF00"/>
              </a:solidFill>
            </a:endParaRPr>
          </a:p>
          <a:p>
            <a:pPr>
              <a:buFont typeface="Wingdings" pitchFamily="2" charset="2"/>
              <a:buChar char="§"/>
            </a:pPr>
            <a:r>
              <a:rPr lang="en-US" sz="2400" dirty="0" smtClean="0">
                <a:solidFill>
                  <a:srgbClr val="FFFF00"/>
                </a:solidFill>
              </a:rPr>
              <a:t>Improving feelings of trust and agreement among team members to raise morale, lower conflict and increase team work.</a:t>
            </a:r>
          </a:p>
          <a:p>
            <a:pPr>
              <a:buFont typeface="Wingdings" pitchFamily="2" charset="2"/>
              <a:buChar char="§"/>
            </a:pPr>
            <a:endParaRPr lang="en-US" sz="2400" dirty="0">
              <a:solidFill>
                <a:srgbClr val="FFFF00"/>
              </a:solidFill>
            </a:endParaRPr>
          </a:p>
          <a:p>
            <a:pPr>
              <a:buFont typeface="Wingdings" pitchFamily="2" charset="2"/>
              <a:buChar char="§"/>
            </a:pPr>
            <a:r>
              <a:rPr lang="en-US" sz="2400" dirty="0" smtClean="0">
                <a:solidFill>
                  <a:srgbClr val="FFFF00"/>
                </a:solidFill>
              </a:rPr>
              <a:t>Creating a dynamic, cohesive and collaborative culture to;</a:t>
            </a:r>
          </a:p>
          <a:p>
            <a:pPr marL="0" indent="0">
              <a:buNone/>
            </a:pPr>
            <a:r>
              <a:rPr lang="en-US" sz="2400" dirty="0">
                <a:solidFill>
                  <a:srgbClr val="FFFF00"/>
                </a:solidFill>
              </a:rPr>
              <a:t>	</a:t>
            </a:r>
            <a:r>
              <a:rPr lang="en-US" sz="2400" dirty="0" smtClean="0">
                <a:solidFill>
                  <a:srgbClr val="FFFF00"/>
                </a:solidFill>
              </a:rPr>
              <a:t>	1) </a:t>
            </a:r>
            <a:r>
              <a:rPr lang="en-US" sz="2400" b="1" dirty="0" smtClean="0">
                <a:solidFill>
                  <a:srgbClr val="FFFF00"/>
                </a:solidFill>
              </a:rPr>
              <a:t>Improve individual and team productivity, 		                 team spirit, and cooperation and </a:t>
            </a:r>
          </a:p>
          <a:p>
            <a:pPr marL="0" indent="0">
              <a:buNone/>
            </a:pPr>
            <a:r>
              <a:rPr lang="en-US" sz="2400" b="1" dirty="0">
                <a:solidFill>
                  <a:srgbClr val="FFFF00"/>
                </a:solidFill>
              </a:rPr>
              <a:t>	</a:t>
            </a:r>
            <a:r>
              <a:rPr lang="en-US" sz="2400" b="1" dirty="0" smtClean="0">
                <a:solidFill>
                  <a:srgbClr val="FFFF00"/>
                </a:solidFill>
              </a:rPr>
              <a:t>	2) Allow cross training and mentoring between </a:t>
            </a:r>
          </a:p>
          <a:p>
            <a:pPr marL="0" indent="0">
              <a:buNone/>
            </a:pPr>
            <a:r>
              <a:rPr lang="en-US" sz="2400" b="1" dirty="0">
                <a:solidFill>
                  <a:srgbClr val="FFFF00"/>
                </a:solidFill>
              </a:rPr>
              <a:t>	</a:t>
            </a:r>
            <a:r>
              <a:rPr lang="en-US" sz="2400" b="1" dirty="0" smtClean="0">
                <a:solidFill>
                  <a:srgbClr val="FFFF00"/>
                </a:solidFill>
              </a:rPr>
              <a:t>	     team members to share knowledge and </a:t>
            </a:r>
          </a:p>
          <a:p>
            <a:pPr marL="0" indent="0">
              <a:buNone/>
            </a:pPr>
            <a:r>
              <a:rPr lang="en-US" sz="2400" b="1" dirty="0">
                <a:solidFill>
                  <a:srgbClr val="FFFF00"/>
                </a:solidFill>
              </a:rPr>
              <a:t>	</a:t>
            </a:r>
            <a:r>
              <a:rPr lang="en-US" sz="2400" b="1" dirty="0" smtClean="0">
                <a:solidFill>
                  <a:srgbClr val="FFFF00"/>
                </a:solidFill>
              </a:rPr>
              <a:t>	     expertise.</a:t>
            </a:r>
            <a:endParaRPr lang="en-US" sz="2400" b="1" dirty="0">
              <a:solidFill>
                <a:srgbClr val="FFFF00"/>
              </a:solidFill>
            </a:endParaRPr>
          </a:p>
        </p:txBody>
      </p:sp>
    </p:spTree>
    <p:extLst>
      <p:ext uri="{BB962C8B-B14F-4D97-AF65-F5344CB8AC3E}">
        <p14:creationId xmlns:p14="http://schemas.microsoft.com/office/powerpoint/2010/main" val="2918257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smtClean="0"/>
              <a:t>Pre-Assignment                                 Tools &amp; Techniques</a:t>
            </a:r>
            <a:endParaRPr lang="en-US" sz="3200" b="1" dirty="0"/>
          </a:p>
        </p:txBody>
      </p:sp>
      <p:sp>
        <p:nvSpPr>
          <p:cNvPr id="4" name="Content Placeholder 3"/>
          <p:cNvSpPr>
            <a:spLocks noGrp="1"/>
          </p:cNvSpPr>
          <p:nvPr>
            <p:ph idx="1"/>
          </p:nvPr>
        </p:nvSpPr>
        <p:spPr>
          <a:xfrm>
            <a:off x="228600" y="990600"/>
            <a:ext cx="8610600" cy="5638800"/>
          </a:xfrm>
        </p:spPr>
        <p:txBody>
          <a:bodyPr>
            <a:normAutofit/>
          </a:bodyPr>
          <a:lstStyle/>
          <a:p>
            <a:pPr marL="0" indent="0">
              <a:buNone/>
            </a:pPr>
            <a:r>
              <a:rPr lang="en-US" sz="2400" dirty="0" smtClean="0"/>
              <a:t>When project team members are selected in advance, they are considered pre-assigned.</a:t>
            </a:r>
          </a:p>
          <a:p>
            <a:pPr marL="0" indent="0">
              <a:buNone/>
            </a:pPr>
            <a:endParaRPr lang="en-US" sz="2400" dirty="0" smtClean="0"/>
          </a:p>
          <a:p>
            <a:pPr marL="0" indent="0">
              <a:buNone/>
            </a:pPr>
            <a:r>
              <a:rPr lang="en-US" sz="2400" dirty="0" smtClean="0"/>
              <a:t>The situation can occur if;</a:t>
            </a:r>
          </a:p>
          <a:p>
            <a:pPr marL="0" indent="0">
              <a:buNone/>
            </a:pPr>
            <a:endParaRPr lang="en-US" sz="2400" dirty="0" smtClean="0"/>
          </a:p>
          <a:p>
            <a:pPr marL="514350" indent="-514350">
              <a:buAutoNum type="arabicPeriod"/>
            </a:pPr>
            <a:r>
              <a:rPr lang="en-US" sz="2400" dirty="0" smtClean="0"/>
              <a:t>The project is the result of specific people being identified as part of a competitive proposal.</a:t>
            </a:r>
          </a:p>
          <a:p>
            <a:pPr marL="514350" indent="-514350">
              <a:buAutoNum type="arabicPeriod"/>
            </a:pPr>
            <a:r>
              <a:rPr lang="en-US" sz="2400" dirty="0" smtClean="0"/>
              <a:t>If the project is dependent upon the expertise of particular persons.</a:t>
            </a:r>
          </a:p>
          <a:p>
            <a:pPr marL="514350" indent="-514350">
              <a:buAutoNum type="arabicPeriod"/>
            </a:pPr>
            <a:r>
              <a:rPr lang="en-US" sz="2400" dirty="0" smtClean="0"/>
              <a:t>If some staff assignments are defined within the project charter.</a:t>
            </a:r>
            <a:endParaRPr lang="en-US" sz="2400" dirty="0"/>
          </a:p>
        </p:txBody>
      </p:sp>
      <p:sp>
        <p:nvSpPr>
          <p:cNvPr id="3" name="Slide Number Placeholder 2"/>
          <p:cNvSpPr>
            <a:spLocks noGrp="1"/>
          </p:cNvSpPr>
          <p:nvPr>
            <p:ph type="sldNum" sz="quarter" idx="12"/>
          </p:nvPr>
        </p:nvSpPr>
        <p:spPr/>
        <p:txBody>
          <a:bodyPr/>
          <a:lstStyle/>
          <a:p>
            <a:fld id="{101B8DE2-37A8-4A8E-BF71-6270D430F22D}" type="slidenum">
              <a:rPr lang="en-US" smtClean="0"/>
              <a:t>2</a:t>
            </a:fld>
            <a:endParaRPr lang="en-US"/>
          </a:p>
        </p:txBody>
      </p:sp>
    </p:spTree>
    <p:extLst>
      <p:ext uri="{BB962C8B-B14F-4D97-AF65-F5344CB8AC3E}">
        <p14:creationId xmlns:p14="http://schemas.microsoft.com/office/powerpoint/2010/main" val="27236051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09600"/>
          </a:xfrm>
          <a:prstGeom prst="rect">
            <a:avLst/>
          </a:prstGeom>
          <a:noFill/>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solidFill>
                  <a:srgbClr val="FFFF00"/>
                </a:solidFill>
              </a:rPr>
              <a:t>Develop Project Team</a:t>
            </a:r>
            <a:endParaRPr lang="en-US" sz="3200" b="1" dirty="0">
              <a:solidFill>
                <a:srgbClr val="FFFF00"/>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989" y="2927762"/>
            <a:ext cx="8854611" cy="2558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ounded Rectangle 3"/>
          <p:cNvSpPr/>
          <p:nvPr/>
        </p:nvSpPr>
        <p:spPr>
          <a:xfrm>
            <a:off x="533400" y="1524000"/>
            <a:ext cx="8153400" cy="1066800"/>
          </a:xfrm>
          <a:prstGeom prst="roundRect">
            <a:avLst/>
          </a:prstGeom>
          <a:noFill/>
        </p:spPr>
        <p:style>
          <a:lnRef idx="3">
            <a:schemeClr val="lt1"/>
          </a:lnRef>
          <a:fillRef idx="1">
            <a:schemeClr val="accent6"/>
          </a:fillRef>
          <a:effectRef idx="1">
            <a:schemeClr val="accent6"/>
          </a:effectRef>
          <a:fontRef idx="minor">
            <a:schemeClr val="lt1"/>
          </a:fontRef>
        </p:style>
        <p:txBody>
          <a:bodyPr rtlCol="0" anchor="ctr"/>
          <a:lstStyle/>
          <a:p>
            <a:pPr algn="ctr"/>
            <a:r>
              <a:rPr lang="en-US" sz="2000" b="1" dirty="0" smtClean="0">
                <a:solidFill>
                  <a:schemeClr val="tx2"/>
                </a:solidFill>
              </a:rPr>
              <a:t>Develop Project Team is a process of improving competencies. Team member interaction and overall team environment to enhance project performance. </a:t>
            </a:r>
            <a:endParaRPr lang="en-US" sz="2000" b="1" dirty="0">
              <a:solidFill>
                <a:schemeClr val="tx2"/>
              </a:solidFill>
            </a:endParaRPr>
          </a:p>
        </p:txBody>
      </p:sp>
    </p:spTree>
    <p:extLst>
      <p:ext uri="{BB962C8B-B14F-4D97-AF65-F5344CB8AC3E}">
        <p14:creationId xmlns:p14="http://schemas.microsoft.com/office/powerpoint/2010/main" val="1591130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ipe(down)">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112178" y="1981200"/>
            <a:ext cx="7269822" cy="1638300"/>
            <a:chOff x="136989" y="4876800"/>
            <a:chExt cx="7269822" cy="1638300"/>
          </a:xfrm>
        </p:grpSpPr>
        <p:sp>
          <p:nvSpPr>
            <p:cNvPr id="3" name="Rounded Rectangle 2"/>
            <p:cNvSpPr/>
            <p:nvPr/>
          </p:nvSpPr>
          <p:spPr>
            <a:xfrm>
              <a:off x="152400" y="4876800"/>
              <a:ext cx="2301411" cy="7239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dirty="0" smtClean="0"/>
                <a:t>Improved Team Work</a:t>
              </a:r>
              <a:endParaRPr lang="en-US" dirty="0"/>
            </a:p>
          </p:txBody>
        </p:sp>
        <p:sp>
          <p:nvSpPr>
            <p:cNvPr id="4" name="Rounded Rectangle 3"/>
            <p:cNvSpPr/>
            <p:nvPr/>
          </p:nvSpPr>
          <p:spPr>
            <a:xfrm>
              <a:off x="2590800" y="4914900"/>
              <a:ext cx="2301411" cy="7239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People skills and competencies</a:t>
              </a:r>
              <a:endParaRPr lang="en-US" dirty="0"/>
            </a:p>
          </p:txBody>
        </p:sp>
        <p:sp>
          <p:nvSpPr>
            <p:cNvPr id="5" name="Rounded Rectangle 4"/>
            <p:cNvSpPr/>
            <p:nvPr/>
          </p:nvSpPr>
          <p:spPr>
            <a:xfrm>
              <a:off x="5029200" y="4953000"/>
              <a:ext cx="2301411" cy="7239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Motivated Employees</a:t>
              </a:r>
              <a:endParaRPr lang="en-US" dirty="0"/>
            </a:p>
          </p:txBody>
        </p:sp>
        <p:sp>
          <p:nvSpPr>
            <p:cNvPr id="6" name="Rounded Rectangle 5"/>
            <p:cNvSpPr/>
            <p:nvPr/>
          </p:nvSpPr>
          <p:spPr>
            <a:xfrm>
              <a:off x="136989" y="5791200"/>
              <a:ext cx="2301411" cy="7239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Reduced Staff Turnover Rates</a:t>
              </a:r>
              <a:endParaRPr lang="en-US" dirty="0"/>
            </a:p>
          </p:txBody>
        </p:sp>
        <p:sp>
          <p:nvSpPr>
            <p:cNvPr id="7" name="Rounded Rectangle 6"/>
            <p:cNvSpPr/>
            <p:nvPr/>
          </p:nvSpPr>
          <p:spPr>
            <a:xfrm>
              <a:off x="5105400" y="5791200"/>
              <a:ext cx="2301411" cy="7239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Improved overall project performance</a:t>
              </a:r>
              <a:endParaRPr lang="en-US" dirty="0"/>
            </a:p>
          </p:txBody>
        </p:sp>
      </p:grpSp>
      <p:sp>
        <p:nvSpPr>
          <p:cNvPr id="9" name="TextBox 8"/>
          <p:cNvSpPr txBox="1"/>
          <p:nvPr/>
        </p:nvSpPr>
        <p:spPr>
          <a:xfrm rot="5400000">
            <a:off x="4363088" y="-1746962"/>
            <a:ext cx="738664" cy="4860759"/>
          </a:xfrm>
          <a:prstGeom prst="rect">
            <a:avLst/>
          </a:prstGeom>
          <a:noFill/>
        </p:spPr>
        <p:txBody>
          <a:bodyPr vert="vert270" wrap="square" rtlCol="0">
            <a:spAutoFit/>
          </a:bodyPr>
          <a:lstStyle/>
          <a:p>
            <a:pPr algn="ctr"/>
            <a:r>
              <a:rPr lang="en-US" sz="3600" b="1" dirty="0" smtClean="0">
                <a:solidFill>
                  <a:schemeClr val="tx2"/>
                </a:solidFill>
                <a:effectLst>
                  <a:outerShdw blurRad="38100" dist="38100" dir="2700000" algn="tl">
                    <a:srgbClr val="000000">
                      <a:alpha val="43137"/>
                    </a:srgbClr>
                  </a:outerShdw>
                </a:effectLst>
              </a:rPr>
              <a:t>BENEFITS </a:t>
            </a:r>
            <a:endParaRPr lang="en-US" sz="3600" b="1" dirty="0">
              <a:solidFill>
                <a:schemeClr val="tx2"/>
              </a:solidFill>
              <a:effectLst>
                <a:outerShdw blurRad="38100" dist="38100" dir="2700000" algn="tl">
                  <a:srgbClr val="000000">
                    <a:alpha val="43137"/>
                  </a:srgbClr>
                </a:outerShdw>
              </a:effectLst>
            </a:endParaRPr>
          </a:p>
        </p:txBody>
      </p:sp>
      <p:sp>
        <p:nvSpPr>
          <p:cNvPr id="10" name="Oval 9"/>
          <p:cNvSpPr/>
          <p:nvPr/>
        </p:nvSpPr>
        <p:spPr>
          <a:xfrm>
            <a:off x="0" y="1295400"/>
            <a:ext cx="9144000" cy="3657600"/>
          </a:xfrm>
          <a:prstGeom prst="ellipse">
            <a:avLst/>
          </a:prstGeom>
          <a:noFill/>
          <a:ln w="571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015289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down)">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858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Develop Project Team</a:t>
            </a:r>
            <a:endParaRPr lang="en-US" sz="3200" b="1"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762000"/>
            <a:ext cx="7772400" cy="5442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505200" y="6204051"/>
            <a:ext cx="2133600" cy="369332"/>
          </a:xfrm>
          <a:prstGeom prst="rect">
            <a:avLst/>
          </a:prstGeom>
          <a:noFill/>
        </p:spPr>
        <p:txBody>
          <a:bodyPr wrap="square" rtlCol="0">
            <a:spAutoFit/>
          </a:bodyPr>
          <a:lstStyle/>
          <a:p>
            <a:pPr algn="ctr"/>
            <a:r>
              <a:rPr lang="en-US" b="1" dirty="0" smtClean="0"/>
              <a:t>Data Flow Diagram</a:t>
            </a:r>
            <a:endParaRPr lang="en-US" b="1" dirty="0"/>
          </a:p>
        </p:txBody>
      </p:sp>
    </p:spTree>
    <p:extLst>
      <p:ext uri="{BB962C8B-B14F-4D97-AF65-F5344CB8AC3E}">
        <p14:creationId xmlns:p14="http://schemas.microsoft.com/office/powerpoint/2010/main" val="42002925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a:noFill/>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solidFill>
                  <a:srgbClr val="FFFF00"/>
                </a:solidFill>
              </a:rPr>
              <a:t>Critical Factors</a:t>
            </a:r>
            <a:endParaRPr lang="en-US" sz="3200" b="1" dirty="0">
              <a:solidFill>
                <a:srgbClr val="FFFF00"/>
              </a:solidFill>
            </a:endParaRPr>
          </a:p>
        </p:txBody>
      </p:sp>
      <p:sp>
        <p:nvSpPr>
          <p:cNvPr id="4" name="Diamond 3"/>
          <p:cNvSpPr/>
          <p:nvPr/>
        </p:nvSpPr>
        <p:spPr>
          <a:xfrm>
            <a:off x="1752599" y="990600"/>
            <a:ext cx="5715000" cy="5715000"/>
          </a:xfrm>
          <a:prstGeom prst="diamond">
            <a:avLst/>
          </a:prstGeom>
        </p:spPr>
        <p:style>
          <a:lnRef idx="0">
            <a:schemeClr val="dk1">
              <a:hueOff val="0"/>
              <a:satOff val="0"/>
              <a:lumOff val="0"/>
              <a:alphaOff val="0"/>
            </a:schemeClr>
          </a:lnRef>
          <a:fillRef idx="1">
            <a:schemeClr val="accent4">
              <a:tint val="40000"/>
              <a:hueOff val="0"/>
              <a:satOff val="0"/>
              <a:lumOff val="0"/>
              <a:alphaOff val="0"/>
            </a:schemeClr>
          </a:fillRef>
          <a:effectRef idx="0">
            <a:schemeClr val="accent4">
              <a:tint val="40000"/>
              <a:hueOff val="0"/>
              <a:satOff val="0"/>
              <a:lumOff val="0"/>
              <a:alphaOff val="0"/>
            </a:schemeClr>
          </a:effectRef>
          <a:fontRef idx="minor">
            <a:schemeClr val="dk1">
              <a:hueOff val="0"/>
              <a:satOff val="0"/>
              <a:lumOff val="0"/>
              <a:alphaOff val="0"/>
            </a:schemeClr>
          </a:fontRef>
        </p:style>
      </p:sp>
      <p:sp>
        <p:nvSpPr>
          <p:cNvPr id="6" name="Freeform 5"/>
          <p:cNvSpPr/>
          <p:nvPr/>
        </p:nvSpPr>
        <p:spPr>
          <a:xfrm>
            <a:off x="2295525" y="1533525"/>
            <a:ext cx="2228850" cy="2228850"/>
          </a:xfrm>
          <a:custGeom>
            <a:avLst/>
            <a:gdLst>
              <a:gd name="connsiteX0" fmla="*/ 0 w 2228850"/>
              <a:gd name="connsiteY0" fmla="*/ 371482 h 2228850"/>
              <a:gd name="connsiteX1" fmla="*/ 371482 w 2228850"/>
              <a:gd name="connsiteY1" fmla="*/ 0 h 2228850"/>
              <a:gd name="connsiteX2" fmla="*/ 1857368 w 2228850"/>
              <a:gd name="connsiteY2" fmla="*/ 0 h 2228850"/>
              <a:gd name="connsiteX3" fmla="*/ 2228850 w 2228850"/>
              <a:gd name="connsiteY3" fmla="*/ 371482 h 2228850"/>
              <a:gd name="connsiteX4" fmla="*/ 2228850 w 2228850"/>
              <a:gd name="connsiteY4" fmla="*/ 1857368 h 2228850"/>
              <a:gd name="connsiteX5" fmla="*/ 1857368 w 2228850"/>
              <a:gd name="connsiteY5" fmla="*/ 2228850 h 2228850"/>
              <a:gd name="connsiteX6" fmla="*/ 371482 w 2228850"/>
              <a:gd name="connsiteY6" fmla="*/ 2228850 h 2228850"/>
              <a:gd name="connsiteX7" fmla="*/ 0 w 2228850"/>
              <a:gd name="connsiteY7" fmla="*/ 1857368 h 2228850"/>
              <a:gd name="connsiteX8" fmla="*/ 0 w 2228850"/>
              <a:gd name="connsiteY8" fmla="*/ 371482 h 222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8850" h="2228850">
                <a:moveTo>
                  <a:pt x="0" y="371482"/>
                </a:moveTo>
                <a:cubicBezTo>
                  <a:pt x="0" y="166318"/>
                  <a:pt x="166318" y="0"/>
                  <a:pt x="371482" y="0"/>
                </a:cubicBezTo>
                <a:lnTo>
                  <a:pt x="1857368" y="0"/>
                </a:lnTo>
                <a:cubicBezTo>
                  <a:pt x="2062532" y="0"/>
                  <a:pt x="2228850" y="166318"/>
                  <a:pt x="2228850" y="371482"/>
                </a:cubicBezTo>
                <a:lnTo>
                  <a:pt x="2228850" y="1857368"/>
                </a:lnTo>
                <a:cubicBezTo>
                  <a:pt x="2228850" y="2062532"/>
                  <a:pt x="2062532" y="2228850"/>
                  <a:pt x="1857368" y="2228850"/>
                </a:cubicBezTo>
                <a:lnTo>
                  <a:pt x="371482" y="2228850"/>
                </a:lnTo>
                <a:cubicBezTo>
                  <a:pt x="166318" y="2228850"/>
                  <a:pt x="0" y="2062532"/>
                  <a:pt x="0" y="1857368"/>
                </a:cubicBezTo>
                <a:lnTo>
                  <a:pt x="0" y="371482"/>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00243" tIns="200243" rIns="200243" bIns="200243"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bg1"/>
                </a:solidFill>
              </a:rPr>
              <a:t>Environment that facilitates Team Work</a:t>
            </a:r>
            <a:endParaRPr lang="en-US" sz="2400" b="1" kern="1200" dirty="0">
              <a:solidFill>
                <a:schemeClr val="bg1"/>
              </a:solidFill>
            </a:endParaRPr>
          </a:p>
        </p:txBody>
      </p:sp>
      <p:sp>
        <p:nvSpPr>
          <p:cNvPr id="7" name="Freeform 6"/>
          <p:cNvSpPr/>
          <p:nvPr/>
        </p:nvSpPr>
        <p:spPr>
          <a:xfrm>
            <a:off x="4695824" y="1533525"/>
            <a:ext cx="2228850" cy="2228850"/>
          </a:xfrm>
          <a:custGeom>
            <a:avLst/>
            <a:gdLst>
              <a:gd name="connsiteX0" fmla="*/ 0 w 2228850"/>
              <a:gd name="connsiteY0" fmla="*/ 371482 h 2228850"/>
              <a:gd name="connsiteX1" fmla="*/ 371482 w 2228850"/>
              <a:gd name="connsiteY1" fmla="*/ 0 h 2228850"/>
              <a:gd name="connsiteX2" fmla="*/ 1857368 w 2228850"/>
              <a:gd name="connsiteY2" fmla="*/ 0 h 2228850"/>
              <a:gd name="connsiteX3" fmla="*/ 2228850 w 2228850"/>
              <a:gd name="connsiteY3" fmla="*/ 371482 h 2228850"/>
              <a:gd name="connsiteX4" fmla="*/ 2228850 w 2228850"/>
              <a:gd name="connsiteY4" fmla="*/ 1857368 h 2228850"/>
              <a:gd name="connsiteX5" fmla="*/ 1857368 w 2228850"/>
              <a:gd name="connsiteY5" fmla="*/ 2228850 h 2228850"/>
              <a:gd name="connsiteX6" fmla="*/ 371482 w 2228850"/>
              <a:gd name="connsiteY6" fmla="*/ 2228850 h 2228850"/>
              <a:gd name="connsiteX7" fmla="*/ 0 w 2228850"/>
              <a:gd name="connsiteY7" fmla="*/ 1857368 h 2228850"/>
              <a:gd name="connsiteX8" fmla="*/ 0 w 2228850"/>
              <a:gd name="connsiteY8" fmla="*/ 371482 h 222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8850" h="2228850">
                <a:moveTo>
                  <a:pt x="0" y="371482"/>
                </a:moveTo>
                <a:cubicBezTo>
                  <a:pt x="0" y="166318"/>
                  <a:pt x="166318" y="0"/>
                  <a:pt x="371482" y="0"/>
                </a:cubicBezTo>
                <a:lnTo>
                  <a:pt x="1857368" y="0"/>
                </a:lnTo>
                <a:cubicBezTo>
                  <a:pt x="2062532" y="0"/>
                  <a:pt x="2228850" y="166318"/>
                  <a:pt x="2228850" y="371482"/>
                </a:cubicBezTo>
                <a:lnTo>
                  <a:pt x="2228850" y="1857368"/>
                </a:lnTo>
                <a:cubicBezTo>
                  <a:pt x="2228850" y="2062532"/>
                  <a:pt x="2062532" y="2228850"/>
                  <a:pt x="1857368" y="2228850"/>
                </a:cubicBezTo>
                <a:lnTo>
                  <a:pt x="371482" y="2228850"/>
                </a:lnTo>
                <a:cubicBezTo>
                  <a:pt x="166318" y="2228850"/>
                  <a:pt x="0" y="2062532"/>
                  <a:pt x="0" y="1857368"/>
                </a:cubicBezTo>
                <a:lnTo>
                  <a:pt x="0" y="371482"/>
                </a:lnTo>
                <a:close/>
              </a:path>
            </a:pathLst>
          </a:custGeom>
        </p:spPr>
        <p:style>
          <a:lnRef idx="2">
            <a:schemeClr val="lt1">
              <a:hueOff val="0"/>
              <a:satOff val="0"/>
              <a:lumOff val="0"/>
              <a:alphaOff val="0"/>
            </a:schemeClr>
          </a:lnRef>
          <a:fillRef idx="1">
            <a:schemeClr val="accent4">
              <a:hueOff val="-1488257"/>
              <a:satOff val="8966"/>
              <a:lumOff val="719"/>
              <a:alphaOff val="0"/>
            </a:schemeClr>
          </a:fillRef>
          <a:effectRef idx="0">
            <a:schemeClr val="accent4">
              <a:hueOff val="-1488257"/>
              <a:satOff val="8966"/>
              <a:lumOff val="719"/>
              <a:alphaOff val="0"/>
            </a:schemeClr>
          </a:effectRef>
          <a:fontRef idx="minor">
            <a:schemeClr val="lt1"/>
          </a:fontRef>
        </p:style>
        <p:txBody>
          <a:bodyPr spcFirstLastPara="0" vert="horz" wrap="square" lIns="200243" tIns="200243" rIns="200243" bIns="200243"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bg1"/>
                </a:solidFill>
              </a:rPr>
              <a:t>Motivation with Challenges and Opportunities</a:t>
            </a:r>
            <a:endParaRPr lang="en-US" sz="2400" b="1" kern="1200" dirty="0">
              <a:solidFill>
                <a:schemeClr val="bg1"/>
              </a:solidFill>
            </a:endParaRPr>
          </a:p>
        </p:txBody>
      </p:sp>
      <p:sp>
        <p:nvSpPr>
          <p:cNvPr id="8" name="Freeform 7"/>
          <p:cNvSpPr/>
          <p:nvPr/>
        </p:nvSpPr>
        <p:spPr>
          <a:xfrm>
            <a:off x="2295525" y="3933824"/>
            <a:ext cx="2228850" cy="2228850"/>
          </a:xfrm>
          <a:custGeom>
            <a:avLst/>
            <a:gdLst>
              <a:gd name="connsiteX0" fmla="*/ 0 w 2228850"/>
              <a:gd name="connsiteY0" fmla="*/ 371482 h 2228850"/>
              <a:gd name="connsiteX1" fmla="*/ 371482 w 2228850"/>
              <a:gd name="connsiteY1" fmla="*/ 0 h 2228850"/>
              <a:gd name="connsiteX2" fmla="*/ 1857368 w 2228850"/>
              <a:gd name="connsiteY2" fmla="*/ 0 h 2228850"/>
              <a:gd name="connsiteX3" fmla="*/ 2228850 w 2228850"/>
              <a:gd name="connsiteY3" fmla="*/ 371482 h 2228850"/>
              <a:gd name="connsiteX4" fmla="*/ 2228850 w 2228850"/>
              <a:gd name="connsiteY4" fmla="*/ 1857368 h 2228850"/>
              <a:gd name="connsiteX5" fmla="*/ 1857368 w 2228850"/>
              <a:gd name="connsiteY5" fmla="*/ 2228850 h 2228850"/>
              <a:gd name="connsiteX6" fmla="*/ 371482 w 2228850"/>
              <a:gd name="connsiteY6" fmla="*/ 2228850 h 2228850"/>
              <a:gd name="connsiteX7" fmla="*/ 0 w 2228850"/>
              <a:gd name="connsiteY7" fmla="*/ 1857368 h 2228850"/>
              <a:gd name="connsiteX8" fmla="*/ 0 w 2228850"/>
              <a:gd name="connsiteY8" fmla="*/ 371482 h 222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8850" h="2228850">
                <a:moveTo>
                  <a:pt x="0" y="371482"/>
                </a:moveTo>
                <a:cubicBezTo>
                  <a:pt x="0" y="166318"/>
                  <a:pt x="166318" y="0"/>
                  <a:pt x="371482" y="0"/>
                </a:cubicBezTo>
                <a:lnTo>
                  <a:pt x="1857368" y="0"/>
                </a:lnTo>
                <a:cubicBezTo>
                  <a:pt x="2062532" y="0"/>
                  <a:pt x="2228850" y="166318"/>
                  <a:pt x="2228850" y="371482"/>
                </a:cubicBezTo>
                <a:lnTo>
                  <a:pt x="2228850" y="1857368"/>
                </a:lnTo>
                <a:cubicBezTo>
                  <a:pt x="2228850" y="2062532"/>
                  <a:pt x="2062532" y="2228850"/>
                  <a:pt x="1857368" y="2228850"/>
                </a:cubicBezTo>
                <a:lnTo>
                  <a:pt x="371482" y="2228850"/>
                </a:lnTo>
                <a:cubicBezTo>
                  <a:pt x="166318" y="2228850"/>
                  <a:pt x="0" y="2062532"/>
                  <a:pt x="0" y="1857368"/>
                </a:cubicBezTo>
                <a:lnTo>
                  <a:pt x="0" y="371482"/>
                </a:lnTo>
                <a:close/>
              </a:path>
            </a:pathLst>
          </a:custGeom>
        </p:spPr>
        <p:style>
          <a:lnRef idx="2">
            <a:schemeClr val="lt1">
              <a:hueOff val="0"/>
              <a:satOff val="0"/>
              <a:lumOff val="0"/>
              <a:alphaOff val="0"/>
            </a:schemeClr>
          </a:lnRef>
          <a:fillRef idx="1">
            <a:schemeClr val="accent4">
              <a:hueOff val="-2976513"/>
              <a:satOff val="17933"/>
              <a:lumOff val="1437"/>
              <a:alphaOff val="0"/>
            </a:schemeClr>
          </a:fillRef>
          <a:effectRef idx="0">
            <a:schemeClr val="accent4">
              <a:hueOff val="-2976513"/>
              <a:satOff val="17933"/>
              <a:lumOff val="1437"/>
              <a:alphaOff val="0"/>
            </a:schemeClr>
          </a:effectRef>
          <a:fontRef idx="minor">
            <a:schemeClr val="lt1"/>
          </a:fontRef>
        </p:style>
        <p:txBody>
          <a:bodyPr spcFirstLastPara="0" vert="horz" wrap="square" lIns="200243" tIns="200243" rIns="200243" bIns="200243"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bg1"/>
                </a:solidFill>
              </a:rPr>
              <a:t>Timely Feedback and Support</a:t>
            </a:r>
            <a:endParaRPr lang="en-US" sz="2400" b="1" kern="1200" dirty="0">
              <a:solidFill>
                <a:schemeClr val="bg1"/>
              </a:solidFill>
            </a:endParaRPr>
          </a:p>
        </p:txBody>
      </p:sp>
      <p:sp>
        <p:nvSpPr>
          <p:cNvPr id="9" name="Freeform 8"/>
          <p:cNvSpPr/>
          <p:nvPr/>
        </p:nvSpPr>
        <p:spPr>
          <a:xfrm>
            <a:off x="4695824" y="3933824"/>
            <a:ext cx="2228850" cy="2228850"/>
          </a:xfrm>
          <a:custGeom>
            <a:avLst/>
            <a:gdLst>
              <a:gd name="connsiteX0" fmla="*/ 0 w 2228850"/>
              <a:gd name="connsiteY0" fmla="*/ 371482 h 2228850"/>
              <a:gd name="connsiteX1" fmla="*/ 371482 w 2228850"/>
              <a:gd name="connsiteY1" fmla="*/ 0 h 2228850"/>
              <a:gd name="connsiteX2" fmla="*/ 1857368 w 2228850"/>
              <a:gd name="connsiteY2" fmla="*/ 0 h 2228850"/>
              <a:gd name="connsiteX3" fmla="*/ 2228850 w 2228850"/>
              <a:gd name="connsiteY3" fmla="*/ 371482 h 2228850"/>
              <a:gd name="connsiteX4" fmla="*/ 2228850 w 2228850"/>
              <a:gd name="connsiteY4" fmla="*/ 1857368 h 2228850"/>
              <a:gd name="connsiteX5" fmla="*/ 1857368 w 2228850"/>
              <a:gd name="connsiteY5" fmla="*/ 2228850 h 2228850"/>
              <a:gd name="connsiteX6" fmla="*/ 371482 w 2228850"/>
              <a:gd name="connsiteY6" fmla="*/ 2228850 h 2228850"/>
              <a:gd name="connsiteX7" fmla="*/ 0 w 2228850"/>
              <a:gd name="connsiteY7" fmla="*/ 1857368 h 2228850"/>
              <a:gd name="connsiteX8" fmla="*/ 0 w 2228850"/>
              <a:gd name="connsiteY8" fmla="*/ 371482 h 2228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8850" h="2228850">
                <a:moveTo>
                  <a:pt x="0" y="371482"/>
                </a:moveTo>
                <a:cubicBezTo>
                  <a:pt x="0" y="166318"/>
                  <a:pt x="166318" y="0"/>
                  <a:pt x="371482" y="0"/>
                </a:cubicBezTo>
                <a:lnTo>
                  <a:pt x="1857368" y="0"/>
                </a:lnTo>
                <a:cubicBezTo>
                  <a:pt x="2062532" y="0"/>
                  <a:pt x="2228850" y="166318"/>
                  <a:pt x="2228850" y="371482"/>
                </a:cubicBezTo>
                <a:lnTo>
                  <a:pt x="2228850" y="1857368"/>
                </a:lnTo>
                <a:cubicBezTo>
                  <a:pt x="2228850" y="2062532"/>
                  <a:pt x="2062532" y="2228850"/>
                  <a:pt x="1857368" y="2228850"/>
                </a:cubicBezTo>
                <a:lnTo>
                  <a:pt x="371482" y="2228850"/>
                </a:lnTo>
                <a:cubicBezTo>
                  <a:pt x="166318" y="2228850"/>
                  <a:pt x="0" y="2062532"/>
                  <a:pt x="0" y="1857368"/>
                </a:cubicBezTo>
                <a:lnTo>
                  <a:pt x="0" y="371482"/>
                </a:lnTo>
                <a:close/>
              </a:path>
            </a:pathLst>
          </a:custGeom>
        </p:spPr>
        <p:style>
          <a:lnRef idx="2">
            <a:schemeClr val="lt1">
              <a:hueOff val="0"/>
              <a:satOff val="0"/>
              <a:lumOff val="0"/>
              <a:alphaOff val="0"/>
            </a:schemeClr>
          </a:lnRef>
          <a:fillRef idx="1">
            <a:schemeClr val="accent4">
              <a:hueOff val="-4464770"/>
              <a:satOff val="26899"/>
              <a:lumOff val="2156"/>
              <a:alphaOff val="0"/>
            </a:schemeClr>
          </a:fillRef>
          <a:effectRef idx="0">
            <a:schemeClr val="accent4">
              <a:hueOff val="-4464770"/>
              <a:satOff val="26899"/>
              <a:lumOff val="2156"/>
              <a:alphaOff val="0"/>
            </a:schemeClr>
          </a:effectRef>
          <a:fontRef idx="minor">
            <a:schemeClr val="lt1"/>
          </a:fontRef>
        </p:style>
        <p:txBody>
          <a:bodyPr spcFirstLastPara="0" vert="horz" wrap="square" lIns="200243" tIns="200243" rIns="200243" bIns="200243"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bg1"/>
                </a:solidFill>
              </a:rPr>
              <a:t>Recognizing and Rewarding Good Performance</a:t>
            </a:r>
            <a:endParaRPr lang="en-US" sz="2400" b="1" kern="1200" dirty="0">
              <a:solidFill>
                <a:schemeClr val="bg1"/>
              </a:solidFill>
            </a:endParaRPr>
          </a:p>
        </p:txBody>
      </p:sp>
    </p:spTree>
    <p:extLst>
      <p:ext uri="{BB962C8B-B14F-4D97-AF65-F5344CB8AC3E}">
        <p14:creationId xmlns:p14="http://schemas.microsoft.com/office/powerpoint/2010/main" val="4033894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ircle(in)">
                                      <p:cBhvr>
                                        <p:cTn id="10" dur="2000"/>
                                        <p:tgtEl>
                                          <p:spTgt spid="7"/>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circle(in)">
                                      <p:cBhvr>
                                        <p:cTn id="13" dur="2000"/>
                                        <p:tgtEl>
                                          <p:spTgt spid="8"/>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circle(in)">
                                      <p:cBhvr>
                                        <p:cTn id="16"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a:noFill/>
          <a:ln>
            <a:solidFill>
              <a:srgbClr val="00B0F0"/>
            </a:solidFill>
          </a:ln>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Factors for High Team Performance</a:t>
            </a:r>
            <a:endParaRPr lang="en-US" sz="3200" b="1" dirty="0"/>
          </a:p>
        </p:txBody>
      </p:sp>
      <p:graphicFrame>
        <p:nvGraphicFramePr>
          <p:cNvPr id="6" name="Diagram 5"/>
          <p:cNvGraphicFramePr/>
          <p:nvPr>
            <p:extLst>
              <p:ext uri="{D42A27DB-BD31-4B8C-83A1-F6EECF244321}">
                <p14:modId xmlns:p14="http://schemas.microsoft.com/office/powerpoint/2010/main" val="4042926495"/>
              </p:ext>
            </p:extLst>
          </p:nvPr>
        </p:nvGraphicFramePr>
        <p:xfrm>
          <a:off x="228600" y="1134414"/>
          <a:ext cx="89154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Left Brace 7"/>
          <p:cNvSpPr/>
          <p:nvPr/>
        </p:nvSpPr>
        <p:spPr>
          <a:xfrm>
            <a:off x="533400" y="1068946"/>
            <a:ext cx="609600" cy="5486400"/>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9" name="TextBox 8"/>
          <p:cNvSpPr txBox="1"/>
          <p:nvPr/>
        </p:nvSpPr>
        <p:spPr>
          <a:xfrm>
            <a:off x="228600" y="1219200"/>
            <a:ext cx="381000" cy="5016758"/>
          </a:xfrm>
          <a:prstGeom prst="rect">
            <a:avLst/>
          </a:prstGeom>
          <a:noFill/>
        </p:spPr>
        <p:txBody>
          <a:bodyPr wrap="square" rtlCol="0">
            <a:spAutoFit/>
          </a:bodyPr>
          <a:lstStyle/>
          <a:p>
            <a:r>
              <a:rPr lang="en-US" sz="2000" b="1" dirty="0" smtClean="0">
                <a:solidFill>
                  <a:schemeClr val="tx2"/>
                </a:solidFill>
              </a:rPr>
              <a:t>TEAM PERFORMANCE</a:t>
            </a:r>
            <a:endParaRPr lang="en-US" sz="2000" b="1" dirty="0">
              <a:solidFill>
                <a:schemeClr val="tx2"/>
              </a:solidFill>
            </a:endParaRPr>
          </a:p>
        </p:txBody>
      </p:sp>
    </p:spTree>
    <p:extLst>
      <p:ext uri="{BB962C8B-B14F-4D97-AF65-F5344CB8AC3E}">
        <p14:creationId xmlns:p14="http://schemas.microsoft.com/office/powerpoint/2010/main" val="7709261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rgbClr val="FFFF00"/>
            </a:solidFill>
          </a:ln>
        </p:spPr>
        <p:txBody>
          <a:bodyPr>
            <a:noAutofit/>
          </a:bodyPr>
          <a:lstStyle/>
          <a:p>
            <a:r>
              <a:rPr lang="en-US" sz="3600" dirty="0" smtClean="0">
                <a:solidFill>
                  <a:srgbClr val="FFFF00"/>
                </a:solidFill>
              </a:rPr>
              <a:t>Objectives Of Developing A Project Team</a:t>
            </a:r>
            <a:endParaRPr lang="en-US" sz="3600" dirty="0">
              <a:solidFill>
                <a:srgbClr val="FFFF00"/>
              </a:solidFill>
            </a:endParaRPr>
          </a:p>
        </p:txBody>
      </p:sp>
      <p:sp>
        <p:nvSpPr>
          <p:cNvPr id="3" name="Content Placeholder 2"/>
          <p:cNvSpPr>
            <a:spLocks noGrp="1"/>
          </p:cNvSpPr>
          <p:nvPr>
            <p:ph idx="1"/>
          </p:nvPr>
        </p:nvSpPr>
        <p:spPr>
          <a:xfrm>
            <a:off x="457200" y="1600200"/>
            <a:ext cx="8229600" cy="5257800"/>
          </a:xfrm>
        </p:spPr>
        <p:txBody>
          <a:bodyPr>
            <a:noAutofit/>
          </a:bodyPr>
          <a:lstStyle/>
          <a:p>
            <a:pPr algn="just"/>
            <a:r>
              <a:rPr lang="en-US" sz="2000" dirty="0" smtClean="0">
                <a:latin typeface="Arial" pitchFamily="34" charset="0"/>
                <a:cs typeface="Arial" pitchFamily="34" charset="0"/>
              </a:rPr>
              <a:t>Improving knowledge and skills of team members</a:t>
            </a:r>
          </a:p>
          <a:p>
            <a:pPr lvl="1" algn="just"/>
            <a:r>
              <a:rPr lang="en-US" sz="2000" dirty="0" smtClean="0">
                <a:latin typeface="Arial" pitchFamily="34" charset="0"/>
                <a:cs typeface="Arial" pitchFamily="34" charset="0"/>
              </a:rPr>
              <a:t>In order to complete project deliverables, while reducing costs, reducing schedules, and improving quality</a:t>
            </a:r>
          </a:p>
          <a:p>
            <a:pPr algn="just"/>
            <a:endParaRPr lang="en-US" sz="2000" dirty="0" smtClean="0">
              <a:latin typeface="Arial" pitchFamily="34" charset="0"/>
              <a:cs typeface="Arial" pitchFamily="34" charset="0"/>
            </a:endParaRPr>
          </a:p>
          <a:p>
            <a:pPr algn="just"/>
            <a:r>
              <a:rPr lang="en-US" sz="2000" dirty="0" smtClean="0">
                <a:latin typeface="Arial" pitchFamily="34" charset="0"/>
                <a:cs typeface="Arial" pitchFamily="34" charset="0"/>
              </a:rPr>
              <a:t>Enhancing trust and agreement between team members, in order to</a:t>
            </a:r>
          </a:p>
          <a:p>
            <a:pPr lvl="1" algn="just"/>
            <a:r>
              <a:rPr lang="en-US" sz="2000" dirty="0" smtClean="0">
                <a:latin typeface="Arial" pitchFamily="34" charset="0"/>
                <a:cs typeface="Arial" pitchFamily="34" charset="0"/>
              </a:rPr>
              <a:t>Raise morale</a:t>
            </a:r>
          </a:p>
          <a:p>
            <a:pPr lvl="1" algn="just"/>
            <a:r>
              <a:rPr lang="en-US" sz="2000" dirty="0" smtClean="0">
                <a:latin typeface="Arial" pitchFamily="34" charset="0"/>
                <a:cs typeface="Arial" pitchFamily="34" charset="0"/>
              </a:rPr>
              <a:t>Reduce conflict</a:t>
            </a:r>
          </a:p>
          <a:p>
            <a:pPr lvl="1" algn="just"/>
            <a:r>
              <a:rPr lang="en-US" sz="2000" dirty="0" smtClean="0">
                <a:latin typeface="Arial" pitchFamily="34" charset="0"/>
                <a:cs typeface="Arial" pitchFamily="34" charset="0"/>
              </a:rPr>
              <a:t>Increase teamwork</a:t>
            </a:r>
          </a:p>
          <a:p>
            <a:pPr algn="just"/>
            <a:endParaRPr lang="en-US" sz="2000" dirty="0" smtClean="0">
              <a:latin typeface="Arial" pitchFamily="34" charset="0"/>
              <a:cs typeface="Arial" pitchFamily="34" charset="0"/>
            </a:endParaRPr>
          </a:p>
          <a:p>
            <a:pPr algn="just"/>
            <a:r>
              <a:rPr lang="en-US" sz="2000" dirty="0" smtClean="0">
                <a:latin typeface="Arial" pitchFamily="34" charset="0"/>
                <a:cs typeface="Arial" pitchFamily="34" charset="0"/>
              </a:rPr>
              <a:t>Creating a dynamic, cohesive, and collaborative team culture, in order to</a:t>
            </a:r>
          </a:p>
          <a:p>
            <a:pPr lvl="1" algn="just"/>
            <a:r>
              <a:rPr lang="en-US" sz="2000" dirty="0" smtClean="0">
                <a:latin typeface="Arial" pitchFamily="34" charset="0"/>
                <a:cs typeface="Arial" pitchFamily="34" charset="0"/>
              </a:rPr>
              <a:t>Improve individual and team productivity, team spirit and cooperation, and</a:t>
            </a:r>
          </a:p>
          <a:p>
            <a:pPr lvl="1" algn="just"/>
            <a:r>
              <a:rPr lang="en-US" sz="2000" dirty="0" smtClean="0">
                <a:latin typeface="Arial" pitchFamily="34" charset="0"/>
                <a:cs typeface="Arial" pitchFamily="34" charset="0"/>
              </a:rPr>
              <a:t>Allow cross training, to share knowledge and expertise</a:t>
            </a:r>
            <a:endParaRPr lang="en-US" sz="2000" dirty="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3444842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62000"/>
          </a:xfrm>
          <a:prstGeom prst="rect">
            <a:avLst/>
          </a:prstGeom>
          <a:noFill/>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solidFill>
                  <a:srgbClr val="FFFF00"/>
                </a:solidFill>
              </a:rPr>
              <a:t>Develop Project Team                                             Inputs</a:t>
            </a:r>
            <a:endParaRPr lang="en-US" sz="3200" b="1" dirty="0">
              <a:solidFill>
                <a:srgbClr val="FFFF00"/>
              </a:solidFill>
            </a:endParaRPr>
          </a:p>
        </p:txBody>
      </p:sp>
      <p:graphicFrame>
        <p:nvGraphicFramePr>
          <p:cNvPr id="3" name="Diagram 2"/>
          <p:cNvGraphicFramePr/>
          <p:nvPr>
            <p:extLst>
              <p:ext uri="{D42A27DB-BD31-4B8C-83A1-F6EECF244321}">
                <p14:modId xmlns:p14="http://schemas.microsoft.com/office/powerpoint/2010/main" val="3264611269"/>
              </p:ext>
            </p:extLst>
          </p:nvPr>
        </p:nvGraphicFramePr>
        <p:xfrm>
          <a:off x="304800" y="1066800"/>
          <a:ext cx="86868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84032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096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3200" b="1" dirty="0" smtClean="0"/>
              <a:t>Human Resource Management Plans                  Inputs</a:t>
            </a:r>
            <a:endParaRPr lang="en-US" sz="3200" b="1" dirty="0"/>
          </a:p>
        </p:txBody>
      </p:sp>
      <p:sp>
        <p:nvSpPr>
          <p:cNvPr id="4" name="Content Placeholder 3"/>
          <p:cNvSpPr>
            <a:spLocks noGrp="1"/>
          </p:cNvSpPr>
          <p:nvPr>
            <p:ph idx="1"/>
          </p:nvPr>
        </p:nvSpPr>
        <p:spPr>
          <a:xfrm>
            <a:off x="76200" y="838200"/>
            <a:ext cx="8915400" cy="5943600"/>
          </a:xfrm>
        </p:spPr>
        <p:txBody>
          <a:bodyPr>
            <a:normAutofit/>
          </a:bodyPr>
          <a:lstStyle/>
          <a:p>
            <a:pPr marL="0" indent="0">
              <a:buNone/>
            </a:pPr>
            <a:r>
              <a:rPr lang="en-US" sz="2400" dirty="0" smtClean="0"/>
              <a:t>How Project Human Resource should be;</a:t>
            </a:r>
          </a:p>
          <a:p>
            <a:pPr marL="0" indent="0">
              <a:buNone/>
            </a:pPr>
            <a:endParaRPr lang="en-US" sz="2400" dirty="0"/>
          </a:p>
          <a:p>
            <a:pPr marL="0" indent="0">
              <a:buNone/>
            </a:pPr>
            <a:endParaRPr lang="en-US" sz="2400" dirty="0" smtClean="0"/>
          </a:p>
          <a:p>
            <a:pPr marL="0" indent="0">
              <a:buNone/>
            </a:pPr>
            <a:endParaRPr lang="en-US" sz="2400" dirty="0"/>
          </a:p>
          <a:p>
            <a:pPr>
              <a:buFont typeface="Courier New" pitchFamily="49" charset="0"/>
              <a:buChar char="o"/>
            </a:pPr>
            <a:r>
              <a:rPr lang="en-US" sz="2400" dirty="0" smtClean="0"/>
              <a:t>Identification of training strategies and plans to develop project team.</a:t>
            </a:r>
          </a:p>
          <a:p>
            <a:pPr>
              <a:buFont typeface="Courier New" pitchFamily="49" charset="0"/>
              <a:buChar char="o"/>
            </a:pPr>
            <a:endParaRPr lang="en-US" sz="2400" dirty="0" smtClean="0"/>
          </a:p>
        </p:txBody>
      </p:sp>
      <p:sp>
        <p:nvSpPr>
          <p:cNvPr id="5" name="Rounded Rectangle 4"/>
          <p:cNvSpPr/>
          <p:nvPr/>
        </p:nvSpPr>
        <p:spPr>
          <a:xfrm>
            <a:off x="228600" y="1371600"/>
            <a:ext cx="1828800" cy="7620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2400" b="1" dirty="0" smtClean="0"/>
              <a:t>Identified</a:t>
            </a:r>
            <a:endParaRPr lang="en-US" sz="2400" b="1" dirty="0"/>
          </a:p>
        </p:txBody>
      </p:sp>
      <p:sp>
        <p:nvSpPr>
          <p:cNvPr id="6" name="Rounded Rectangle 5"/>
          <p:cNvSpPr/>
          <p:nvPr/>
        </p:nvSpPr>
        <p:spPr>
          <a:xfrm>
            <a:off x="2362200" y="1371600"/>
            <a:ext cx="1828800" cy="76200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2400" b="1" dirty="0" smtClean="0"/>
              <a:t>Staffed</a:t>
            </a:r>
            <a:endParaRPr lang="en-US" sz="2400" b="1" dirty="0"/>
          </a:p>
        </p:txBody>
      </p:sp>
      <p:sp>
        <p:nvSpPr>
          <p:cNvPr id="7" name="Rounded Rectangle 6"/>
          <p:cNvSpPr/>
          <p:nvPr/>
        </p:nvSpPr>
        <p:spPr>
          <a:xfrm>
            <a:off x="4495800" y="1371600"/>
            <a:ext cx="1828800" cy="76200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2400" b="1" dirty="0" smtClean="0"/>
              <a:t>Managed</a:t>
            </a:r>
            <a:endParaRPr lang="en-US" sz="2400" b="1" dirty="0"/>
          </a:p>
        </p:txBody>
      </p:sp>
      <p:sp>
        <p:nvSpPr>
          <p:cNvPr id="8" name="Rounded Rectangle 7"/>
          <p:cNvSpPr/>
          <p:nvPr/>
        </p:nvSpPr>
        <p:spPr>
          <a:xfrm>
            <a:off x="6705600" y="1371600"/>
            <a:ext cx="1828800" cy="76200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2400" b="1" dirty="0" smtClean="0"/>
              <a:t>Released</a:t>
            </a:r>
            <a:endParaRPr lang="en-US" sz="2400" b="1" dirty="0"/>
          </a:p>
        </p:txBody>
      </p:sp>
      <p:grpSp>
        <p:nvGrpSpPr>
          <p:cNvPr id="21" name="Group 20"/>
          <p:cNvGrpSpPr/>
          <p:nvPr/>
        </p:nvGrpSpPr>
        <p:grpSpPr>
          <a:xfrm>
            <a:off x="3657600" y="2971800"/>
            <a:ext cx="2305318" cy="3581400"/>
            <a:chOff x="3657600" y="2971800"/>
            <a:chExt cx="2305318" cy="3581400"/>
          </a:xfrm>
        </p:grpSpPr>
        <p:sp>
          <p:nvSpPr>
            <p:cNvPr id="3" name="Rounded Rectangle 2"/>
            <p:cNvSpPr/>
            <p:nvPr/>
          </p:nvSpPr>
          <p:spPr>
            <a:xfrm>
              <a:off x="3657600" y="3810000"/>
              <a:ext cx="17526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REWARDS</a:t>
              </a:r>
              <a:endParaRPr lang="en-US" dirty="0"/>
            </a:p>
          </p:txBody>
        </p:sp>
        <p:sp>
          <p:nvSpPr>
            <p:cNvPr id="9" name="Rounded Rectangle 8"/>
            <p:cNvSpPr/>
            <p:nvPr/>
          </p:nvSpPr>
          <p:spPr>
            <a:xfrm>
              <a:off x="3657600" y="4483994"/>
              <a:ext cx="17526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FEEDBACK</a:t>
              </a:r>
              <a:endParaRPr lang="en-US" dirty="0"/>
            </a:p>
          </p:txBody>
        </p:sp>
        <p:sp>
          <p:nvSpPr>
            <p:cNvPr id="10" name="Rounded Rectangle 9"/>
            <p:cNvSpPr/>
            <p:nvPr/>
          </p:nvSpPr>
          <p:spPr>
            <a:xfrm>
              <a:off x="3657600" y="5181600"/>
              <a:ext cx="1752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ADDITIONAL TRAINING</a:t>
              </a:r>
              <a:endParaRPr lang="en-US" dirty="0"/>
            </a:p>
          </p:txBody>
        </p:sp>
        <p:sp>
          <p:nvSpPr>
            <p:cNvPr id="11" name="Rounded Rectangle 10"/>
            <p:cNvSpPr/>
            <p:nvPr/>
          </p:nvSpPr>
          <p:spPr>
            <a:xfrm>
              <a:off x="3657600" y="6019800"/>
              <a:ext cx="17526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DISCIPLINARY ACTIONS</a:t>
              </a:r>
              <a:endParaRPr lang="en-US" dirty="0"/>
            </a:p>
          </p:txBody>
        </p:sp>
        <p:cxnSp>
          <p:nvCxnSpPr>
            <p:cNvPr id="13" name="Straight Connector 12"/>
            <p:cNvCxnSpPr/>
            <p:nvPr/>
          </p:nvCxnSpPr>
          <p:spPr>
            <a:xfrm>
              <a:off x="5943600" y="2971800"/>
              <a:ext cx="19318" cy="3314700"/>
            </a:xfrm>
            <a:prstGeom prst="line">
              <a:avLst/>
            </a:prstGeom>
          </p:spPr>
          <p:style>
            <a:lnRef idx="3">
              <a:schemeClr val="accent6"/>
            </a:lnRef>
            <a:fillRef idx="0">
              <a:schemeClr val="accent6"/>
            </a:fillRef>
            <a:effectRef idx="2">
              <a:schemeClr val="accent6"/>
            </a:effectRef>
            <a:fontRef idx="minor">
              <a:schemeClr val="tx1"/>
            </a:fontRef>
          </p:style>
        </p:cxnSp>
        <p:cxnSp>
          <p:nvCxnSpPr>
            <p:cNvPr id="15" name="Straight Arrow Connector 14"/>
            <p:cNvCxnSpPr>
              <a:endCxn id="3" idx="3"/>
            </p:cNvCxnSpPr>
            <p:nvPr/>
          </p:nvCxnSpPr>
          <p:spPr>
            <a:xfrm flipH="1">
              <a:off x="5410200" y="4076700"/>
              <a:ext cx="533400" cy="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6" name="Straight Arrow Connector 15"/>
            <p:cNvCxnSpPr/>
            <p:nvPr/>
          </p:nvCxnSpPr>
          <p:spPr>
            <a:xfrm flipH="1">
              <a:off x="5410200" y="4742645"/>
              <a:ext cx="533400" cy="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7" name="Straight Arrow Connector 16"/>
            <p:cNvCxnSpPr/>
            <p:nvPr/>
          </p:nvCxnSpPr>
          <p:spPr>
            <a:xfrm flipH="1">
              <a:off x="5410200" y="5529330"/>
              <a:ext cx="533400" cy="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18" name="Straight Arrow Connector 17"/>
            <p:cNvCxnSpPr/>
            <p:nvPr/>
          </p:nvCxnSpPr>
          <p:spPr>
            <a:xfrm flipH="1">
              <a:off x="5410200" y="6252693"/>
              <a:ext cx="533400" cy="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grpSp>
    </p:spTree>
    <p:extLst>
      <p:ext uri="{BB962C8B-B14F-4D97-AF65-F5344CB8AC3E}">
        <p14:creationId xmlns:p14="http://schemas.microsoft.com/office/powerpoint/2010/main" val="458753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ircle(in)">
                                      <p:cBhvr>
                                        <p:cTn id="10" dur="2000"/>
                                        <p:tgtEl>
                                          <p:spTgt spid="6"/>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circle(in)">
                                      <p:cBhvr>
                                        <p:cTn id="13" dur="2000"/>
                                        <p:tgtEl>
                                          <p:spTgt spid="7"/>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circle(in)">
                                      <p:cBhvr>
                                        <p:cTn id="16" dur="2000"/>
                                        <p:tgtEl>
                                          <p:spTgt spid="8"/>
                                        </p:tgtEl>
                                      </p:cBhvr>
                                    </p:animEffect>
                                  </p:childTnLst>
                                </p:cTn>
                              </p:par>
                              <p:par>
                                <p:cTn id="17" presetID="2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wipe(down)">
                                      <p:cBhvr>
                                        <p:cTn id="19" dur="500"/>
                                        <p:tgtEl>
                                          <p:spTgt spid="4">
                                            <p:txEl>
                                              <p:pRg st="4" end="4"/>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wipe(down)">
                                      <p:cBhvr>
                                        <p:cTn id="2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09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b="1" dirty="0" smtClean="0"/>
              <a:t>Project Staff Assignments                                       Inputs</a:t>
            </a:r>
            <a:endParaRPr lang="en-US" sz="3200" b="1" dirty="0"/>
          </a:p>
        </p:txBody>
      </p:sp>
      <p:sp>
        <p:nvSpPr>
          <p:cNvPr id="4" name="Rounded Rectangle 3"/>
          <p:cNvSpPr/>
          <p:nvPr/>
        </p:nvSpPr>
        <p:spPr>
          <a:xfrm>
            <a:off x="990600" y="1905000"/>
            <a:ext cx="6705600" cy="121920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dirty="0" smtClean="0"/>
              <a:t>The project is staffed when appropriate people have been assigned to the team </a:t>
            </a:r>
            <a:endParaRPr lang="en-US" sz="2400" dirty="0"/>
          </a:p>
        </p:txBody>
      </p:sp>
      <p:sp>
        <p:nvSpPr>
          <p:cNvPr id="5" name="Content Placeholder 4"/>
          <p:cNvSpPr txBox="1">
            <a:spLocks/>
          </p:cNvSpPr>
          <p:nvPr/>
        </p:nvSpPr>
        <p:spPr>
          <a:xfrm>
            <a:off x="228600" y="3352800"/>
            <a:ext cx="8763000" cy="25146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400" dirty="0" smtClean="0"/>
              <a:t>The documentation of these assignments can include;</a:t>
            </a:r>
          </a:p>
          <a:p>
            <a:pPr marL="514350" indent="-514350">
              <a:buFont typeface="+mj-lt"/>
              <a:buAutoNum type="alphaLcPeriod"/>
            </a:pPr>
            <a:r>
              <a:rPr lang="en-US" sz="2400" dirty="0" smtClean="0"/>
              <a:t>Project team directory.</a:t>
            </a:r>
          </a:p>
          <a:p>
            <a:pPr marL="514350" indent="-514350">
              <a:buFont typeface="+mj-lt"/>
              <a:buAutoNum type="alphaLcPeriod"/>
            </a:pPr>
            <a:r>
              <a:rPr lang="en-US" sz="2400" dirty="0" smtClean="0"/>
              <a:t>Memos to team members.</a:t>
            </a:r>
          </a:p>
          <a:p>
            <a:pPr marL="514350" indent="-514350" algn="just">
              <a:buFont typeface="+mj-lt"/>
              <a:buAutoNum type="alphaLcPeriod"/>
            </a:pPr>
            <a:r>
              <a:rPr lang="en-US" sz="2400" dirty="0" smtClean="0"/>
              <a:t>Names inserted into other parts of the project management plan such as project organization charts and schedules. </a:t>
            </a:r>
          </a:p>
        </p:txBody>
      </p:sp>
      <p:sp>
        <p:nvSpPr>
          <p:cNvPr id="6" name="Rounded Rectangle 5"/>
          <p:cNvSpPr/>
          <p:nvPr/>
        </p:nvSpPr>
        <p:spPr>
          <a:xfrm>
            <a:off x="2438400" y="990600"/>
            <a:ext cx="3581400" cy="6858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2400" b="1" dirty="0" smtClean="0"/>
              <a:t>WHO IS WHO IN THE TEAM</a:t>
            </a:r>
            <a:endParaRPr lang="en-US" sz="2400" b="1" dirty="0"/>
          </a:p>
        </p:txBody>
      </p:sp>
    </p:spTree>
    <p:extLst>
      <p:ext uri="{BB962C8B-B14F-4D97-AF65-F5344CB8AC3E}">
        <p14:creationId xmlns:p14="http://schemas.microsoft.com/office/powerpoint/2010/main" val="15243156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096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3200" b="1" dirty="0" smtClean="0"/>
              <a:t>Resource Calendars                                                  Inputs</a:t>
            </a:r>
            <a:endParaRPr lang="en-US" sz="3200" b="1" dirty="0"/>
          </a:p>
        </p:txBody>
      </p:sp>
      <p:sp>
        <p:nvSpPr>
          <p:cNvPr id="21" name="Rounded Rectangle 20"/>
          <p:cNvSpPr/>
          <p:nvPr/>
        </p:nvSpPr>
        <p:spPr>
          <a:xfrm>
            <a:off x="152400" y="1295400"/>
            <a:ext cx="8839200" cy="914400"/>
          </a:xfrm>
          <a:prstGeom prst="roundRect">
            <a:avLst/>
          </a:prstGeom>
          <a:noFill/>
        </p:spPr>
        <p:style>
          <a:lnRef idx="1">
            <a:schemeClr val="accent2"/>
          </a:lnRef>
          <a:fillRef idx="2">
            <a:schemeClr val="accent2"/>
          </a:fillRef>
          <a:effectRef idx="1">
            <a:schemeClr val="accent2"/>
          </a:effectRef>
          <a:fontRef idx="minor">
            <a:schemeClr val="dk1"/>
          </a:fontRef>
        </p:style>
        <p:txBody>
          <a:bodyPr rtlCol="0" anchor="ctr"/>
          <a:lstStyle/>
          <a:p>
            <a:r>
              <a:rPr lang="en-US" sz="2400" dirty="0" smtClean="0">
                <a:solidFill>
                  <a:schemeClr val="tx1"/>
                </a:solidFill>
              </a:rPr>
              <a:t>It documents the time periods that each project team member is available to work on the project.</a:t>
            </a:r>
            <a:endParaRPr lang="en-US" sz="2400" dirty="0">
              <a:solidFill>
                <a:schemeClr val="tx1"/>
              </a:solidFill>
            </a:endParaRPr>
          </a:p>
        </p:txBody>
      </p:sp>
      <p:sp>
        <p:nvSpPr>
          <p:cNvPr id="23" name="Rounded Rectangle 22"/>
          <p:cNvSpPr/>
          <p:nvPr/>
        </p:nvSpPr>
        <p:spPr>
          <a:xfrm>
            <a:off x="152400" y="2743200"/>
            <a:ext cx="8839200" cy="3276600"/>
          </a:xfrm>
          <a:prstGeom prst="roundRect">
            <a:avLst/>
          </a:prstGeom>
          <a:noFill/>
        </p:spPr>
        <p:style>
          <a:lnRef idx="1">
            <a:schemeClr val="accent2"/>
          </a:lnRef>
          <a:fillRef idx="2">
            <a:schemeClr val="accent2"/>
          </a:fillRef>
          <a:effectRef idx="1">
            <a:schemeClr val="accent2"/>
          </a:effectRef>
          <a:fontRef idx="minor">
            <a:schemeClr val="dk1"/>
          </a:fontRef>
        </p:style>
        <p:txBody>
          <a:bodyPr rtlCol="0" anchor="ctr"/>
          <a:lstStyle/>
          <a:p>
            <a:r>
              <a:rPr lang="en-US" sz="2400" dirty="0" smtClean="0">
                <a:solidFill>
                  <a:schemeClr val="tx1"/>
                </a:solidFill>
              </a:rPr>
              <a:t>Creating a reliable schedule depends on having good understanding of each person’s availability and schedule constraints including;</a:t>
            </a:r>
          </a:p>
          <a:p>
            <a:r>
              <a:rPr lang="en-US" sz="2400" dirty="0">
                <a:solidFill>
                  <a:schemeClr val="tx1"/>
                </a:solidFill>
              </a:rPr>
              <a:t>	</a:t>
            </a:r>
            <a:r>
              <a:rPr lang="en-US" sz="2400" dirty="0" smtClean="0">
                <a:solidFill>
                  <a:schemeClr val="tx1"/>
                </a:solidFill>
              </a:rPr>
              <a:t>	- Time zones</a:t>
            </a:r>
          </a:p>
          <a:p>
            <a:r>
              <a:rPr lang="en-US" sz="2400" dirty="0">
                <a:solidFill>
                  <a:schemeClr val="tx1"/>
                </a:solidFill>
              </a:rPr>
              <a:t>	</a:t>
            </a:r>
            <a:r>
              <a:rPr lang="en-US" sz="2400" dirty="0" smtClean="0">
                <a:solidFill>
                  <a:schemeClr val="tx1"/>
                </a:solidFill>
              </a:rPr>
              <a:t>	- Working hours</a:t>
            </a:r>
          </a:p>
          <a:p>
            <a:r>
              <a:rPr lang="en-US" sz="2400" dirty="0">
                <a:solidFill>
                  <a:schemeClr val="tx1"/>
                </a:solidFill>
              </a:rPr>
              <a:t>	</a:t>
            </a:r>
            <a:r>
              <a:rPr lang="en-US" sz="2400" dirty="0" smtClean="0">
                <a:solidFill>
                  <a:schemeClr val="tx1"/>
                </a:solidFill>
              </a:rPr>
              <a:t>	- Vacation Time</a:t>
            </a:r>
          </a:p>
          <a:p>
            <a:r>
              <a:rPr lang="en-US" sz="2400" dirty="0">
                <a:solidFill>
                  <a:schemeClr val="tx1"/>
                </a:solidFill>
              </a:rPr>
              <a:t>	</a:t>
            </a:r>
            <a:r>
              <a:rPr lang="en-US" sz="2400" dirty="0" smtClean="0">
                <a:solidFill>
                  <a:schemeClr val="tx1"/>
                </a:solidFill>
              </a:rPr>
              <a:t>	- Local Holidays</a:t>
            </a:r>
          </a:p>
          <a:p>
            <a:r>
              <a:rPr lang="en-US" sz="2400" dirty="0">
                <a:solidFill>
                  <a:schemeClr val="tx1"/>
                </a:solidFill>
              </a:rPr>
              <a:t>	</a:t>
            </a:r>
            <a:r>
              <a:rPr lang="en-US" sz="2400" dirty="0" smtClean="0">
                <a:solidFill>
                  <a:schemeClr val="tx1"/>
                </a:solidFill>
              </a:rPr>
              <a:t>	- Commitments to other projects</a:t>
            </a:r>
            <a:endParaRPr lang="en-US" sz="2400" dirty="0">
              <a:solidFill>
                <a:schemeClr val="tx1"/>
              </a:solidFill>
            </a:endParaRPr>
          </a:p>
        </p:txBody>
      </p:sp>
    </p:spTree>
    <p:extLst>
      <p:ext uri="{BB962C8B-B14F-4D97-AF65-F5344CB8AC3E}">
        <p14:creationId xmlns:p14="http://schemas.microsoft.com/office/powerpoint/2010/main" val="1533550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down)">
                                      <p:cBhvr>
                                        <p:cTn id="1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Negotiation                                        Tools &amp; Techniques</a:t>
            </a:r>
            <a:endParaRPr lang="en-US" sz="3200" b="1" dirty="0"/>
          </a:p>
        </p:txBody>
      </p:sp>
      <p:sp>
        <p:nvSpPr>
          <p:cNvPr id="4" name="Content Placeholder 3"/>
          <p:cNvSpPr>
            <a:spLocks noGrp="1"/>
          </p:cNvSpPr>
          <p:nvPr>
            <p:ph idx="1"/>
          </p:nvPr>
        </p:nvSpPr>
        <p:spPr>
          <a:xfrm>
            <a:off x="228600" y="914400"/>
            <a:ext cx="8686800" cy="5791200"/>
          </a:xfrm>
        </p:spPr>
        <p:txBody>
          <a:bodyPr/>
          <a:lstStyle/>
          <a:p>
            <a:pPr marL="0" indent="0">
              <a:buNone/>
            </a:pPr>
            <a:r>
              <a:rPr lang="en-US" sz="2400" dirty="0" smtClean="0"/>
              <a:t>Staff assignments are negotiated on many projects. The project management team may need to negotiate with;</a:t>
            </a:r>
          </a:p>
          <a:p>
            <a:pPr marL="0" indent="0">
              <a:buNone/>
            </a:pPr>
            <a:endParaRPr lang="en-US" dirty="0"/>
          </a:p>
          <a:p>
            <a:pPr marL="0" indent="0">
              <a:buNone/>
            </a:pPr>
            <a:endParaRPr lang="en-US" dirty="0"/>
          </a:p>
        </p:txBody>
      </p:sp>
      <p:grpSp>
        <p:nvGrpSpPr>
          <p:cNvPr id="11" name="Group 10"/>
          <p:cNvGrpSpPr/>
          <p:nvPr/>
        </p:nvGrpSpPr>
        <p:grpSpPr>
          <a:xfrm>
            <a:off x="228600" y="1905000"/>
            <a:ext cx="8763000" cy="1524000"/>
            <a:chOff x="228600" y="2209800"/>
            <a:chExt cx="8763000" cy="1524000"/>
          </a:xfrm>
        </p:grpSpPr>
        <p:sp>
          <p:nvSpPr>
            <p:cNvPr id="5" name="Rounded Rectangle 4"/>
            <p:cNvSpPr/>
            <p:nvPr/>
          </p:nvSpPr>
          <p:spPr>
            <a:xfrm>
              <a:off x="228600" y="2514600"/>
              <a:ext cx="2573628" cy="83820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000" b="1" dirty="0" smtClean="0"/>
                <a:t>Functional Managers</a:t>
              </a:r>
            </a:p>
          </p:txBody>
        </p:sp>
        <p:sp>
          <p:nvSpPr>
            <p:cNvPr id="8" name="Rounded Rectangle 7"/>
            <p:cNvSpPr/>
            <p:nvPr/>
          </p:nvSpPr>
          <p:spPr>
            <a:xfrm>
              <a:off x="3124200" y="2209800"/>
              <a:ext cx="5867400" cy="1524000"/>
            </a:xfrm>
            <a:prstGeom prst="roundRect">
              <a:avLst/>
            </a:prstGeom>
          </p:spPr>
          <p:style>
            <a:lnRef idx="1">
              <a:schemeClr val="dk1"/>
            </a:lnRef>
            <a:fillRef idx="2">
              <a:schemeClr val="dk1"/>
            </a:fillRef>
            <a:effectRef idx="1">
              <a:schemeClr val="dk1"/>
            </a:effectRef>
            <a:fontRef idx="minor">
              <a:schemeClr val="dk1"/>
            </a:fontRef>
          </p:style>
          <p:txBody>
            <a:bodyPr rtlCol="0" anchor="t" anchorCtr="0"/>
            <a:lstStyle/>
            <a:p>
              <a:pPr marL="285750" indent="-285750" algn="just">
                <a:buFontTx/>
                <a:buChar char="-"/>
              </a:pPr>
              <a:r>
                <a:rPr lang="en-US" dirty="0" smtClean="0"/>
                <a:t>To ensure that the project receives appropriately competent staff in the required time frame </a:t>
              </a:r>
            </a:p>
            <a:p>
              <a:pPr marL="285750" indent="-285750" algn="just">
                <a:buFontTx/>
                <a:buChar char="-"/>
              </a:pPr>
              <a:r>
                <a:rPr lang="en-US" dirty="0" smtClean="0"/>
                <a:t>Project team members will be able, willing and authorized to work on the project until their responsibilities are completed.</a:t>
              </a:r>
              <a:endParaRPr lang="en-US" dirty="0"/>
            </a:p>
          </p:txBody>
        </p:sp>
      </p:grpSp>
      <p:grpSp>
        <p:nvGrpSpPr>
          <p:cNvPr id="3" name="Group 2"/>
          <p:cNvGrpSpPr/>
          <p:nvPr/>
        </p:nvGrpSpPr>
        <p:grpSpPr>
          <a:xfrm>
            <a:off x="304800" y="3662430"/>
            <a:ext cx="7696200" cy="1138170"/>
            <a:chOff x="304800" y="3662430"/>
            <a:chExt cx="7696200" cy="1138170"/>
          </a:xfrm>
        </p:grpSpPr>
        <p:sp>
          <p:nvSpPr>
            <p:cNvPr id="6" name="Rounded Rectangle 5"/>
            <p:cNvSpPr/>
            <p:nvPr/>
          </p:nvSpPr>
          <p:spPr>
            <a:xfrm>
              <a:off x="304800" y="3810000"/>
              <a:ext cx="2573628" cy="83820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2000" b="1" dirty="0" smtClean="0"/>
                <a:t>Other Project Management Teams</a:t>
              </a:r>
            </a:p>
          </p:txBody>
        </p:sp>
        <p:sp>
          <p:nvSpPr>
            <p:cNvPr id="9" name="Rounded Rectangle 8"/>
            <p:cNvSpPr/>
            <p:nvPr/>
          </p:nvSpPr>
          <p:spPr>
            <a:xfrm>
              <a:off x="3124200" y="3662430"/>
              <a:ext cx="4876800" cy="1138170"/>
            </a:xfrm>
            <a:prstGeom prst="roundRect">
              <a:avLst/>
            </a:prstGeom>
          </p:spPr>
          <p:style>
            <a:lnRef idx="1">
              <a:schemeClr val="dk1"/>
            </a:lnRef>
            <a:fillRef idx="2">
              <a:schemeClr val="dk1"/>
            </a:fillRef>
            <a:effectRef idx="1">
              <a:schemeClr val="dk1"/>
            </a:effectRef>
            <a:fontRef idx="minor">
              <a:schemeClr val="dk1"/>
            </a:fontRef>
          </p:style>
          <p:txBody>
            <a:bodyPr rtlCol="0" anchor="t" anchorCtr="0"/>
            <a:lstStyle/>
            <a:p>
              <a:pPr marL="285750" indent="-285750" algn="just">
                <a:buFontTx/>
                <a:buChar char="-"/>
              </a:pPr>
              <a:r>
                <a:rPr lang="en-US" dirty="0" smtClean="0"/>
                <a:t>Other project management teams within the performing organization, to appropriately assign scarce or specialized human resources</a:t>
              </a:r>
              <a:endParaRPr lang="en-US" dirty="0"/>
            </a:p>
          </p:txBody>
        </p:sp>
      </p:grpSp>
      <p:grpSp>
        <p:nvGrpSpPr>
          <p:cNvPr id="13" name="Group 12"/>
          <p:cNvGrpSpPr/>
          <p:nvPr/>
        </p:nvGrpSpPr>
        <p:grpSpPr>
          <a:xfrm>
            <a:off x="304800" y="5029200"/>
            <a:ext cx="8686800" cy="1524000"/>
            <a:chOff x="304800" y="5402151"/>
            <a:chExt cx="8686800" cy="1524000"/>
          </a:xfrm>
        </p:grpSpPr>
        <p:sp>
          <p:nvSpPr>
            <p:cNvPr id="7" name="Rounded Rectangle 6"/>
            <p:cNvSpPr/>
            <p:nvPr/>
          </p:nvSpPr>
          <p:spPr>
            <a:xfrm>
              <a:off x="304800" y="5638800"/>
              <a:ext cx="2573628" cy="83820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2000" b="1" dirty="0" smtClean="0"/>
                <a:t>External Organizations</a:t>
              </a:r>
            </a:p>
          </p:txBody>
        </p:sp>
        <p:sp>
          <p:nvSpPr>
            <p:cNvPr id="10" name="Rounded Rectangle 9"/>
            <p:cNvSpPr/>
            <p:nvPr/>
          </p:nvSpPr>
          <p:spPr>
            <a:xfrm>
              <a:off x="3124200" y="5402151"/>
              <a:ext cx="5867400" cy="1524000"/>
            </a:xfrm>
            <a:prstGeom prst="roundRect">
              <a:avLst/>
            </a:prstGeom>
          </p:spPr>
          <p:style>
            <a:lnRef idx="1">
              <a:schemeClr val="dk1"/>
            </a:lnRef>
            <a:fillRef idx="2">
              <a:schemeClr val="dk1"/>
            </a:fillRef>
            <a:effectRef idx="1">
              <a:schemeClr val="dk1"/>
            </a:effectRef>
            <a:fontRef idx="minor">
              <a:schemeClr val="dk1"/>
            </a:fontRef>
          </p:style>
          <p:txBody>
            <a:bodyPr rtlCol="0" anchor="t" anchorCtr="0"/>
            <a:lstStyle/>
            <a:p>
              <a:pPr marL="285750" indent="-285750" algn="just">
                <a:buFontTx/>
                <a:buChar char="-"/>
              </a:pPr>
              <a:r>
                <a:rPr lang="en-US" dirty="0" smtClean="0"/>
                <a:t>For appropriate, scarce, specialized, qualified, certified or other such specified human resources.</a:t>
              </a:r>
            </a:p>
            <a:p>
              <a:pPr marL="285750" indent="-285750" algn="just">
                <a:buFontTx/>
                <a:buChar char="-"/>
              </a:pPr>
              <a:r>
                <a:rPr lang="en-US" dirty="0" smtClean="0"/>
                <a:t>Special considerations should be given to external negotiating policies, practices, processes, guidelines, legal and other such criteria</a:t>
              </a:r>
              <a:endParaRPr lang="en-US" dirty="0"/>
            </a:p>
          </p:txBody>
        </p:sp>
      </p:grpSp>
      <p:sp>
        <p:nvSpPr>
          <p:cNvPr id="12" name="Slide Number Placeholder 11"/>
          <p:cNvSpPr>
            <a:spLocks noGrp="1"/>
          </p:cNvSpPr>
          <p:nvPr>
            <p:ph type="sldNum" sz="quarter" idx="12"/>
          </p:nvPr>
        </p:nvSpPr>
        <p:spPr/>
        <p:txBody>
          <a:bodyPr/>
          <a:lstStyle/>
          <a:p>
            <a:fld id="{101B8DE2-37A8-4A8E-BF71-6270D430F22D}" type="slidenum">
              <a:rPr lang="en-US" smtClean="0"/>
              <a:t>3</a:t>
            </a:fld>
            <a:endParaRPr lang="en-US"/>
          </a:p>
        </p:txBody>
      </p:sp>
    </p:spTree>
    <p:extLst>
      <p:ext uri="{BB962C8B-B14F-4D97-AF65-F5344CB8AC3E}">
        <p14:creationId xmlns:p14="http://schemas.microsoft.com/office/powerpoint/2010/main" val="72383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arn(inVertical)">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Develop Project Team                      Tools &amp; Techniques</a:t>
            </a:r>
            <a:endParaRPr lang="en-US" sz="3200" b="1" dirty="0"/>
          </a:p>
        </p:txBody>
      </p:sp>
      <p:graphicFrame>
        <p:nvGraphicFramePr>
          <p:cNvPr id="3" name="Diagram 2"/>
          <p:cNvGraphicFramePr/>
          <p:nvPr>
            <p:extLst>
              <p:ext uri="{D42A27DB-BD31-4B8C-83A1-F6EECF244321}">
                <p14:modId xmlns:p14="http://schemas.microsoft.com/office/powerpoint/2010/main" val="1240622438"/>
              </p:ext>
            </p:extLst>
          </p:nvPr>
        </p:nvGraphicFramePr>
        <p:xfrm>
          <a:off x="304800" y="914400"/>
          <a:ext cx="84582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40369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smtClean="0"/>
              <a:t>Interpersonal Skills                          Tools &amp; Techniques</a:t>
            </a:r>
            <a:endParaRPr lang="en-US" sz="3200" b="1" dirty="0"/>
          </a:p>
        </p:txBody>
      </p:sp>
      <p:graphicFrame>
        <p:nvGraphicFramePr>
          <p:cNvPr id="5" name="Diagram 4"/>
          <p:cNvGraphicFramePr/>
          <p:nvPr>
            <p:extLst>
              <p:ext uri="{D42A27DB-BD31-4B8C-83A1-F6EECF244321}">
                <p14:modId xmlns:p14="http://schemas.microsoft.com/office/powerpoint/2010/main" val="352209462"/>
              </p:ext>
            </p:extLst>
          </p:nvPr>
        </p:nvGraphicFramePr>
        <p:xfrm>
          <a:off x="152400" y="990600"/>
          <a:ext cx="8839200" cy="563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ight Brace 6"/>
          <p:cNvSpPr/>
          <p:nvPr/>
        </p:nvSpPr>
        <p:spPr>
          <a:xfrm>
            <a:off x="7391400" y="914400"/>
            <a:ext cx="762000" cy="5638800"/>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8" name="TextBox 7"/>
          <p:cNvSpPr txBox="1"/>
          <p:nvPr/>
        </p:nvSpPr>
        <p:spPr>
          <a:xfrm>
            <a:off x="8162573" y="2514600"/>
            <a:ext cx="615553" cy="2057400"/>
          </a:xfrm>
          <a:prstGeom prst="rect">
            <a:avLst/>
          </a:prstGeom>
          <a:noFill/>
        </p:spPr>
        <p:txBody>
          <a:bodyPr vert="vert270" wrap="square" rtlCol="0">
            <a:spAutoFit/>
          </a:bodyPr>
          <a:lstStyle/>
          <a:p>
            <a:r>
              <a:rPr lang="en-US" sz="2800" b="1" dirty="0" smtClean="0">
                <a:solidFill>
                  <a:schemeClr val="accent2"/>
                </a:solidFill>
              </a:rPr>
              <a:t>SOFT SKILLS</a:t>
            </a:r>
            <a:endParaRPr lang="en-US" sz="2800" b="1" dirty="0">
              <a:solidFill>
                <a:schemeClr val="accent2"/>
              </a:solidFill>
            </a:endParaRPr>
          </a:p>
        </p:txBody>
      </p:sp>
    </p:spTree>
    <p:extLst>
      <p:ext uri="{BB962C8B-B14F-4D97-AF65-F5344CB8AC3E}">
        <p14:creationId xmlns:p14="http://schemas.microsoft.com/office/powerpoint/2010/main" val="21944650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smtClean="0"/>
              <a:t>Training                                               Tools &amp; Techniques</a:t>
            </a:r>
            <a:endParaRPr lang="en-US" sz="3200" b="1" dirty="0"/>
          </a:p>
        </p:txBody>
      </p:sp>
      <p:sp>
        <p:nvSpPr>
          <p:cNvPr id="3" name="Content Placeholder 2"/>
          <p:cNvSpPr txBox="1">
            <a:spLocks/>
          </p:cNvSpPr>
          <p:nvPr/>
        </p:nvSpPr>
        <p:spPr bwMode="auto">
          <a:xfrm>
            <a:off x="0" y="1143000"/>
            <a:ext cx="8991600" cy="4983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200">
                <a:solidFill>
                  <a:srgbClr val="333333"/>
                </a:solidFill>
                <a:latin typeface="+mn-lt"/>
                <a:ea typeface="+mn-ea"/>
                <a:cs typeface="+mn-cs"/>
              </a:defRPr>
            </a:lvl1pPr>
            <a:lvl2pPr marL="742950" indent="-285750" algn="l" rtl="0" fontAlgn="base">
              <a:spcBef>
                <a:spcPct val="20000"/>
              </a:spcBef>
              <a:spcAft>
                <a:spcPct val="0"/>
              </a:spcAft>
              <a:buSzPct val="85000"/>
              <a:buFont typeface="Arial" pitchFamily="34" charset="0"/>
              <a:buChar char="&gt;"/>
              <a:defRPr sz="2000">
                <a:solidFill>
                  <a:srgbClr val="333333"/>
                </a:solidFill>
                <a:latin typeface="+mn-lt"/>
              </a:defRPr>
            </a:lvl2pPr>
            <a:lvl3pPr marL="1143000" indent="-228600" algn="l" rtl="0" fontAlgn="base">
              <a:spcBef>
                <a:spcPct val="20000"/>
              </a:spcBef>
              <a:spcAft>
                <a:spcPct val="0"/>
              </a:spcAft>
              <a:buChar char="•"/>
              <a:defRPr>
                <a:solidFill>
                  <a:srgbClr val="333333"/>
                </a:solidFill>
                <a:latin typeface="+mn-lt"/>
              </a:defRPr>
            </a:lvl3pPr>
            <a:lvl4pPr marL="1600200" indent="-228600" algn="l" rtl="0" fontAlgn="base">
              <a:spcBef>
                <a:spcPct val="20000"/>
              </a:spcBef>
              <a:spcAft>
                <a:spcPct val="0"/>
              </a:spcAft>
              <a:buChar char="–"/>
              <a:defRPr sz="1600">
                <a:solidFill>
                  <a:srgbClr val="333333"/>
                </a:solidFill>
                <a:latin typeface="+mn-lt"/>
              </a:defRPr>
            </a:lvl4pPr>
            <a:lvl5pPr marL="2057400" indent="-228600" algn="l" rtl="0" fontAlgn="base">
              <a:spcBef>
                <a:spcPct val="20000"/>
              </a:spcBef>
              <a:spcAft>
                <a:spcPct val="0"/>
              </a:spcAft>
              <a:buChar char="»"/>
              <a:defRPr sz="1600">
                <a:solidFill>
                  <a:srgbClr val="333333"/>
                </a:solidFill>
                <a:latin typeface="+mn-lt"/>
              </a:defRPr>
            </a:lvl5pPr>
            <a:lvl6pPr marL="2514600" indent="-228600" algn="l" rtl="0" fontAlgn="base">
              <a:spcBef>
                <a:spcPct val="20000"/>
              </a:spcBef>
              <a:spcAft>
                <a:spcPct val="0"/>
              </a:spcAft>
              <a:buChar char="»"/>
              <a:defRPr sz="1600">
                <a:solidFill>
                  <a:srgbClr val="333333"/>
                </a:solidFill>
                <a:latin typeface="+mn-lt"/>
              </a:defRPr>
            </a:lvl6pPr>
            <a:lvl7pPr marL="2971800" indent="-228600" algn="l" rtl="0" fontAlgn="base">
              <a:spcBef>
                <a:spcPct val="20000"/>
              </a:spcBef>
              <a:spcAft>
                <a:spcPct val="0"/>
              </a:spcAft>
              <a:buChar char="»"/>
              <a:defRPr sz="1600">
                <a:solidFill>
                  <a:srgbClr val="333333"/>
                </a:solidFill>
                <a:latin typeface="+mn-lt"/>
              </a:defRPr>
            </a:lvl7pPr>
            <a:lvl8pPr marL="3429000" indent="-228600" algn="l" rtl="0" fontAlgn="base">
              <a:spcBef>
                <a:spcPct val="20000"/>
              </a:spcBef>
              <a:spcAft>
                <a:spcPct val="0"/>
              </a:spcAft>
              <a:buChar char="»"/>
              <a:defRPr sz="1600">
                <a:solidFill>
                  <a:srgbClr val="333333"/>
                </a:solidFill>
                <a:latin typeface="+mn-lt"/>
              </a:defRPr>
            </a:lvl8pPr>
            <a:lvl9pPr marL="3886200" indent="-228600" algn="l" rtl="0" fontAlgn="base">
              <a:spcBef>
                <a:spcPct val="20000"/>
              </a:spcBef>
              <a:spcAft>
                <a:spcPct val="0"/>
              </a:spcAft>
              <a:buChar char="»"/>
              <a:defRPr sz="1600">
                <a:solidFill>
                  <a:srgbClr val="333333"/>
                </a:solidFill>
                <a:latin typeface="+mn-lt"/>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rgbClr val="FFFF00"/>
                </a:solidFill>
                <a:effectLst/>
                <a:uLnTx/>
                <a:uFillTx/>
                <a:latin typeface="Arial"/>
              </a:rPr>
              <a:t>What will you be doing?</a:t>
            </a:r>
          </a:p>
          <a:p>
            <a:pPr marL="742950" marR="0" lvl="1" indent="-285750" algn="l" defTabSz="914400" rtl="0" eaLnBrk="1" fontAlgn="base" latinLnBrk="0" hangingPunct="1">
              <a:lnSpc>
                <a:spcPct val="100000"/>
              </a:lnSpc>
              <a:spcBef>
                <a:spcPct val="20000"/>
              </a:spcBef>
              <a:spcAft>
                <a:spcPct val="0"/>
              </a:spcAft>
              <a:buClrTx/>
              <a:buSzPct val="85000"/>
              <a:buFont typeface="Arial" pitchFamily="34" charset="0"/>
              <a:buChar char="&gt;"/>
              <a:tabLst/>
              <a:defRPr/>
            </a:pPr>
            <a:r>
              <a:rPr kumimoji="0" lang="en-US" sz="2400" b="0" i="0" u="none" strike="noStrike" kern="0" cap="none" spc="0" normalizeH="0" baseline="0" noProof="0" dirty="0" smtClean="0">
                <a:ln>
                  <a:noFill/>
                </a:ln>
                <a:solidFill>
                  <a:srgbClr val="FFFF00"/>
                </a:solidFill>
                <a:effectLst/>
                <a:uLnTx/>
                <a:uFillTx/>
                <a:latin typeface="Arial"/>
              </a:rPr>
              <a:t>1. Conduct a needs assessment and analysis.</a:t>
            </a:r>
          </a:p>
          <a:p>
            <a:pPr marL="742950" marR="0" lvl="1" indent="-285750" algn="l" defTabSz="914400" rtl="0" eaLnBrk="1" fontAlgn="base" latinLnBrk="0" hangingPunct="1">
              <a:lnSpc>
                <a:spcPct val="100000"/>
              </a:lnSpc>
              <a:spcBef>
                <a:spcPct val="20000"/>
              </a:spcBef>
              <a:spcAft>
                <a:spcPct val="0"/>
              </a:spcAft>
              <a:buClrTx/>
              <a:buSzPct val="85000"/>
              <a:buFont typeface="Arial" pitchFamily="34" charset="0"/>
              <a:buChar char="&gt;"/>
              <a:tabLst/>
              <a:defRPr/>
            </a:pPr>
            <a:r>
              <a:rPr kumimoji="0" lang="en-US" sz="2400" b="0" i="0" u="none" strike="noStrike" kern="0" cap="none" spc="0" normalizeH="0" baseline="0" noProof="0" dirty="0" smtClean="0">
                <a:ln>
                  <a:noFill/>
                </a:ln>
                <a:solidFill>
                  <a:srgbClr val="FFFF00"/>
                </a:solidFill>
                <a:effectLst/>
                <a:uLnTx/>
                <a:uFillTx/>
                <a:latin typeface="Arial"/>
              </a:rPr>
              <a:t>2. Design a training program.</a:t>
            </a:r>
          </a:p>
          <a:p>
            <a:pPr marL="742950" marR="0" lvl="1" indent="-285750" algn="l" defTabSz="914400" rtl="0" eaLnBrk="1" fontAlgn="base" latinLnBrk="0" hangingPunct="1">
              <a:lnSpc>
                <a:spcPct val="100000"/>
              </a:lnSpc>
              <a:spcBef>
                <a:spcPct val="20000"/>
              </a:spcBef>
              <a:spcAft>
                <a:spcPct val="0"/>
              </a:spcAft>
              <a:buClrTx/>
              <a:buSzPct val="85000"/>
              <a:buFont typeface="Arial" pitchFamily="34" charset="0"/>
              <a:buChar char="&gt;"/>
              <a:tabLst/>
              <a:defRPr/>
            </a:pPr>
            <a:r>
              <a:rPr kumimoji="0" lang="en-US" sz="2400" b="0" i="0" u="none" strike="noStrike" kern="0" cap="none" spc="0" normalizeH="0" baseline="0" noProof="0" dirty="0" smtClean="0">
                <a:ln>
                  <a:noFill/>
                </a:ln>
                <a:solidFill>
                  <a:srgbClr val="FFFF00"/>
                </a:solidFill>
                <a:effectLst/>
                <a:uLnTx/>
                <a:uFillTx/>
                <a:latin typeface="Arial"/>
              </a:rPr>
              <a:t>3. Develop a training program.</a:t>
            </a:r>
          </a:p>
          <a:p>
            <a:pPr marL="742950" marR="0" lvl="1" indent="-285750" algn="l" defTabSz="914400" rtl="0" eaLnBrk="1" fontAlgn="base" latinLnBrk="0" hangingPunct="1">
              <a:lnSpc>
                <a:spcPct val="100000"/>
              </a:lnSpc>
              <a:spcBef>
                <a:spcPct val="20000"/>
              </a:spcBef>
              <a:spcAft>
                <a:spcPct val="0"/>
              </a:spcAft>
              <a:buClrTx/>
              <a:buSzPct val="85000"/>
              <a:buFont typeface="Arial" pitchFamily="34" charset="0"/>
              <a:buChar char="&gt;"/>
              <a:tabLst/>
              <a:defRPr/>
            </a:pPr>
            <a:r>
              <a:rPr kumimoji="0" lang="en-US" sz="2400" b="0" i="0" u="none" strike="noStrike" kern="0" cap="none" spc="0" normalizeH="0" baseline="0" noProof="0" dirty="0" smtClean="0">
                <a:ln>
                  <a:noFill/>
                </a:ln>
                <a:solidFill>
                  <a:srgbClr val="FFFF00"/>
                </a:solidFill>
                <a:effectLst/>
                <a:uLnTx/>
                <a:uFillTx/>
                <a:latin typeface="Arial"/>
              </a:rPr>
              <a:t>4. Recommend implementation and delivery of  training.</a:t>
            </a:r>
          </a:p>
          <a:p>
            <a:pPr marL="742950" marR="0" lvl="1" indent="-285750" algn="l" defTabSz="914400" rtl="0" eaLnBrk="1" fontAlgn="base" latinLnBrk="0" hangingPunct="1">
              <a:lnSpc>
                <a:spcPct val="100000"/>
              </a:lnSpc>
              <a:spcBef>
                <a:spcPct val="20000"/>
              </a:spcBef>
              <a:spcAft>
                <a:spcPct val="0"/>
              </a:spcAft>
              <a:buClrTx/>
              <a:buSzPct val="85000"/>
              <a:buFont typeface="Arial" pitchFamily="34" charset="0"/>
              <a:buChar char="&gt;"/>
              <a:tabLst/>
              <a:defRPr/>
            </a:pPr>
            <a:r>
              <a:rPr kumimoji="0" lang="en-US" sz="2400" b="0" i="0" u="none" strike="noStrike" kern="0" cap="none" spc="0" normalizeH="0" baseline="0" noProof="0" dirty="0" smtClean="0">
                <a:ln>
                  <a:noFill/>
                </a:ln>
                <a:solidFill>
                  <a:srgbClr val="FFFF00"/>
                </a:solidFill>
                <a:effectLst/>
                <a:uLnTx/>
                <a:uFillTx/>
                <a:latin typeface="Arial"/>
              </a:rPr>
              <a:t>5. Evaluate the training.</a:t>
            </a:r>
          </a:p>
          <a:p>
            <a:pPr marL="742950" marR="0" lvl="1" indent="-285750" algn="l" defTabSz="914400" rtl="0" eaLnBrk="1" fontAlgn="base" latinLnBrk="0" hangingPunct="1">
              <a:lnSpc>
                <a:spcPct val="100000"/>
              </a:lnSpc>
              <a:spcBef>
                <a:spcPct val="20000"/>
              </a:spcBef>
              <a:spcAft>
                <a:spcPct val="0"/>
              </a:spcAft>
              <a:buClrTx/>
              <a:buSzPct val="85000"/>
              <a:buFont typeface="Arial" pitchFamily="34" charset="0"/>
              <a:buChar char="&gt;"/>
              <a:tabLst/>
              <a:defRPr/>
            </a:pPr>
            <a:endParaRPr kumimoji="0" lang="en-US" sz="2400" b="0" i="0" u="none" strike="noStrike" kern="0" cap="none" spc="0" normalizeH="0" baseline="0" noProof="0" dirty="0" smtClean="0">
              <a:ln>
                <a:noFill/>
              </a:ln>
              <a:solidFill>
                <a:srgbClr val="FFFF00"/>
              </a:solidFill>
              <a:effectLst/>
              <a:uLnTx/>
              <a:uFillTx/>
              <a:latin typeface="Arial"/>
            </a:endParaRPr>
          </a:p>
          <a:p>
            <a:pPr marL="742950" marR="0" lvl="1" indent="-285750" algn="l" defTabSz="914400" rtl="0" eaLnBrk="1" fontAlgn="base" latinLnBrk="0" hangingPunct="1">
              <a:lnSpc>
                <a:spcPct val="100000"/>
              </a:lnSpc>
              <a:spcBef>
                <a:spcPct val="20000"/>
              </a:spcBef>
              <a:spcAft>
                <a:spcPct val="0"/>
              </a:spcAft>
              <a:buClrTx/>
              <a:buSzPct val="85000"/>
              <a:buFont typeface="Arial" pitchFamily="34" charset="0"/>
              <a:buChar char="&gt;"/>
              <a:tabLst/>
              <a:defRPr/>
            </a:pPr>
            <a:endParaRPr kumimoji="0" lang="en-US" sz="2400" b="0" i="0" u="none" strike="noStrike" kern="0" cap="none" spc="0" normalizeH="0" baseline="0" noProof="0" dirty="0" smtClean="0">
              <a:ln>
                <a:noFill/>
              </a:ln>
              <a:solidFill>
                <a:srgbClr val="FFFF00"/>
              </a:solidFill>
              <a:effectLst/>
              <a:uLnTx/>
              <a:uFillTx/>
              <a:latin typeface="Arial"/>
            </a:endParaRPr>
          </a:p>
          <a:p>
            <a:pPr marL="742950" marR="0" lvl="1" indent="-285750" algn="l" defTabSz="914400" rtl="0" eaLnBrk="1" fontAlgn="base" latinLnBrk="0" hangingPunct="1">
              <a:lnSpc>
                <a:spcPct val="100000"/>
              </a:lnSpc>
              <a:spcBef>
                <a:spcPct val="20000"/>
              </a:spcBef>
              <a:spcAft>
                <a:spcPct val="0"/>
              </a:spcAft>
              <a:buClrTx/>
              <a:buSzPct val="85000"/>
              <a:buFont typeface="Arial" pitchFamily="34" charset="0"/>
              <a:buChar char="&gt;"/>
              <a:tabLst/>
              <a:defRPr/>
            </a:pPr>
            <a:endParaRPr kumimoji="0" lang="en-US" sz="2400" b="0" i="0" u="none" strike="noStrike" kern="0" cap="none" spc="0" normalizeH="0" baseline="0" noProof="0" dirty="0" smtClean="0">
              <a:ln>
                <a:noFill/>
              </a:ln>
              <a:solidFill>
                <a:srgbClr val="FFFF00"/>
              </a:solidFill>
              <a:effectLst/>
              <a:uLnTx/>
              <a:uFillTx/>
              <a:latin typeface="Arial"/>
            </a:endParaRP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2600" y="3604577"/>
            <a:ext cx="2817813" cy="2491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08606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smtClean="0"/>
              <a:t>Team Building Activities                  Tools &amp; Techniques</a:t>
            </a:r>
            <a:endParaRPr lang="en-US" sz="3200" b="1" dirty="0"/>
          </a:p>
        </p:txBody>
      </p:sp>
      <p:sp>
        <p:nvSpPr>
          <p:cNvPr id="6" name="Content Placeholder 5"/>
          <p:cNvSpPr>
            <a:spLocks noGrp="1"/>
          </p:cNvSpPr>
          <p:nvPr>
            <p:ph idx="1"/>
          </p:nvPr>
        </p:nvSpPr>
        <p:spPr>
          <a:xfrm>
            <a:off x="152400" y="914400"/>
            <a:ext cx="8839200" cy="5791200"/>
          </a:xfrm>
        </p:spPr>
        <p:txBody>
          <a:bodyPr>
            <a:normAutofit/>
          </a:bodyPr>
          <a:lstStyle/>
          <a:p>
            <a:pPr algn="just"/>
            <a:r>
              <a:rPr lang="en-US" sz="2400" dirty="0" smtClean="0">
                <a:solidFill>
                  <a:srgbClr val="FFFF00"/>
                </a:solidFill>
              </a:rPr>
              <a:t>Team building activities can vary from a 5 minute agenda item in a status review meeting to an offsite professionally facilitated experience designed to improve interpersonal relationships. </a:t>
            </a:r>
          </a:p>
          <a:p>
            <a:pPr marL="0" indent="0" algn="just">
              <a:buNone/>
            </a:pPr>
            <a:endParaRPr lang="en-US" sz="2400" dirty="0" smtClean="0">
              <a:solidFill>
                <a:srgbClr val="FFFF00"/>
              </a:solidFill>
            </a:endParaRPr>
          </a:p>
          <a:p>
            <a:pPr algn="just"/>
            <a:r>
              <a:rPr lang="en-US" sz="2400" dirty="0" smtClean="0">
                <a:solidFill>
                  <a:srgbClr val="FFFF00"/>
                </a:solidFill>
              </a:rPr>
              <a:t>The objective of team-building activities is to help individual team members work together effectively.</a:t>
            </a:r>
          </a:p>
          <a:p>
            <a:pPr marL="0" indent="0" algn="just">
              <a:buNone/>
            </a:pPr>
            <a:endParaRPr lang="en-US" sz="2400" dirty="0" smtClean="0">
              <a:solidFill>
                <a:srgbClr val="FFFF00"/>
              </a:solidFill>
            </a:endParaRPr>
          </a:p>
          <a:p>
            <a:pPr algn="just"/>
            <a:r>
              <a:rPr lang="en-US" sz="2400" dirty="0" smtClean="0">
                <a:solidFill>
                  <a:srgbClr val="FFFF00"/>
                </a:solidFill>
              </a:rPr>
              <a:t>These strategies are particularly valuable when team members operate from remote locations without the benefit of face-to-face contact.</a:t>
            </a:r>
          </a:p>
          <a:p>
            <a:pPr marL="0" indent="0" algn="just">
              <a:buNone/>
            </a:pPr>
            <a:endParaRPr lang="en-US" sz="2400" dirty="0" smtClean="0">
              <a:solidFill>
                <a:srgbClr val="FFFF00"/>
              </a:solidFill>
            </a:endParaRPr>
          </a:p>
          <a:p>
            <a:pPr algn="just"/>
            <a:r>
              <a:rPr lang="en-US" sz="2400" dirty="0" smtClean="0">
                <a:solidFill>
                  <a:srgbClr val="FFFF00"/>
                </a:solidFill>
              </a:rPr>
              <a:t>Informal communication and activities can help in building trust and establishing good working relationships. </a:t>
            </a:r>
            <a:endParaRPr lang="en-US" sz="2400" dirty="0">
              <a:solidFill>
                <a:srgbClr val="FFFF00"/>
              </a:solidFill>
            </a:endParaRPr>
          </a:p>
        </p:txBody>
      </p:sp>
    </p:spTree>
    <p:extLst>
      <p:ext uri="{BB962C8B-B14F-4D97-AF65-F5344CB8AC3E}">
        <p14:creationId xmlns:p14="http://schemas.microsoft.com/office/powerpoint/2010/main" val="500681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barn(inVertical)">
                                      <p:cBhvr>
                                        <p:cTn id="10" dur="500"/>
                                        <p:tgtEl>
                                          <p:spTgt spid="6">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Effect transition="in" filter="barn(inVertical)">
                                      <p:cBhvr>
                                        <p:cTn id="13" dur="500"/>
                                        <p:tgtEl>
                                          <p:spTgt spid="6">
                                            <p:txEl>
                                              <p:pRg st="4" end="4"/>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6">
                                            <p:txEl>
                                              <p:pRg st="6" end="6"/>
                                            </p:txEl>
                                          </p:spTgt>
                                        </p:tgtEl>
                                        <p:attrNameLst>
                                          <p:attrName>style.visibility</p:attrName>
                                        </p:attrNameLst>
                                      </p:cBhvr>
                                      <p:to>
                                        <p:strVal val="visible"/>
                                      </p:to>
                                    </p:set>
                                    <p:animEffect transition="in" filter="barn(inVertical)">
                                      <p:cBhvr>
                                        <p:cTn id="16"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smtClean="0"/>
              <a:t>Team Building Activities                  Tools &amp; Techniques</a:t>
            </a:r>
            <a:endParaRPr lang="en-US" sz="3200" b="1" dirty="0"/>
          </a:p>
        </p:txBody>
      </p:sp>
      <p:sp>
        <p:nvSpPr>
          <p:cNvPr id="4" name="TextBox 3"/>
          <p:cNvSpPr txBox="1"/>
          <p:nvPr/>
        </p:nvSpPr>
        <p:spPr>
          <a:xfrm>
            <a:off x="1676400" y="6324600"/>
            <a:ext cx="5257800" cy="400110"/>
          </a:xfrm>
          <a:prstGeom prst="rect">
            <a:avLst/>
          </a:prstGeom>
          <a:noFill/>
        </p:spPr>
        <p:txBody>
          <a:bodyPr wrap="square" rtlCol="0">
            <a:spAutoFit/>
          </a:bodyPr>
          <a:lstStyle/>
          <a:p>
            <a:r>
              <a:rPr lang="en-US" sz="2000" b="1" dirty="0" smtClean="0"/>
              <a:t>THE FIVE STAGE TEAM DEVELOPMENT MODEL</a:t>
            </a:r>
            <a:endParaRPr lang="en-US" sz="2000" b="1" dirty="0"/>
          </a:p>
        </p:txBody>
      </p:sp>
      <p:grpSp>
        <p:nvGrpSpPr>
          <p:cNvPr id="5" name="Group 4"/>
          <p:cNvGrpSpPr/>
          <p:nvPr/>
        </p:nvGrpSpPr>
        <p:grpSpPr>
          <a:xfrm>
            <a:off x="1" y="875964"/>
            <a:ext cx="8991600" cy="5153025"/>
            <a:chOff x="2028825" y="1219200"/>
            <a:chExt cx="5743575" cy="5153025"/>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28825" y="4038600"/>
              <a:ext cx="5743575"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1375" y="1219200"/>
              <a:ext cx="5146675" cy="239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0785222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a:noFill/>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solidFill>
                  <a:srgbClr val="FFFF00"/>
                </a:solidFill>
              </a:rPr>
              <a:t>Ground Rules                                     Tools &amp; Techniques</a:t>
            </a:r>
            <a:endParaRPr lang="en-US" sz="3200" b="1" dirty="0">
              <a:solidFill>
                <a:srgbClr val="FFFF00"/>
              </a:solidFill>
            </a:endParaRPr>
          </a:p>
        </p:txBody>
      </p:sp>
      <p:sp>
        <p:nvSpPr>
          <p:cNvPr id="15" name="Content Placeholder 14"/>
          <p:cNvSpPr>
            <a:spLocks noGrp="1"/>
          </p:cNvSpPr>
          <p:nvPr>
            <p:ph idx="1"/>
          </p:nvPr>
        </p:nvSpPr>
        <p:spPr>
          <a:xfrm>
            <a:off x="152400" y="914400"/>
            <a:ext cx="8991600" cy="5715000"/>
          </a:xfrm>
        </p:spPr>
        <p:txBody>
          <a:bodyPr>
            <a:normAutofit/>
          </a:bodyPr>
          <a:lstStyle/>
          <a:p>
            <a:r>
              <a:rPr lang="en-US" sz="2400" dirty="0" smtClean="0"/>
              <a:t>Clear expectations regarding acceptable behavior by project team members. </a:t>
            </a:r>
          </a:p>
          <a:p>
            <a:pPr marL="0" indent="0">
              <a:buNone/>
            </a:pPr>
            <a:endParaRPr lang="en-US" sz="2400" dirty="0" smtClean="0"/>
          </a:p>
          <a:p>
            <a:r>
              <a:rPr lang="en-US" sz="2400" dirty="0" smtClean="0"/>
              <a:t>Early commitment to clear guidelines decreases misunderstandings and increases productivity. </a:t>
            </a:r>
          </a:p>
          <a:p>
            <a:pPr marL="0" indent="0">
              <a:buNone/>
            </a:pPr>
            <a:endParaRPr lang="en-US" sz="2400" dirty="0" smtClean="0"/>
          </a:p>
          <a:p>
            <a:r>
              <a:rPr lang="en-US" sz="2400" dirty="0" smtClean="0"/>
              <a:t>Discussing ground rules in areas such as;</a:t>
            </a:r>
          </a:p>
          <a:p>
            <a:pPr marL="0" indent="0">
              <a:buNone/>
            </a:pPr>
            <a:r>
              <a:rPr lang="en-US" sz="2400" dirty="0"/>
              <a:t>	</a:t>
            </a:r>
            <a:r>
              <a:rPr lang="en-US" sz="2400" dirty="0" smtClean="0"/>
              <a:t>		</a:t>
            </a:r>
          </a:p>
          <a:p>
            <a:endParaRPr lang="en-US" sz="2400" dirty="0"/>
          </a:p>
        </p:txBody>
      </p:sp>
      <p:grpSp>
        <p:nvGrpSpPr>
          <p:cNvPr id="24" name="Group 23"/>
          <p:cNvGrpSpPr/>
          <p:nvPr/>
        </p:nvGrpSpPr>
        <p:grpSpPr>
          <a:xfrm>
            <a:off x="1708597" y="3952846"/>
            <a:ext cx="6705600" cy="1695510"/>
            <a:chOff x="1676400" y="3048000"/>
            <a:chExt cx="6705600" cy="1695510"/>
          </a:xfrm>
        </p:grpSpPr>
        <p:grpSp>
          <p:nvGrpSpPr>
            <p:cNvPr id="23" name="Group 22"/>
            <p:cNvGrpSpPr/>
            <p:nvPr/>
          </p:nvGrpSpPr>
          <p:grpSpPr>
            <a:xfrm>
              <a:off x="1676400" y="3048000"/>
              <a:ext cx="6705600" cy="1295400"/>
              <a:chOff x="1676400" y="3048000"/>
              <a:chExt cx="6705600" cy="1295400"/>
            </a:xfrm>
          </p:grpSpPr>
          <p:grpSp>
            <p:nvGrpSpPr>
              <p:cNvPr id="22" name="Group 21"/>
              <p:cNvGrpSpPr/>
              <p:nvPr/>
            </p:nvGrpSpPr>
            <p:grpSpPr>
              <a:xfrm>
                <a:off x="1828800" y="3048000"/>
                <a:ext cx="6400800" cy="762000"/>
                <a:chOff x="1828800" y="3048000"/>
                <a:chExt cx="6400800" cy="762000"/>
              </a:xfrm>
            </p:grpSpPr>
            <p:sp>
              <p:nvSpPr>
                <p:cNvPr id="16" name="Rounded Rectangle 15"/>
                <p:cNvSpPr/>
                <p:nvPr/>
              </p:nvSpPr>
              <p:spPr>
                <a:xfrm>
                  <a:off x="1828800" y="3048000"/>
                  <a:ext cx="1143000" cy="7620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Code of conduct</a:t>
                  </a:r>
                  <a:endParaRPr lang="en-US" dirty="0"/>
                </a:p>
              </p:txBody>
            </p:sp>
            <p:sp>
              <p:nvSpPr>
                <p:cNvPr id="17" name="Rounded Rectangle 16"/>
                <p:cNvSpPr/>
                <p:nvPr/>
              </p:nvSpPr>
              <p:spPr>
                <a:xfrm>
                  <a:off x="3048000" y="3048000"/>
                  <a:ext cx="1828800" cy="762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Communication</a:t>
                  </a:r>
                  <a:endParaRPr lang="en-US" dirty="0"/>
                </a:p>
              </p:txBody>
            </p:sp>
            <p:sp>
              <p:nvSpPr>
                <p:cNvPr id="18" name="Rounded Rectangle 17"/>
                <p:cNvSpPr/>
                <p:nvPr/>
              </p:nvSpPr>
              <p:spPr>
                <a:xfrm>
                  <a:off x="4953000" y="3048000"/>
                  <a:ext cx="1219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dirty="0" smtClean="0"/>
                    <a:t>Working Together</a:t>
                  </a:r>
                  <a:endParaRPr lang="en-US" dirty="0"/>
                </a:p>
              </p:txBody>
            </p:sp>
            <p:sp>
              <p:nvSpPr>
                <p:cNvPr id="19" name="Rounded Rectangle 18"/>
                <p:cNvSpPr/>
                <p:nvPr/>
              </p:nvSpPr>
              <p:spPr>
                <a:xfrm>
                  <a:off x="6248400" y="3048000"/>
                  <a:ext cx="1981200" cy="762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Meeting Etiquette</a:t>
                  </a:r>
                  <a:endParaRPr lang="en-US" dirty="0"/>
                </a:p>
              </p:txBody>
            </p:sp>
          </p:grpSp>
          <p:sp>
            <p:nvSpPr>
              <p:cNvPr id="20" name="Right Brace 19"/>
              <p:cNvSpPr/>
              <p:nvPr/>
            </p:nvSpPr>
            <p:spPr>
              <a:xfrm rot="5400000">
                <a:off x="4800600" y="762000"/>
                <a:ext cx="457200" cy="6705600"/>
              </a:xfrm>
              <a:prstGeom prst="righ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grpSp>
        <p:sp>
          <p:nvSpPr>
            <p:cNvPr id="21" name="TextBox 20"/>
            <p:cNvSpPr txBox="1"/>
            <p:nvPr/>
          </p:nvSpPr>
          <p:spPr>
            <a:xfrm>
              <a:off x="3733800" y="4343400"/>
              <a:ext cx="2514600" cy="400110"/>
            </a:xfrm>
            <a:prstGeom prst="rect">
              <a:avLst/>
            </a:prstGeom>
            <a:noFill/>
          </p:spPr>
          <p:txBody>
            <a:bodyPr wrap="square" rtlCol="0">
              <a:spAutoFit/>
            </a:bodyPr>
            <a:lstStyle/>
            <a:p>
              <a:pPr algn="ctr"/>
              <a:r>
                <a:rPr lang="en-US" sz="2000" b="1" dirty="0" smtClean="0">
                  <a:solidFill>
                    <a:srgbClr val="FFFF00"/>
                  </a:solidFill>
                </a:rPr>
                <a:t>Shared Responsibility</a:t>
              </a:r>
              <a:endParaRPr lang="en-US" sz="2000" b="1" dirty="0">
                <a:solidFill>
                  <a:srgbClr val="FFFF00"/>
                </a:solidFill>
              </a:endParaRPr>
            </a:p>
          </p:txBody>
        </p:sp>
      </p:grpSp>
    </p:spTree>
    <p:extLst>
      <p:ext uri="{BB962C8B-B14F-4D97-AF65-F5344CB8AC3E}">
        <p14:creationId xmlns:p14="http://schemas.microsoft.com/office/powerpoint/2010/main" val="438424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solidFill>
                  <a:srgbClr val="FFFF00"/>
                </a:solidFill>
              </a:rPr>
              <a:t>Establishing Ground Rules              Tools &amp; Techniques</a:t>
            </a:r>
            <a:endParaRPr lang="en-US" sz="3200" b="1" dirty="0">
              <a:solidFill>
                <a:srgbClr val="FFFF00"/>
              </a:solidFill>
            </a:endParaRPr>
          </a:p>
        </p:txBody>
      </p:sp>
      <p:sp>
        <p:nvSpPr>
          <p:cNvPr id="4" name="Content Placeholder 3"/>
          <p:cNvSpPr>
            <a:spLocks noGrp="1"/>
          </p:cNvSpPr>
          <p:nvPr>
            <p:ph idx="1"/>
          </p:nvPr>
        </p:nvSpPr>
        <p:spPr>
          <a:xfrm>
            <a:off x="457200" y="1447800"/>
            <a:ext cx="8229600" cy="1981200"/>
          </a:xfrm>
        </p:spPr>
        <p:txBody>
          <a:bodyPr>
            <a:noAutofit/>
          </a:bodyPr>
          <a:lstStyle/>
          <a:p>
            <a:r>
              <a:rPr lang="en-US" sz="2400" dirty="0" smtClean="0"/>
              <a:t>Establishing operational ground rules for how the team will work together. </a:t>
            </a:r>
          </a:p>
          <a:p>
            <a:r>
              <a:rPr lang="en-US" sz="2400" dirty="0" smtClean="0"/>
              <a:t>Consists of not </a:t>
            </a:r>
            <a:r>
              <a:rPr lang="en-US" sz="2400" dirty="0"/>
              <a:t>o</a:t>
            </a:r>
            <a:r>
              <a:rPr lang="en-US" sz="2400" dirty="0" smtClean="0"/>
              <a:t>nly organizational and procedural issues but also how the team will interact with each other.</a:t>
            </a:r>
          </a:p>
          <a:p>
            <a:endParaRPr lang="en-US" sz="2400" dirty="0"/>
          </a:p>
          <a:p>
            <a:endParaRPr lang="en-US" sz="2400" dirty="0" smtClean="0"/>
          </a:p>
          <a:p>
            <a:pPr marL="0" indent="0">
              <a:buNone/>
            </a:pPr>
            <a:endParaRPr lang="en-US" sz="2400" dirty="0" smtClean="0"/>
          </a:p>
          <a:p>
            <a:pPr marL="0" indent="0">
              <a:buNone/>
            </a:pPr>
            <a:r>
              <a:rPr lang="en-US" sz="2400" dirty="0" smtClean="0"/>
              <a:t> </a:t>
            </a:r>
            <a:endParaRPr lang="en-US" sz="2400" dirty="0"/>
          </a:p>
        </p:txBody>
      </p:sp>
    </p:spTree>
    <p:extLst>
      <p:ext uri="{BB962C8B-B14F-4D97-AF65-F5344CB8AC3E}">
        <p14:creationId xmlns:p14="http://schemas.microsoft.com/office/powerpoint/2010/main" val="32712381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Colocation                                        Tools &amp; Techniques</a:t>
            </a:r>
            <a:endParaRPr lang="en-US" sz="3200" b="1" dirty="0"/>
          </a:p>
        </p:txBody>
      </p:sp>
      <p:sp>
        <p:nvSpPr>
          <p:cNvPr id="3" name="Rounded Rectangle 2"/>
          <p:cNvSpPr/>
          <p:nvPr/>
        </p:nvSpPr>
        <p:spPr>
          <a:xfrm>
            <a:off x="1910366" y="1066800"/>
            <a:ext cx="4648200" cy="9144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Placing many or all of the most active project team members in the same physical location to enhance their ability to perform as a team</a:t>
            </a:r>
            <a:endParaRPr lang="en-US" dirty="0"/>
          </a:p>
        </p:txBody>
      </p:sp>
      <p:grpSp>
        <p:nvGrpSpPr>
          <p:cNvPr id="9" name="Group 8"/>
          <p:cNvGrpSpPr/>
          <p:nvPr/>
        </p:nvGrpSpPr>
        <p:grpSpPr>
          <a:xfrm>
            <a:off x="1634946" y="2438400"/>
            <a:ext cx="5199040" cy="1308815"/>
            <a:chOff x="1359526" y="2438400"/>
            <a:chExt cx="5199040" cy="1308815"/>
          </a:xfrm>
        </p:grpSpPr>
        <p:sp>
          <p:nvSpPr>
            <p:cNvPr id="4" name="Oval 3"/>
            <p:cNvSpPr/>
            <p:nvPr/>
          </p:nvSpPr>
          <p:spPr>
            <a:xfrm>
              <a:off x="1359526" y="2438400"/>
              <a:ext cx="1981200" cy="842492"/>
            </a:xfrm>
            <a:prstGeom prst="ellipse">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b="1" dirty="0" smtClean="0"/>
                <a:t>Temporary</a:t>
              </a:r>
              <a:endParaRPr lang="en-US" sz="2000" b="1" dirty="0"/>
            </a:p>
          </p:txBody>
        </p:sp>
        <p:sp>
          <p:nvSpPr>
            <p:cNvPr id="5" name="Oval 4"/>
            <p:cNvSpPr/>
            <p:nvPr/>
          </p:nvSpPr>
          <p:spPr>
            <a:xfrm>
              <a:off x="4544632" y="2488574"/>
              <a:ext cx="2013934" cy="830150"/>
            </a:xfrm>
            <a:prstGeom prst="ellipse">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b="1" dirty="0" smtClean="0"/>
                <a:t>Permanent</a:t>
              </a:r>
              <a:endParaRPr lang="en-US" sz="2000" b="1" dirty="0"/>
            </a:p>
          </p:txBody>
        </p:sp>
        <p:sp>
          <p:nvSpPr>
            <p:cNvPr id="6" name="Oval 5"/>
            <p:cNvSpPr/>
            <p:nvPr/>
          </p:nvSpPr>
          <p:spPr>
            <a:xfrm>
              <a:off x="3048000" y="2903649"/>
              <a:ext cx="1796066" cy="843566"/>
            </a:xfrm>
            <a:prstGeom prst="ellipse">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b="1" dirty="0" smtClean="0"/>
                <a:t>War Room</a:t>
              </a:r>
              <a:endParaRPr lang="en-US" sz="2000" b="1" dirty="0"/>
            </a:p>
          </p:txBody>
        </p:sp>
      </p:grpSp>
      <p:sp>
        <p:nvSpPr>
          <p:cNvPr id="8" name="Content Placeholder 7"/>
          <p:cNvSpPr>
            <a:spLocks noGrp="1"/>
          </p:cNvSpPr>
          <p:nvPr>
            <p:ph idx="1"/>
          </p:nvPr>
        </p:nvSpPr>
        <p:spPr>
          <a:xfrm>
            <a:off x="457200" y="4572000"/>
            <a:ext cx="8229600" cy="838199"/>
          </a:xfrm>
        </p:spPr>
        <p:txBody>
          <a:bodyPr>
            <a:normAutofit fontScale="85000" lnSpcReduction="20000"/>
          </a:bodyPr>
          <a:lstStyle/>
          <a:p>
            <a:pPr marL="0" indent="0" algn="just">
              <a:buNone/>
            </a:pPr>
            <a:r>
              <a:rPr lang="en-US" sz="2400" b="1" i="1" dirty="0" smtClean="0">
                <a:solidFill>
                  <a:srgbClr val="FFFF00"/>
                </a:solidFill>
              </a:rPr>
              <a:t>While Colocation is considered as a good strategy, the use of virtual teams can bring benefits such as proximity of team members to suppliers, customers, or other key stakeholders. </a:t>
            </a:r>
            <a:endParaRPr lang="en-US" sz="2400" b="1" i="1" dirty="0">
              <a:solidFill>
                <a:srgbClr val="FFFF00"/>
              </a:solidFill>
            </a:endParaRPr>
          </a:p>
        </p:txBody>
      </p:sp>
    </p:spTree>
    <p:extLst>
      <p:ext uri="{BB962C8B-B14F-4D97-AF65-F5344CB8AC3E}">
        <p14:creationId xmlns:p14="http://schemas.microsoft.com/office/powerpoint/2010/main" val="3523086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arn(inVertical)">
                                      <p:cBhvr>
                                        <p:cTn id="12"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Recognition &amp; Rewards                   Tools &amp; Techniques</a:t>
            </a:r>
            <a:endParaRPr lang="en-US" sz="3200" b="1" dirty="0"/>
          </a:p>
        </p:txBody>
      </p:sp>
      <p:sp>
        <p:nvSpPr>
          <p:cNvPr id="4" name="Content Placeholder 3"/>
          <p:cNvSpPr>
            <a:spLocks noGrp="1"/>
          </p:cNvSpPr>
          <p:nvPr>
            <p:ph idx="1"/>
          </p:nvPr>
        </p:nvSpPr>
        <p:spPr>
          <a:xfrm>
            <a:off x="228600" y="914400"/>
            <a:ext cx="8686800" cy="5638800"/>
          </a:xfrm>
        </p:spPr>
        <p:txBody>
          <a:bodyPr>
            <a:normAutofit/>
          </a:bodyPr>
          <a:lstStyle/>
          <a:p>
            <a:pPr algn="just"/>
            <a:r>
              <a:rPr lang="en-US" sz="2400" dirty="0" smtClean="0">
                <a:solidFill>
                  <a:srgbClr val="FFFF00"/>
                </a:solidFill>
              </a:rPr>
              <a:t>The original plans concerning ways in which to reward people are developed during the ‘Plan Human Resource Management Process’.</a:t>
            </a:r>
          </a:p>
          <a:p>
            <a:pPr algn="just"/>
            <a:endParaRPr lang="en-US" sz="2400" dirty="0">
              <a:solidFill>
                <a:srgbClr val="FFFF00"/>
              </a:solidFill>
            </a:endParaRPr>
          </a:p>
          <a:p>
            <a:pPr marL="0" indent="0" algn="just">
              <a:buNone/>
            </a:pPr>
            <a:endParaRPr lang="en-US" sz="2400" dirty="0" smtClean="0">
              <a:solidFill>
                <a:srgbClr val="FFFF00"/>
              </a:solidFill>
            </a:endParaRPr>
          </a:p>
          <a:p>
            <a:pPr marL="0" indent="0" algn="just">
              <a:buNone/>
            </a:pPr>
            <a:endParaRPr lang="en-US" sz="2400" dirty="0">
              <a:solidFill>
                <a:srgbClr val="FFFF00"/>
              </a:solidFill>
            </a:endParaRPr>
          </a:p>
        </p:txBody>
      </p:sp>
      <p:graphicFrame>
        <p:nvGraphicFramePr>
          <p:cNvPr id="10" name="Diagram 9"/>
          <p:cNvGraphicFramePr/>
          <p:nvPr>
            <p:extLst>
              <p:ext uri="{D42A27DB-BD31-4B8C-83A1-F6EECF244321}">
                <p14:modId xmlns:p14="http://schemas.microsoft.com/office/powerpoint/2010/main" val="1162596299"/>
              </p:ext>
            </p:extLst>
          </p:nvPr>
        </p:nvGraphicFramePr>
        <p:xfrm>
          <a:off x="1066800" y="2286000"/>
          <a:ext cx="77724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04684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718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000" b="1" dirty="0" smtClean="0"/>
              <a:t>Managing Project Reward System  Tools &amp; Techniques</a:t>
            </a:r>
            <a:endParaRPr lang="en-US" sz="3000" b="1" dirty="0"/>
          </a:p>
        </p:txBody>
      </p:sp>
      <p:sp>
        <p:nvSpPr>
          <p:cNvPr id="5" name="Rectangle 3"/>
          <p:cNvSpPr txBox="1">
            <a:spLocks noChangeArrowheads="1"/>
          </p:cNvSpPr>
          <p:nvPr/>
        </p:nvSpPr>
        <p:spPr>
          <a:xfrm>
            <a:off x="228600" y="1066800"/>
            <a:ext cx="8763000" cy="54864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ct val="50000"/>
              </a:spcBef>
            </a:pPr>
            <a:r>
              <a:rPr lang="en-US" sz="2300" dirty="0" smtClean="0">
                <a:solidFill>
                  <a:schemeClr val="tx2"/>
                </a:solidFill>
              </a:rPr>
              <a:t>Recognizing individual members regardless of their accomplishments can distract from team unity.</a:t>
            </a:r>
          </a:p>
          <a:p>
            <a:pPr>
              <a:spcBef>
                <a:spcPct val="50000"/>
              </a:spcBef>
            </a:pPr>
            <a:r>
              <a:rPr lang="en-US" sz="2400" dirty="0" smtClean="0">
                <a:solidFill>
                  <a:schemeClr val="tx2"/>
                </a:solidFill>
              </a:rPr>
              <a:t>Group Rewards</a:t>
            </a:r>
            <a:endParaRPr lang="en-US" sz="2400" b="1" dirty="0" smtClean="0">
              <a:solidFill>
                <a:srgbClr val="FFFF00"/>
              </a:solidFill>
            </a:endParaRPr>
          </a:p>
          <a:p>
            <a:pPr lvl="1">
              <a:spcBef>
                <a:spcPct val="50000"/>
              </a:spcBef>
            </a:pPr>
            <a:r>
              <a:rPr lang="en-US" sz="2400" b="1" dirty="0" smtClean="0">
                <a:solidFill>
                  <a:srgbClr val="FFFF00"/>
                </a:solidFill>
              </a:rPr>
              <a:t>Who gets what reward?</a:t>
            </a:r>
          </a:p>
          <a:p>
            <a:pPr lvl="1">
              <a:spcBef>
                <a:spcPct val="50000"/>
              </a:spcBef>
            </a:pPr>
            <a:r>
              <a:rPr lang="en-US" sz="2400" b="1" dirty="0" smtClean="0">
                <a:solidFill>
                  <a:srgbClr val="FFFF00"/>
                </a:solidFill>
              </a:rPr>
              <a:t>How to make the reward have lasting significance?</a:t>
            </a:r>
          </a:p>
          <a:p>
            <a:pPr lvl="1">
              <a:spcBef>
                <a:spcPct val="50000"/>
              </a:spcBef>
            </a:pPr>
            <a:r>
              <a:rPr lang="en-US" sz="2400" b="1" dirty="0" smtClean="0">
                <a:solidFill>
                  <a:srgbClr val="FFFF00"/>
                </a:solidFill>
              </a:rPr>
              <a:t>How to recognize individual performance?</a:t>
            </a:r>
          </a:p>
          <a:p>
            <a:pPr lvl="2">
              <a:spcBef>
                <a:spcPct val="50000"/>
              </a:spcBef>
            </a:pPr>
            <a:r>
              <a:rPr lang="en-US" dirty="0" smtClean="0"/>
              <a:t>Letters of commendation</a:t>
            </a:r>
          </a:p>
          <a:p>
            <a:pPr lvl="2">
              <a:spcBef>
                <a:spcPct val="50000"/>
              </a:spcBef>
            </a:pPr>
            <a:r>
              <a:rPr lang="en-US" dirty="0" smtClean="0"/>
              <a:t>Public recognition for outstanding work</a:t>
            </a:r>
          </a:p>
          <a:p>
            <a:pPr lvl="2">
              <a:spcBef>
                <a:spcPct val="50000"/>
              </a:spcBef>
            </a:pPr>
            <a:r>
              <a:rPr lang="en-US" dirty="0" smtClean="0"/>
              <a:t>Desirable job assignments</a:t>
            </a:r>
          </a:p>
          <a:p>
            <a:pPr lvl="2">
              <a:spcBef>
                <a:spcPct val="50000"/>
              </a:spcBef>
            </a:pPr>
            <a:r>
              <a:rPr lang="en-US" dirty="0" smtClean="0"/>
              <a:t>Increased personal flexibility</a:t>
            </a:r>
          </a:p>
        </p:txBody>
      </p:sp>
    </p:spTree>
    <p:extLst>
      <p:ext uri="{BB962C8B-B14F-4D97-AF65-F5344CB8AC3E}">
        <p14:creationId xmlns:p14="http://schemas.microsoft.com/office/powerpoint/2010/main" val="562176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Negotiation                                        Tools &amp; Techniques</a:t>
            </a:r>
            <a:endParaRPr lang="en-US" sz="3200" b="1" dirty="0"/>
          </a:p>
        </p:txBody>
      </p:sp>
      <p:sp>
        <p:nvSpPr>
          <p:cNvPr id="4" name="Content Placeholder 3"/>
          <p:cNvSpPr>
            <a:spLocks noGrp="1"/>
          </p:cNvSpPr>
          <p:nvPr>
            <p:ph idx="1"/>
          </p:nvPr>
        </p:nvSpPr>
        <p:spPr>
          <a:xfrm>
            <a:off x="457200" y="1066801"/>
            <a:ext cx="8229600" cy="3200400"/>
          </a:xfrm>
        </p:spPr>
        <p:txBody>
          <a:bodyPr>
            <a:normAutofit/>
          </a:bodyPr>
          <a:lstStyle/>
          <a:p>
            <a:pPr marL="0" indent="0" algn="just">
              <a:buNone/>
            </a:pPr>
            <a:r>
              <a:rPr lang="en-US" sz="2400" b="1" i="1" dirty="0" smtClean="0"/>
              <a:t>The project management’s team ability to influence others plays an important role in negotiating staff assignments, as do the politics of the organization involved.</a:t>
            </a:r>
          </a:p>
          <a:p>
            <a:pPr marL="0" indent="0" algn="just">
              <a:buNone/>
            </a:pPr>
            <a:endParaRPr lang="en-US" sz="2400" b="1" i="1" dirty="0"/>
          </a:p>
          <a:p>
            <a:pPr marL="0" indent="0" algn="just">
              <a:buNone/>
            </a:pPr>
            <a:r>
              <a:rPr lang="en-US" sz="2400" b="1" i="1" dirty="0" smtClean="0"/>
              <a:t>As an example, a functional manager will weigh the benefits and visibility of competing projects when determining where to assign exceptional performers requested by various project teams. </a:t>
            </a:r>
            <a:endParaRPr lang="en-US" sz="2400" b="1" i="1" dirty="0"/>
          </a:p>
        </p:txBody>
      </p:sp>
      <p:sp>
        <p:nvSpPr>
          <p:cNvPr id="3" name="Slide Number Placeholder 2"/>
          <p:cNvSpPr>
            <a:spLocks noGrp="1"/>
          </p:cNvSpPr>
          <p:nvPr>
            <p:ph type="sldNum" sz="quarter" idx="12"/>
          </p:nvPr>
        </p:nvSpPr>
        <p:spPr/>
        <p:txBody>
          <a:bodyPr/>
          <a:lstStyle/>
          <a:p>
            <a:fld id="{101B8DE2-37A8-4A8E-BF71-6270D430F22D}" type="slidenum">
              <a:rPr lang="en-US" smtClean="0"/>
              <a:t>4</a:t>
            </a:fld>
            <a:endParaRPr lang="en-US"/>
          </a:p>
        </p:txBody>
      </p:sp>
    </p:spTree>
    <p:extLst>
      <p:ext uri="{BB962C8B-B14F-4D97-AF65-F5344CB8AC3E}">
        <p14:creationId xmlns:p14="http://schemas.microsoft.com/office/powerpoint/2010/main" val="14055408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Personnel Assessment Tools           </a:t>
            </a:r>
            <a:r>
              <a:rPr lang="en-US" sz="3200" b="1" dirty="0" err="1" smtClean="0"/>
              <a:t>Tools</a:t>
            </a:r>
            <a:r>
              <a:rPr lang="en-US" sz="3200" b="1" dirty="0" smtClean="0"/>
              <a:t> &amp; Techniques</a:t>
            </a:r>
            <a:endParaRPr lang="en-US" sz="3200" b="1" dirty="0"/>
          </a:p>
        </p:txBody>
      </p:sp>
      <p:sp>
        <p:nvSpPr>
          <p:cNvPr id="4" name="Content Placeholder 3"/>
          <p:cNvSpPr>
            <a:spLocks noGrp="1"/>
          </p:cNvSpPr>
          <p:nvPr>
            <p:ph idx="1"/>
          </p:nvPr>
        </p:nvSpPr>
        <p:spPr>
          <a:xfrm>
            <a:off x="304800" y="838200"/>
            <a:ext cx="8610600" cy="5715000"/>
          </a:xfrm>
        </p:spPr>
        <p:txBody>
          <a:bodyPr>
            <a:normAutofit/>
          </a:bodyPr>
          <a:lstStyle/>
          <a:p>
            <a:pPr algn="just">
              <a:buFont typeface="Courier New" pitchFamily="49" charset="0"/>
              <a:buChar char="o"/>
            </a:pPr>
            <a:r>
              <a:rPr lang="en-US" sz="2400" dirty="0" smtClean="0"/>
              <a:t>These tools give the Project Manager and the project team insight into areas of strength and weakness. </a:t>
            </a:r>
          </a:p>
          <a:p>
            <a:pPr algn="just">
              <a:buFont typeface="Courier New" pitchFamily="49" charset="0"/>
              <a:buChar char="o"/>
            </a:pPr>
            <a:endParaRPr lang="en-US" sz="2400" dirty="0"/>
          </a:p>
          <a:p>
            <a:pPr algn="just">
              <a:buFont typeface="Courier New" pitchFamily="49" charset="0"/>
              <a:buChar char="o"/>
            </a:pPr>
            <a:r>
              <a:rPr lang="en-US" sz="2400" dirty="0" smtClean="0"/>
              <a:t>These tools help project managers assess the team preferences, aspirations, how they process and organize information, how they tend to make decisions, and how they prefer to interact with people.</a:t>
            </a:r>
          </a:p>
          <a:p>
            <a:pPr algn="just">
              <a:buFont typeface="Courier New" pitchFamily="49" charset="0"/>
              <a:buChar char="o"/>
            </a:pPr>
            <a:endParaRPr lang="en-US" sz="2400" dirty="0"/>
          </a:p>
          <a:p>
            <a:pPr marL="0" indent="0" algn="just">
              <a:buNone/>
            </a:pPr>
            <a:endParaRPr lang="en-US" sz="2400" dirty="0"/>
          </a:p>
        </p:txBody>
      </p:sp>
      <p:grpSp>
        <p:nvGrpSpPr>
          <p:cNvPr id="10" name="Group 9"/>
          <p:cNvGrpSpPr/>
          <p:nvPr/>
        </p:nvGrpSpPr>
        <p:grpSpPr>
          <a:xfrm>
            <a:off x="381000" y="4038600"/>
            <a:ext cx="8493617" cy="685800"/>
            <a:chOff x="685800" y="4038600"/>
            <a:chExt cx="8493617" cy="685800"/>
          </a:xfrm>
        </p:grpSpPr>
        <p:sp>
          <p:nvSpPr>
            <p:cNvPr id="5" name="Rounded Rectangle 4"/>
            <p:cNvSpPr/>
            <p:nvPr/>
          </p:nvSpPr>
          <p:spPr>
            <a:xfrm>
              <a:off x="685800" y="4038600"/>
              <a:ext cx="1524000" cy="68580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000" b="1" dirty="0" smtClean="0"/>
                <a:t>Attitudinal Surveys</a:t>
              </a:r>
              <a:endParaRPr lang="en-US" sz="2000" b="1" dirty="0"/>
            </a:p>
          </p:txBody>
        </p:sp>
        <p:sp>
          <p:nvSpPr>
            <p:cNvPr id="6" name="Rounded Rectangle 5"/>
            <p:cNvSpPr/>
            <p:nvPr/>
          </p:nvSpPr>
          <p:spPr>
            <a:xfrm>
              <a:off x="2438400" y="4038600"/>
              <a:ext cx="1600200" cy="68580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000" b="1" dirty="0" smtClean="0"/>
                <a:t>Specific Assessments</a:t>
              </a:r>
              <a:endParaRPr lang="en-US" sz="2000" b="1" dirty="0"/>
            </a:p>
          </p:txBody>
        </p:sp>
        <p:sp>
          <p:nvSpPr>
            <p:cNvPr id="7" name="Rounded Rectangle 6"/>
            <p:cNvSpPr/>
            <p:nvPr/>
          </p:nvSpPr>
          <p:spPr>
            <a:xfrm>
              <a:off x="4267200" y="4038600"/>
              <a:ext cx="1524000" cy="68580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000" b="1" dirty="0" smtClean="0"/>
                <a:t>Structured Interviews</a:t>
              </a:r>
              <a:endParaRPr lang="en-US" sz="2000" b="1" dirty="0"/>
            </a:p>
          </p:txBody>
        </p:sp>
        <p:sp>
          <p:nvSpPr>
            <p:cNvPr id="8" name="Rounded Rectangle 7"/>
            <p:cNvSpPr/>
            <p:nvPr/>
          </p:nvSpPr>
          <p:spPr>
            <a:xfrm>
              <a:off x="6019800" y="4038600"/>
              <a:ext cx="1524000" cy="68580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000" b="1" dirty="0" smtClean="0"/>
                <a:t>Ability Tests </a:t>
              </a:r>
              <a:endParaRPr lang="en-US" sz="2000" b="1" dirty="0"/>
            </a:p>
          </p:txBody>
        </p:sp>
        <p:sp>
          <p:nvSpPr>
            <p:cNvPr id="9" name="Rounded Rectangle 8"/>
            <p:cNvSpPr/>
            <p:nvPr/>
          </p:nvSpPr>
          <p:spPr>
            <a:xfrm>
              <a:off x="7655417" y="4038600"/>
              <a:ext cx="1524000" cy="68580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000" b="1" dirty="0" smtClean="0"/>
                <a:t>Focus Groups</a:t>
              </a:r>
              <a:endParaRPr lang="en-US" sz="2000" b="1" dirty="0"/>
            </a:p>
          </p:txBody>
        </p:sp>
      </p:grpSp>
    </p:spTree>
    <p:extLst>
      <p:ext uri="{BB962C8B-B14F-4D97-AF65-F5344CB8AC3E}">
        <p14:creationId xmlns:p14="http://schemas.microsoft.com/office/powerpoint/2010/main" val="603346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99" name="Group 1027"/>
          <p:cNvGrpSpPr>
            <a:grpSpLocks/>
          </p:cNvGrpSpPr>
          <p:nvPr/>
        </p:nvGrpSpPr>
        <p:grpSpPr bwMode="auto">
          <a:xfrm>
            <a:off x="4417580" y="3643313"/>
            <a:ext cx="4296352" cy="2423272"/>
            <a:chOff x="3117" y="2652"/>
            <a:chExt cx="3676" cy="2193"/>
          </a:xfrm>
        </p:grpSpPr>
        <p:sp>
          <p:nvSpPr>
            <p:cNvPr id="29700" name="Freeform 1028"/>
            <p:cNvSpPr>
              <a:spLocks/>
            </p:cNvSpPr>
            <p:nvPr/>
          </p:nvSpPr>
          <p:spPr bwMode="auto">
            <a:xfrm>
              <a:off x="4609" y="3306"/>
              <a:ext cx="1359" cy="1536"/>
            </a:xfrm>
            <a:custGeom>
              <a:avLst/>
              <a:gdLst>
                <a:gd name="T0" fmla="*/ 24 w 1359"/>
                <a:gd name="T1" fmla="*/ 1155 h 1536"/>
                <a:gd name="T2" fmla="*/ 24 w 1359"/>
                <a:gd name="T3" fmla="*/ 1155 h 1536"/>
                <a:gd name="T4" fmla="*/ 56 w 1359"/>
                <a:gd name="T5" fmla="*/ 1149 h 1536"/>
                <a:gd name="T6" fmla="*/ 99 w 1359"/>
                <a:gd name="T7" fmla="*/ 1060 h 1536"/>
                <a:gd name="T8" fmla="*/ 99 w 1359"/>
                <a:gd name="T9" fmla="*/ 983 h 1536"/>
                <a:gd name="T10" fmla="*/ 78 w 1359"/>
                <a:gd name="T11" fmla="*/ 934 h 1536"/>
                <a:gd name="T12" fmla="*/ 83 w 1359"/>
                <a:gd name="T13" fmla="*/ 837 h 1536"/>
                <a:gd name="T14" fmla="*/ 89 w 1359"/>
                <a:gd name="T15" fmla="*/ 789 h 1536"/>
                <a:gd name="T16" fmla="*/ 71 w 1359"/>
                <a:gd name="T17" fmla="*/ 594 h 1536"/>
                <a:gd name="T18" fmla="*/ 109 w 1359"/>
                <a:gd name="T19" fmla="*/ 360 h 1536"/>
                <a:gd name="T20" fmla="*/ 133 w 1359"/>
                <a:gd name="T21" fmla="*/ 346 h 1536"/>
                <a:gd name="T22" fmla="*/ 144 w 1359"/>
                <a:gd name="T23" fmla="*/ 326 h 1536"/>
                <a:gd name="T24" fmla="*/ 176 w 1359"/>
                <a:gd name="T25" fmla="*/ 297 h 1536"/>
                <a:gd name="T26" fmla="*/ 243 w 1359"/>
                <a:gd name="T27" fmla="*/ 270 h 1536"/>
                <a:gd name="T28" fmla="*/ 403 w 1359"/>
                <a:gd name="T29" fmla="*/ 174 h 1536"/>
                <a:gd name="T30" fmla="*/ 443 w 1359"/>
                <a:gd name="T31" fmla="*/ 112 h 1536"/>
                <a:gd name="T32" fmla="*/ 783 w 1359"/>
                <a:gd name="T33" fmla="*/ 0 h 1536"/>
                <a:gd name="T34" fmla="*/ 823 w 1359"/>
                <a:gd name="T35" fmla="*/ 14 h 1536"/>
                <a:gd name="T36" fmla="*/ 906 w 1359"/>
                <a:gd name="T37" fmla="*/ 70 h 1536"/>
                <a:gd name="T38" fmla="*/ 1015 w 1359"/>
                <a:gd name="T39" fmla="*/ 125 h 1536"/>
                <a:gd name="T40" fmla="*/ 1203 w 1359"/>
                <a:gd name="T41" fmla="*/ 214 h 1536"/>
                <a:gd name="T42" fmla="*/ 1358 w 1359"/>
                <a:gd name="T43" fmla="*/ 339 h 1536"/>
                <a:gd name="T44" fmla="*/ 1153 w 1359"/>
                <a:gd name="T45" fmla="*/ 1535 h 1536"/>
                <a:gd name="T46" fmla="*/ 271 w 1359"/>
                <a:gd name="T47" fmla="*/ 1535 h 1536"/>
                <a:gd name="T48" fmla="*/ 243 w 1359"/>
                <a:gd name="T49" fmla="*/ 1383 h 1536"/>
                <a:gd name="T50" fmla="*/ 0 w 1359"/>
                <a:gd name="T51" fmla="*/ 1440 h 1536"/>
                <a:gd name="T52" fmla="*/ 24 w 1359"/>
                <a:gd name="T53" fmla="*/ 1155 h 1536"/>
                <a:gd name="T54" fmla="*/ 24 w 1359"/>
                <a:gd name="T55" fmla="*/ 1155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59" h="1536">
                  <a:moveTo>
                    <a:pt x="24" y="1155"/>
                  </a:moveTo>
                  <a:lnTo>
                    <a:pt x="24" y="1155"/>
                  </a:lnTo>
                  <a:lnTo>
                    <a:pt x="56" y="1149"/>
                  </a:lnTo>
                  <a:lnTo>
                    <a:pt x="99" y="1060"/>
                  </a:lnTo>
                  <a:lnTo>
                    <a:pt x="99" y="983"/>
                  </a:lnTo>
                  <a:lnTo>
                    <a:pt x="78" y="934"/>
                  </a:lnTo>
                  <a:lnTo>
                    <a:pt x="83" y="837"/>
                  </a:lnTo>
                  <a:lnTo>
                    <a:pt x="89" y="789"/>
                  </a:lnTo>
                  <a:lnTo>
                    <a:pt x="71" y="594"/>
                  </a:lnTo>
                  <a:lnTo>
                    <a:pt x="109" y="360"/>
                  </a:lnTo>
                  <a:lnTo>
                    <a:pt x="133" y="346"/>
                  </a:lnTo>
                  <a:lnTo>
                    <a:pt x="144" y="326"/>
                  </a:lnTo>
                  <a:lnTo>
                    <a:pt x="176" y="297"/>
                  </a:lnTo>
                  <a:lnTo>
                    <a:pt x="243" y="270"/>
                  </a:lnTo>
                  <a:lnTo>
                    <a:pt x="403" y="174"/>
                  </a:lnTo>
                  <a:lnTo>
                    <a:pt x="443" y="112"/>
                  </a:lnTo>
                  <a:lnTo>
                    <a:pt x="783" y="0"/>
                  </a:lnTo>
                  <a:lnTo>
                    <a:pt x="823" y="14"/>
                  </a:lnTo>
                  <a:lnTo>
                    <a:pt x="906" y="70"/>
                  </a:lnTo>
                  <a:lnTo>
                    <a:pt x="1015" y="125"/>
                  </a:lnTo>
                  <a:lnTo>
                    <a:pt x="1203" y="214"/>
                  </a:lnTo>
                  <a:lnTo>
                    <a:pt x="1358" y="339"/>
                  </a:lnTo>
                  <a:lnTo>
                    <a:pt x="1153" y="1535"/>
                  </a:lnTo>
                  <a:lnTo>
                    <a:pt x="271" y="1535"/>
                  </a:lnTo>
                  <a:lnTo>
                    <a:pt x="243" y="1383"/>
                  </a:lnTo>
                  <a:lnTo>
                    <a:pt x="0" y="1440"/>
                  </a:lnTo>
                  <a:lnTo>
                    <a:pt x="24" y="1155"/>
                  </a:lnTo>
                  <a:lnTo>
                    <a:pt x="24" y="1155"/>
                  </a:lnTo>
                </a:path>
              </a:pathLst>
            </a:custGeom>
            <a:solidFill>
              <a:srgbClr val="00004F"/>
            </a:solidFill>
            <a:ln w="12700" cap="rnd" cmpd="sng">
              <a:solidFill>
                <a:srgbClr val="00004F"/>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01" name="Freeform 1029"/>
            <p:cNvSpPr>
              <a:spLocks/>
            </p:cNvSpPr>
            <p:nvPr/>
          </p:nvSpPr>
          <p:spPr bwMode="auto">
            <a:xfrm>
              <a:off x="5809" y="3388"/>
              <a:ext cx="441" cy="698"/>
            </a:xfrm>
            <a:custGeom>
              <a:avLst/>
              <a:gdLst>
                <a:gd name="T0" fmla="*/ 0 w 441"/>
                <a:gd name="T1" fmla="*/ 697 h 698"/>
                <a:gd name="T2" fmla="*/ 0 w 441"/>
                <a:gd name="T3" fmla="*/ 697 h 698"/>
                <a:gd name="T4" fmla="*/ 44 w 441"/>
                <a:gd name="T5" fmla="*/ 658 h 698"/>
                <a:gd name="T6" fmla="*/ 105 w 441"/>
                <a:gd name="T7" fmla="*/ 586 h 698"/>
                <a:gd name="T8" fmla="*/ 177 w 441"/>
                <a:gd name="T9" fmla="*/ 486 h 698"/>
                <a:gd name="T10" fmla="*/ 233 w 441"/>
                <a:gd name="T11" fmla="*/ 393 h 698"/>
                <a:gd name="T12" fmla="*/ 302 w 441"/>
                <a:gd name="T13" fmla="*/ 272 h 698"/>
                <a:gd name="T14" fmla="*/ 393 w 441"/>
                <a:gd name="T15" fmla="*/ 74 h 698"/>
                <a:gd name="T16" fmla="*/ 440 w 441"/>
                <a:gd name="T17" fmla="*/ 0 h 698"/>
                <a:gd name="T18" fmla="*/ 355 w 441"/>
                <a:gd name="T19" fmla="*/ 20 h 698"/>
                <a:gd name="T20" fmla="*/ 171 w 441"/>
                <a:gd name="T21" fmla="*/ 190 h 698"/>
                <a:gd name="T22" fmla="*/ 140 w 441"/>
                <a:gd name="T23" fmla="*/ 287 h 698"/>
                <a:gd name="T24" fmla="*/ 88 w 441"/>
                <a:gd name="T25" fmla="*/ 400 h 698"/>
                <a:gd name="T26" fmla="*/ 0 w 441"/>
                <a:gd name="T27" fmla="*/ 697 h 698"/>
                <a:gd name="T28" fmla="*/ 0 w 441"/>
                <a:gd name="T29" fmla="*/ 697 h 6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41" h="698">
                  <a:moveTo>
                    <a:pt x="0" y="697"/>
                  </a:moveTo>
                  <a:lnTo>
                    <a:pt x="0" y="697"/>
                  </a:lnTo>
                  <a:lnTo>
                    <a:pt x="44" y="658"/>
                  </a:lnTo>
                  <a:lnTo>
                    <a:pt x="105" y="586"/>
                  </a:lnTo>
                  <a:lnTo>
                    <a:pt x="177" y="486"/>
                  </a:lnTo>
                  <a:lnTo>
                    <a:pt x="233" y="393"/>
                  </a:lnTo>
                  <a:lnTo>
                    <a:pt x="302" y="272"/>
                  </a:lnTo>
                  <a:lnTo>
                    <a:pt x="393" y="74"/>
                  </a:lnTo>
                  <a:lnTo>
                    <a:pt x="440" y="0"/>
                  </a:lnTo>
                  <a:lnTo>
                    <a:pt x="355" y="20"/>
                  </a:lnTo>
                  <a:lnTo>
                    <a:pt x="171" y="190"/>
                  </a:lnTo>
                  <a:lnTo>
                    <a:pt x="140" y="287"/>
                  </a:lnTo>
                  <a:lnTo>
                    <a:pt x="88" y="400"/>
                  </a:lnTo>
                  <a:lnTo>
                    <a:pt x="0" y="697"/>
                  </a:lnTo>
                  <a:lnTo>
                    <a:pt x="0" y="697"/>
                  </a:lnTo>
                </a:path>
              </a:pathLst>
            </a:custGeom>
            <a:solidFill>
              <a:srgbClr val="C0C0C0"/>
            </a:solidFill>
            <a:ln w="12700" cap="rnd" cmpd="sng">
              <a:solidFill>
                <a:srgbClr val="C0C0C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02" name="Freeform 1030"/>
            <p:cNvSpPr>
              <a:spLocks/>
            </p:cNvSpPr>
            <p:nvPr/>
          </p:nvSpPr>
          <p:spPr bwMode="auto">
            <a:xfrm>
              <a:off x="5802" y="3673"/>
              <a:ext cx="151" cy="416"/>
            </a:xfrm>
            <a:custGeom>
              <a:avLst/>
              <a:gdLst>
                <a:gd name="T0" fmla="*/ 142 w 151"/>
                <a:gd name="T1" fmla="*/ 0 h 416"/>
                <a:gd name="T2" fmla="*/ 142 w 151"/>
                <a:gd name="T3" fmla="*/ 0 h 416"/>
                <a:gd name="T4" fmla="*/ 150 w 151"/>
                <a:gd name="T5" fmla="*/ 22 h 416"/>
                <a:gd name="T6" fmla="*/ 150 w 151"/>
                <a:gd name="T7" fmla="*/ 61 h 416"/>
                <a:gd name="T8" fmla="*/ 98 w 151"/>
                <a:gd name="T9" fmla="*/ 113 h 416"/>
                <a:gd name="T10" fmla="*/ 104 w 151"/>
                <a:gd name="T11" fmla="*/ 172 h 416"/>
                <a:gd name="T12" fmla="*/ 25 w 151"/>
                <a:gd name="T13" fmla="*/ 393 h 416"/>
                <a:gd name="T14" fmla="*/ 0 w 151"/>
                <a:gd name="T15" fmla="*/ 415 h 416"/>
                <a:gd name="T16" fmla="*/ 25 w 151"/>
                <a:gd name="T17" fmla="*/ 317 h 416"/>
                <a:gd name="T18" fmla="*/ 87 w 151"/>
                <a:gd name="T19" fmla="*/ 120 h 416"/>
                <a:gd name="T20" fmla="*/ 104 w 151"/>
                <a:gd name="T21" fmla="*/ 91 h 416"/>
                <a:gd name="T22" fmla="*/ 110 w 151"/>
                <a:gd name="T23" fmla="*/ 67 h 416"/>
                <a:gd name="T24" fmla="*/ 123 w 151"/>
                <a:gd name="T25" fmla="*/ 31 h 416"/>
                <a:gd name="T26" fmla="*/ 136 w 151"/>
                <a:gd name="T27" fmla="*/ 7 h 416"/>
                <a:gd name="T28" fmla="*/ 142 w 151"/>
                <a:gd name="T29" fmla="*/ 0 h 416"/>
                <a:gd name="T30" fmla="*/ 142 w 151"/>
                <a:gd name="T31" fmla="*/ 0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1" h="416">
                  <a:moveTo>
                    <a:pt x="142" y="0"/>
                  </a:moveTo>
                  <a:lnTo>
                    <a:pt x="142" y="0"/>
                  </a:lnTo>
                  <a:lnTo>
                    <a:pt x="150" y="22"/>
                  </a:lnTo>
                  <a:lnTo>
                    <a:pt x="150" y="61"/>
                  </a:lnTo>
                  <a:lnTo>
                    <a:pt x="98" y="113"/>
                  </a:lnTo>
                  <a:lnTo>
                    <a:pt x="104" y="172"/>
                  </a:lnTo>
                  <a:lnTo>
                    <a:pt x="25" y="393"/>
                  </a:lnTo>
                  <a:lnTo>
                    <a:pt x="0" y="415"/>
                  </a:lnTo>
                  <a:lnTo>
                    <a:pt x="25" y="317"/>
                  </a:lnTo>
                  <a:lnTo>
                    <a:pt x="87" y="120"/>
                  </a:lnTo>
                  <a:lnTo>
                    <a:pt x="104" y="91"/>
                  </a:lnTo>
                  <a:lnTo>
                    <a:pt x="110" y="67"/>
                  </a:lnTo>
                  <a:lnTo>
                    <a:pt x="123" y="31"/>
                  </a:lnTo>
                  <a:lnTo>
                    <a:pt x="136" y="7"/>
                  </a:lnTo>
                  <a:lnTo>
                    <a:pt x="142" y="0"/>
                  </a:lnTo>
                  <a:lnTo>
                    <a:pt x="142" y="0"/>
                  </a:lnTo>
                </a:path>
              </a:pathLst>
            </a:custGeom>
            <a:solidFill>
              <a:srgbClr val="410012"/>
            </a:solidFill>
            <a:ln w="12700" cap="rnd" cmpd="sng">
              <a:solidFill>
                <a:srgbClr val="410012"/>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03" name="Freeform 1031"/>
            <p:cNvSpPr>
              <a:spLocks/>
            </p:cNvSpPr>
            <p:nvPr/>
          </p:nvSpPr>
          <p:spPr bwMode="auto">
            <a:xfrm>
              <a:off x="5594" y="3036"/>
              <a:ext cx="577" cy="578"/>
            </a:xfrm>
            <a:custGeom>
              <a:avLst/>
              <a:gdLst>
                <a:gd name="T0" fmla="*/ 0 w 577"/>
                <a:gd name="T1" fmla="*/ 89 h 578"/>
                <a:gd name="T2" fmla="*/ 0 w 577"/>
                <a:gd name="T3" fmla="*/ 89 h 578"/>
                <a:gd name="T4" fmla="*/ 5 w 577"/>
                <a:gd name="T5" fmla="*/ 151 h 578"/>
                <a:gd name="T6" fmla="*/ 8 w 577"/>
                <a:gd name="T7" fmla="*/ 191 h 578"/>
                <a:gd name="T8" fmla="*/ 29 w 577"/>
                <a:gd name="T9" fmla="*/ 212 h 578"/>
                <a:gd name="T10" fmla="*/ 0 w 577"/>
                <a:gd name="T11" fmla="*/ 371 h 578"/>
                <a:gd name="T12" fmla="*/ 15 w 577"/>
                <a:gd name="T13" fmla="*/ 389 h 578"/>
                <a:gd name="T14" fmla="*/ 78 w 577"/>
                <a:gd name="T15" fmla="*/ 389 h 578"/>
                <a:gd name="T16" fmla="*/ 94 w 577"/>
                <a:gd name="T17" fmla="*/ 420 h 578"/>
                <a:gd name="T18" fmla="*/ 100 w 577"/>
                <a:gd name="T19" fmla="*/ 446 h 578"/>
                <a:gd name="T20" fmla="*/ 117 w 577"/>
                <a:gd name="T21" fmla="*/ 462 h 578"/>
                <a:gd name="T22" fmla="*/ 110 w 577"/>
                <a:gd name="T23" fmla="*/ 474 h 578"/>
                <a:gd name="T24" fmla="*/ 111 w 577"/>
                <a:gd name="T25" fmla="*/ 490 h 578"/>
                <a:gd name="T26" fmla="*/ 132 w 577"/>
                <a:gd name="T27" fmla="*/ 498 h 578"/>
                <a:gd name="T28" fmla="*/ 154 w 577"/>
                <a:gd name="T29" fmla="*/ 511 h 578"/>
                <a:gd name="T30" fmla="*/ 158 w 577"/>
                <a:gd name="T31" fmla="*/ 521 h 578"/>
                <a:gd name="T32" fmla="*/ 164 w 577"/>
                <a:gd name="T33" fmla="*/ 557 h 578"/>
                <a:gd name="T34" fmla="*/ 172 w 577"/>
                <a:gd name="T35" fmla="*/ 572 h 578"/>
                <a:gd name="T36" fmla="*/ 205 w 577"/>
                <a:gd name="T37" fmla="*/ 577 h 578"/>
                <a:gd name="T38" fmla="*/ 270 w 577"/>
                <a:gd name="T39" fmla="*/ 557 h 578"/>
                <a:gd name="T40" fmla="*/ 382 w 577"/>
                <a:gd name="T41" fmla="*/ 569 h 578"/>
                <a:gd name="T42" fmla="*/ 422 w 577"/>
                <a:gd name="T43" fmla="*/ 516 h 578"/>
                <a:gd name="T44" fmla="*/ 484 w 577"/>
                <a:gd name="T45" fmla="*/ 468 h 578"/>
                <a:gd name="T46" fmla="*/ 576 w 577"/>
                <a:gd name="T47" fmla="*/ 377 h 578"/>
                <a:gd name="T48" fmla="*/ 481 w 577"/>
                <a:gd name="T49" fmla="*/ 154 h 578"/>
                <a:gd name="T50" fmla="*/ 114 w 577"/>
                <a:gd name="T51" fmla="*/ 0 h 578"/>
                <a:gd name="T52" fmla="*/ 0 w 577"/>
                <a:gd name="T53" fmla="*/ 89 h 578"/>
                <a:gd name="T54" fmla="*/ 0 w 577"/>
                <a:gd name="T55" fmla="*/ 89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77" h="578">
                  <a:moveTo>
                    <a:pt x="0" y="89"/>
                  </a:moveTo>
                  <a:lnTo>
                    <a:pt x="0" y="89"/>
                  </a:lnTo>
                  <a:lnTo>
                    <a:pt x="5" y="151"/>
                  </a:lnTo>
                  <a:lnTo>
                    <a:pt x="8" y="191"/>
                  </a:lnTo>
                  <a:lnTo>
                    <a:pt x="29" y="212"/>
                  </a:lnTo>
                  <a:lnTo>
                    <a:pt x="0" y="371"/>
                  </a:lnTo>
                  <a:lnTo>
                    <a:pt x="15" y="389"/>
                  </a:lnTo>
                  <a:lnTo>
                    <a:pt x="78" y="389"/>
                  </a:lnTo>
                  <a:lnTo>
                    <a:pt x="94" y="420"/>
                  </a:lnTo>
                  <a:lnTo>
                    <a:pt x="100" y="446"/>
                  </a:lnTo>
                  <a:lnTo>
                    <a:pt x="117" y="462"/>
                  </a:lnTo>
                  <a:lnTo>
                    <a:pt x="110" y="474"/>
                  </a:lnTo>
                  <a:lnTo>
                    <a:pt x="111" y="490"/>
                  </a:lnTo>
                  <a:lnTo>
                    <a:pt x="132" y="498"/>
                  </a:lnTo>
                  <a:lnTo>
                    <a:pt x="154" y="511"/>
                  </a:lnTo>
                  <a:lnTo>
                    <a:pt x="158" y="521"/>
                  </a:lnTo>
                  <a:lnTo>
                    <a:pt x="164" y="557"/>
                  </a:lnTo>
                  <a:lnTo>
                    <a:pt x="172" y="572"/>
                  </a:lnTo>
                  <a:lnTo>
                    <a:pt x="205" y="577"/>
                  </a:lnTo>
                  <a:lnTo>
                    <a:pt x="270" y="557"/>
                  </a:lnTo>
                  <a:lnTo>
                    <a:pt x="382" y="569"/>
                  </a:lnTo>
                  <a:lnTo>
                    <a:pt x="422" y="516"/>
                  </a:lnTo>
                  <a:lnTo>
                    <a:pt x="484" y="468"/>
                  </a:lnTo>
                  <a:lnTo>
                    <a:pt x="576" y="377"/>
                  </a:lnTo>
                  <a:lnTo>
                    <a:pt x="481" y="154"/>
                  </a:lnTo>
                  <a:lnTo>
                    <a:pt x="114" y="0"/>
                  </a:lnTo>
                  <a:lnTo>
                    <a:pt x="0" y="89"/>
                  </a:lnTo>
                  <a:lnTo>
                    <a:pt x="0" y="89"/>
                  </a:lnTo>
                </a:path>
              </a:pathLst>
            </a:custGeom>
            <a:solidFill>
              <a:srgbClr val="FF8141"/>
            </a:solidFill>
            <a:ln w="12700" cap="rnd" cmpd="sng">
              <a:solidFill>
                <a:srgbClr val="FF814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04" name="Freeform 1032"/>
            <p:cNvSpPr>
              <a:spLocks/>
            </p:cNvSpPr>
            <p:nvPr/>
          </p:nvSpPr>
          <p:spPr bwMode="auto">
            <a:xfrm>
              <a:off x="5462" y="2720"/>
              <a:ext cx="700" cy="423"/>
            </a:xfrm>
            <a:custGeom>
              <a:avLst/>
              <a:gdLst>
                <a:gd name="T0" fmla="*/ 383 w 700"/>
                <a:gd name="T1" fmla="*/ 334 h 423"/>
                <a:gd name="T2" fmla="*/ 383 w 700"/>
                <a:gd name="T3" fmla="*/ 334 h 423"/>
                <a:gd name="T4" fmla="*/ 266 w 700"/>
                <a:gd name="T5" fmla="*/ 332 h 423"/>
                <a:gd name="T6" fmla="*/ 246 w 700"/>
                <a:gd name="T7" fmla="*/ 321 h 423"/>
                <a:gd name="T8" fmla="*/ 82 w 700"/>
                <a:gd name="T9" fmla="*/ 422 h 423"/>
                <a:gd name="T10" fmla="*/ 8 w 700"/>
                <a:gd name="T11" fmla="*/ 400 h 423"/>
                <a:gd name="T12" fmla="*/ 0 w 700"/>
                <a:gd name="T13" fmla="*/ 348 h 423"/>
                <a:gd name="T14" fmla="*/ 33 w 700"/>
                <a:gd name="T15" fmla="*/ 298 h 423"/>
                <a:gd name="T16" fmla="*/ 130 w 700"/>
                <a:gd name="T17" fmla="*/ 204 h 423"/>
                <a:gd name="T18" fmla="*/ 166 w 700"/>
                <a:gd name="T19" fmla="*/ 143 h 423"/>
                <a:gd name="T20" fmla="*/ 300 w 700"/>
                <a:gd name="T21" fmla="*/ 33 h 423"/>
                <a:gd name="T22" fmla="*/ 422 w 700"/>
                <a:gd name="T23" fmla="*/ 0 h 423"/>
                <a:gd name="T24" fmla="*/ 531 w 700"/>
                <a:gd name="T25" fmla="*/ 6 h 423"/>
                <a:gd name="T26" fmla="*/ 632 w 700"/>
                <a:gd name="T27" fmla="*/ 33 h 423"/>
                <a:gd name="T28" fmla="*/ 699 w 700"/>
                <a:gd name="T29" fmla="*/ 93 h 423"/>
                <a:gd name="T30" fmla="*/ 487 w 700"/>
                <a:gd name="T31" fmla="*/ 298 h 423"/>
                <a:gd name="T32" fmla="*/ 383 w 700"/>
                <a:gd name="T33" fmla="*/ 334 h 423"/>
                <a:gd name="T34" fmla="*/ 383 w 700"/>
                <a:gd name="T35" fmla="*/ 334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0" h="423">
                  <a:moveTo>
                    <a:pt x="383" y="334"/>
                  </a:moveTo>
                  <a:lnTo>
                    <a:pt x="383" y="334"/>
                  </a:lnTo>
                  <a:lnTo>
                    <a:pt x="266" y="332"/>
                  </a:lnTo>
                  <a:lnTo>
                    <a:pt x="246" y="321"/>
                  </a:lnTo>
                  <a:lnTo>
                    <a:pt x="82" y="422"/>
                  </a:lnTo>
                  <a:lnTo>
                    <a:pt x="8" y="400"/>
                  </a:lnTo>
                  <a:lnTo>
                    <a:pt x="0" y="348"/>
                  </a:lnTo>
                  <a:lnTo>
                    <a:pt x="33" y="298"/>
                  </a:lnTo>
                  <a:lnTo>
                    <a:pt x="130" y="204"/>
                  </a:lnTo>
                  <a:lnTo>
                    <a:pt x="166" y="143"/>
                  </a:lnTo>
                  <a:lnTo>
                    <a:pt x="300" y="33"/>
                  </a:lnTo>
                  <a:lnTo>
                    <a:pt x="422" y="0"/>
                  </a:lnTo>
                  <a:lnTo>
                    <a:pt x="531" y="6"/>
                  </a:lnTo>
                  <a:lnTo>
                    <a:pt x="632" y="33"/>
                  </a:lnTo>
                  <a:lnTo>
                    <a:pt x="699" y="93"/>
                  </a:lnTo>
                  <a:lnTo>
                    <a:pt x="487" y="298"/>
                  </a:lnTo>
                  <a:lnTo>
                    <a:pt x="383" y="334"/>
                  </a:lnTo>
                  <a:lnTo>
                    <a:pt x="383" y="334"/>
                  </a:lnTo>
                </a:path>
              </a:pathLst>
            </a:custGeom>
            <a:solidFill>
              <a:srgbClr val="5F5F5F"/>
            </a:solidFill>
            <a:ln w="12700" cap="rnd" cmpd="sng">
              <a:solidFill>
                <a:srgbClr val="5F5F5F"/>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05" name="Freeform 1033"/>
            <p:cNvSpPr>
              <a:spLocks/>
            </p:cNvSpPr>
            <p:nvPr/>
          </p:nvSpPr>
          <p:spPr bwMode="auto">
            <a:xfrm>
              <a:off x="5045" y="3306"/>
              <a:ext cx="351" cy="875"/>
            </a:xfrm>
            <a:custGeom>
              <a:avLst/>
              <a:gdLst>
                <a:gd name="T0" fmla="*/ 332 w 351"/>
                <a:gd name="T1" fmla="*/ 0 h 875"/>
                <a:gd name="T2" fmla="*/ 332 w 351"/>
                <a:gd name="T3" fmla="*/ 0 h 875"/>
                <a:gd name="T4" fmla="*/ 346 w 351"/>
                <a:gd name="T5" fmla="*/ 14 h 875"/>
                <a:gd name="T6" fmla="*/ 350 w 351"/>
                <a:gd name="T7" fmla="*/ 44 h 875"/>
                <a:gd name="T8" fmla="*/ 339 w 351"/>
                <a:gd name="T9" fmla="*/ 66 h 875"/>
                <a:gd name="T10" fmla="*/ 276 w 351"/>
                <a:gd name="T11" fmla="*/ 210 h 875"/>
                <a:gd name="T12" fmla="*/ 206 w 351"/>
                <a:gd name="T13" fmla="*/ 380 h 875"/>
                <a:gd name="T14" fmla="*/ 161 w 351"/>
                <a:gd name="T15" fmla="*/ 554 h 875"/>
                <a:gd name="T16" fmla="*/ 121 w 351"/>
                <a:gd name="T17" fmla="*/ 645 h 875"/>
                <a:gd name="T18" fmla="*/ 58 w 351"/>
                <a:gd name="T19" fmla="*/ 874 h 875"/>
                <a:gd name="T20" fmla="*/ 21 w 351"/>
                <a:gd name="T21" fmla="*/ 742 h 875"/>
                <a:gd name="T22" fmla="*/ 0 w 351"/>
                <a:gd name="T23" fmla="*/ 582 h 875"/>
                <a:gd name="T24" fmla="*/ 2 w 351"/>
                <a:gd name="T25" fmla="*/ 422 h 875"/>
                <a:gd name="T26" fmla="*/ 13 w 351"/>
                <a:gd name="T27" fmla="*/ 282 h 875"/>
                <a:gd name="T28" fmla="*/ 13 w 351"/>
                <a:gd name="T29" fmla="*/ 196 h 875"/>
                <a:gd name="T30" fmla="*/ 2 w 351"/>
                <a:gd name="T31" fmla="*/ 129 h 875"/>
                <a:gd name="T32" fmla="*/ 8 w 351"/>
                <a:gd name="T33" fmla="*/ 115 h 875"/>
                <a:gd name="T34" fmla="*/ 332 w 351"/>
                <a:gd name="T35" fmla="*/ 0 h 875"/>
                <a:gd name="T36" fmla="*/ 332 w 351"/>
                <a:gd name="T37" fmla="*/ 0 h 8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51" h="875">
                  <a:moveTo>
                    <a:pt x="332" y="0"/>
                  </a:moveTo>
                  <a:lnTo>
                    <a:pt x="332" y="0"/>
                  </a:lnTo>
                  <a:lnTo>
                    <a:pt x="346" y="14"/>
                  </a:lnTo>
                  <a:lnTo>
                    <a:pt x="350" y="44"/>
                  </a:lnTo>
                  <a:lnTo>
                    <a:pt x="339" y="66"/>
                  </a:lnTo>
                  <a:lnTo>
                    <a:pt x="276" y="210"/>
                  </a:lnTo>
                  <a:lnTo>
                    <a:pt x="206" y="380"/>
                  </a:lnTo>
                  <a:lnTo>
                    <a:pt x="161" y="554"/>
                  </a:lnTo>
                  <a:lnTo>
                    <a:pt x="121" y="645"/>
                  </a:lnTo>
                  <a:lnTo>
                    <a:pt x="58" y="874"/>
                  </a:lnTo>
                  <a:lnTo>
                    <a:pt x="21" y="742"/>
                  </a:lnTo>
                  <a:lnTo>
                    <a:pt x="0" y="582"/>
                  </a:lnTo>
                  <a:lnTo>
                    <a:pt x="2" y="422"/>
                  </a:lnTo>
                  <a:lnTo>
                    <a:pt x="13" y="282"/>
                  </a:lnTo>
                  <a:lnTo>
                    <a:pt x="13" y="196"/>
                  </a:lnTo>
                  <a:lnTo>
                    <a:pt x="2" y="129"/>
                  </a:lnTo>
                  <a:lnTo>
                    <a:pt x="8" y="115"/>
                  </a:lnTo>
                  <a:lnTo>
                    <a:pt x="332" y="0"/>
                  </a:lnTo>
                  <a:lnTo>
                    <a:pt x="332" y="0"/>
                  </a:lnTo>
                </a:path>
              </a:pathLst>
            </a:custGeom>
            <a:solidFill>
              <a:srgbClr val="FFFFFF"/>
            </a:solidFill>
            <a:ln w="12700" cap="rnd"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06" name="Freeform 1034"/>
            <p:cNvSpPr>
              <a:spLocks/>
            </p:cNvSpPr>
            <p:nvPr/>
          </p:nvSpPr>
          <p:spPr bwMode="auto">
            <a:xfrm>
              <a:off x="5056" y="3516"/>
              <a:ext cx="149" cy="667"/>
            </a:xfrm>
            <a:custGeom>
              <a:avLst/>
              <a:gdLst>
                <a:gd name="T0" fmla="*/ 92 w 149"/>
                <a:gd name="T1" fmla="*/ 0 h 667"/>
                <a:gd name="T2" fmla="*/ 92 w 149"/>
                <a:gd name="T3" fmla="*/ 0 h 667"/>
                <a:gd name="T4" fmla="*/ 58 w 149"/>
                <a:gd name="T5" fmla="*/ 24 h 667"/>
                <a:gd name="T6" fmla="*/ 58 w 149"/>
                <a:gd name="T7" fmla="*/ 70 h 667"/>
                <a:gd name="T8" fmla="*/ 78 w 149"/>
                <a:gd name="T9" fmla="*/ 100 h 667"/>
                <a:gd name="T10" fmla="*/ 38 w 149"/>
                <a:gd name="T11" fmla="*/ 197 h 667"/>
                <a:gd name="T12" fmla="*/ 26 w 149"/>
                <a:gd name="T13" fmla="*/ 353 h 667"/>
                <a:gd name="T14" fmla="*/ 0 w 149"/>
                <a:gd name="T15" fmla="*/ 474 h 667"/>
                <a:gd name="T16" fmla="*/ 17 w 149"/>
                <a:gd name="T17" fmla="*/ 561 h 667"/>
                <a:gd name="T18" fmla="*/ 47 w 149"/>
                <a:gd name="T19" fmla="*/ 666 h 667"/>
                <a:gd name="T20" fmla="*/ 88 w 149"/>
                <a:gd name="T21" fmla="*/ 527 h 667"/>
                <a:gd name="T22" fmla="*/ 115 w 149"/>
                <a:gd name="T23" fmla="*/ 420 h 667"/>
                <a:gd name="T24" fmla="*/ 140 w 149"/>
                <a:gd name="T25" fmla="*/ 358 h 667"/>
                <a:gd name="T26" fmla="*/ 136 w 149"/>
                <a:gd name="T27" fmla="*/ 277 h 667"/>
                <a:gd name="T28" fmla="*/ 140 w 149"/>
                <a:gd name="T29" fmla="*/ 157 h 667"/>
                <a:gd name="T30" fmla="*/ 115 w 149"/>
                <a:gd name="T31" fmla="*/ 100 h 667"/>
                <a:gd name="T32" fmla="*/ 148 w 149"/>
                <a:gd name="T33" fmla="*/ 38 h 667"/>
                <a:gd name="T34" fmla="*/ 116 w 149"/>
                <a:gd name="T35" fmla="*/ 0 h 667"/>
                <a:gd name="T36" fmla="*/ 92 w 149"/>
                <a:gd name="T37" fmla="*/ 0 h 667"/>
                <a:gd name="T38" fmla="*/ 92 w 149"/>
                <a:gd name="T39" fmla="*/ 0 h 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9" h="667">
                  <a:moveTo>
                    <a:pt x="92" y="0"/>
                  </a:moveTo>
                  <a:lnTo>
                    <a:pt x="92" y="0"/>
                  </a:lnTo>
                  <a:lnTo>
                    <a:pt x="58" y="24"/>
                  </a:lnTo>
                  <a:lnTo>
                    <a:pt x="58" y="70"/>
                  </a:lnTo>
                  <a:lnTo>
                    <a:pt x="78" y="100"/>
                  </a:lnTo>
                  <a:lnTo>
                    <a:pt x="38" y="197"/>
                  </a:lnTo>
                  <a:lnTo>
                    <a:pt x="26" y="353"/>
                  </a:lnTo>
                  <a:lnTo>
                    <a:pt x="0" y="474"/>
                  </a:lnTo>
                  <a:lnTo>
                    <a:pt x="17" y="561"/>
                  </a:lnTo>
                  <a:lnTo>
                    <a:pt x="47" y="666"/>
                  </a:lnTo>
                  <a:lnTo>
                    <a:pt x="88" y="527"/>
                  </a:lnTo>
                  <a:lnTo>
                    <a:pt x="115" y="420"/>
                  </a:lnTo>
                  <a:lnTo>
                    <a:pt x="140" y="358"/>
                  </a:lnTo>
                  <a:lnTo>
                    <a:pt x="136" y="277"/>
                  </a:lnTo>
                  <a:lnTo>
                    <a:pt x="140" y="157"/>
                  </a:lnTo>
                  <a:lnTo>
                    <a:pt x="115" y="100"/>
                  </a:lnTo>
                  <a:lnTo>
                    <a:pt x="148" y="38"/>
                  </a:lnTo>
                  <a:lnTo>
                    <a:pt x="116" y="0"/>
                  </a:lnTo>
                  <a:lnTo>
                    <a:pt x="92" y="0"/>
                  </a:lnTo>
                  <a:lnTo>
                    <a:pt x="92" y="0"/>
                  </a:lnTo>
                </a:path>
              </a:pathLst>
            </a:custGeom>
            <a:solidFill>
              <a:srgbClr val="4100C2"/>
            </a:solidFill>
            <a:ln w="12700" cap="rnd" cmpd="sng">
              <a:solidFill>
                <a:srgbClr val="4100C2"/>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07" name="Freeform 1035"/>
            <p:cNvSpPr>
              <a:spLocks/>
            </p:cNvSpPr>
            <p:nvPr/>
          </p:nvSpPr>
          <p:spPr bwMode="auto">
            <a:xfrm>
              <a:off x="5088" y="3519"/>
              <a:ext cx="119" cy="546"/>
            </a:xfrm>
            <a:custGeom>
              <a:avLst/>
              <a:gdLst>
                <a:gd name="T0" fmla="*/ 64 w 119"/>
                <a:gd name="T1" fmla="*/ 4 h 546"/>
                <a:gd name="T2" fmla="*/ 64 w 119"/>
                <a:gd name="T3" fmla="*/ 4 h 546"/>
                <a:gd name="T4" fmla="*/ 64 w 119"/>
                <a:gd name="T5" fmla="*/ 35 h 546"/>
                <a:gd name="T6" fmla="*/ 56 w 119"/>
                <a:gd name="T7" fmla="*/ 63 h 546"/>
                <a:gd name="T8" fmla="*/ 40 w 119"/>
                <a:gd name="T9" fmla="*/ 63 h 546"/>
                <a:gd name="T10" fmla="*/ 24 w 119"/>
                <a:gd name="T11" fmla="*/ 47 h 546"/>
                <a:gd name="T12" fmla="*/ 26 w 119"/>
                <a:gd name="T13" fmla="*/ 72 h 546"/>
                <a:gd name="T14" fmla="*/ 40 w 119"/>
                <a:gd name="T15" fmla="*/ 90 h 546"/>
                <a:gd name="T16" fmla="*/ 9 w 119"/>
                <a:gd name="T17" fmla="*/ 183 h 546"/>
                <a:gd name="T18" fmla="*/ 0 w 119"/>
                <a:gd name="T19" fmla="*/ 339 h 546"/>
                <a:gd name="T20" fmla="*/ 22 w 119"/>
                <a:gd name="T21" fmla="*/ 194 h 546"/>
                <a:gd name="T22" fmla="*/ 44 w 119"/>
                <a:gd name="T23" fmla="*/ 141 h 546"/>
                <a:gd name="T24" fmla="*/ 58 w 119"/>
                <a:gd name="T25" fmla="*/ 141 h 546"/>
                <a:gd name="T26" fmla="*/ 70 w 119"/>
                <a:gd name="T27" fmla="*/ 219 h 546"/>
                <a:gd name="T28" fmla="*/ 53 w 119"/>
                <a:gd name="T29" fmla="*/ 347 h 546"/>
                <a:gd name="T30" fmla="*/ 48 w 119"/>
                <a:gd name="T31" fmla="*/ 545 h 546"/>
                <a:gd name="T32" fmla="*/ 80 w 119"/>
                <a:gd name="T33" fmla="*/ 429 h 546"/>
                <a:gd name="T34" fmla="*/ 107 w 119"/>
                <a:gd name="T35" fmla="*/ 355 h 546"/>
                <a:gd name="T36" fmla="*/ 107 w 119"/>
                <a:gd name="T37" fmla="*/ 164 h 546"/>
                <a:gd name="T38" fmla="*/ 84 w 119"/>
                <a:gd name="T39" fmla="*/ 88 h 546"/>
                <a:gd name="T40" fmla="*/ 118 w 119"/>
                <a:gd name="T41" fmla="*/ 33 h 546"/>
                <a:gd name="T42" fmla="*/ 83 w 119"/>
                <a:gd name="T43" fmla="*/ 0 h 546"/>
                <a:gd name="T44" fmla="*/ 64 w 119"/>
                <a:gd name="T45" fmla="*/ 4 h 546"/>
                <a:gd name="T46" fmla="*/ 64 w 119"/>
                <a:gd name="T47" fmla="*/ 4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9" h="546">
                  <a:moveTo>
                    <a:pt x="64" y="4"/>
                  </a:moveTo>
                  <a:lnTo>
                    <a:pt x="64" y="4"/>
                  </a:lnTo>
                  <a:lnTo>
                    <a:pt x="64" y="35"/>
                  </a:lnTo>
                  <a:lnTo>
                    <a:pt x="56" y="63"/>
                  </a:lnTo>
                  <a:lnTo>
                    <a:pt x="40" y="63"/>
                  </a:lnTo>
                  <a:lnTo>
                    <a:pt x="24" y="47"/>
                  </a:lnTo>
                  <a:lnTo>
                    <a:pt x="26" y="72"/>
                  </a:lnTo>
                  <a:lnTo>
                    <a:pt x="40" y="90"/>
                  </a:lnTo>
                  <a:lnTo>
                    <a:pt x="9" y="183"/>
                  </a:lnTo>
                  <a:lnTo>
                    <a:pt x="0" y="339"/>
                  </a:lnTo>
                  <a:lnTo>
                    <a:pt x="22" y="194"/>
                  </a:lnTo>
                  <a:lnTo>
                    <a:pt x="44" y="141"/>
                  </a:lnTo>
                  <a:lnTo>
                    <a:pt x="58" y="141"/>
                  </a:lnTo>
                  <a:lnTo>
                    <a:pt x="70" y="219"/>
                  </a:lnTo>
                  <a:lnTo>
                    <a:pt x="53" y="347"/>
                  </a:lnTo>
                  <a:lnTo>
                    <a:pt x="48" y="545"/>
                  </a:lnTo>
                  <a:lnTo>
                    <a:pt x="80" y="429"/>
                  </a:lnTo>
                  <a:lnTo>
                    <a:pt x="107" y="355"/>
                  </a:lnTo>
                  <a:lnTo>
                    <a:pt x="107" y="164"/>
                  </a:lnTo>
                  <a:lnTo>
                    <a:pt x="84" y="88"/>
                  </a:lnTo>
                  <a:lnTo>
                    <a:pt x="118" y="33"/>
                  </a:lnTo>
                  <a:lnTo>
                    <a:pt x="83" y="0"/>
                  </a:lnTo>
                  <a:lnTo>
                    <a:pt x="64" y="4"/>
                  </a:lnTo>
                  <a:lnTo>
                    <a:pt x="64" y="4"/>
                  </a:lnTo>
                </a:path>
              </a:pathLst>
            </a:custGeom>
            <a:solidFill>
              <a:srgbClr val="5F5F5F"/>
            </a:solidFill>
            <a:ln w="12700" cap="rnd" cmpd="sng">
              <a:solidFill>
                <a:srgbClr val="5F5F5F"/>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08" name="Freeform 1036"/>
            <p:cNvSpPr>
              <a:spLocks/>
            </p:cNvSpPr>
            <p:nvPr/>
          </p:nvSpPr>
          <p:spPr bwMode="auto">
            <a:xfrm>
              <a:off x="4833" y="2872"/>
              <a:ext cx="570" cy="641"/>
            </a:xfrm>
            <a:custGeom>
              <a:avLst/>
              <a:gdLst>
                <a:gd name="T0" fmla="*/ 569 w 570"/>
                <a:gd name="T1" fmla="*/ 163 h 641"/>
                <a:gd name="T2" fmla="*/ 569 w 570"/>
                <a:gd name="T3" fmla="*/ 163 h 641"/>
                <a:gd name="T4" fmla="*/ 569 w 570"/>
                <a:gd name="T5" fmla="*/ 232 h 641"/>
                <a:gd name="T6" fmla="*/ 565 w 570"/>
                <a:gd name="T7" fmla="*/ 274 h 641"/>
                <a:gd name="T8" fmla="*/ 555 w 570"/>
                <a:gd name="T9" fmla="*/ 289 h 641"/>
                <a:gd name="T10" fmla="*/ 540 w 570"/>
                <a:gd name="T11" fmla="*/ 305 h 641"/>
                <a:gd name="T12" fmla="*/ 540 w 570"/>
                <a:gd name="T13" fmla="*/ 439 h 641"/>
                <a:gd name="T14" fmla="*/ 511 w 570"/>
                <a:gd name="T15" fmla="*/ 525 h 641"/>
                <a:gd name="T16" fmla="*/ 484 w 570"/>
                <a:gd name="T17" fmla="*/ 571 h 641"/>
                <a:gd name="T18" fmla="*/ 468 w 570"/>
                <a:gd name="T19" fmla="*/ 580 h 641"/>
                <a:gd name="T20" fmla="*/ 390 w 570"/>
                <a:gd name="T21" fmla="*/ 604 h 641"/>
                <a:gd name="T22" fmla="*/ 330 w 570"/>
                <a:gd name="T23" fmla="*/ 640 h 641"/>
                <a:gd name="T24" fmla="*/ 310 w 570"/>
                <a:gd name="T25" fmla="*/ 640 h 641"/>
                <a:gd name="T26" fmla="*/ 224 w 570"/>
                <a:gd name="T27" fmla="*/ 560 h 641"/>
                <a:gd name="T28" fmla="*/ 204 w 570"/>
                <a:gd name="T29" fmla="*/ 517 h 641"/>
                <a:gd name="T30" fmla="*/ 178 w 570"/>
                <a:gd name="T31" fmla="*/ 501 h 641"/>
                <a:gd name="T32" fmla="*/ 145 w 570"/>
                <a:gd name="T33" fmla="*/ 410 h 641"/>
                <a:gd name="T34" fmla="*/ 97 w 570"/>
                <a:gd name="T35" fmla="*/ 397 h 641"/>
                <a:gd name="T36" fmla="*/ 48 w 570"/>
                <a:gd name="T37" fmla="*/ 358 h 641"/>
                <a:gd name="T38" fmla="*/ 11 w 570"/>
                <a:gd name="T39" fmla="*/ 315 h 641"/>
                <a:gd name="T40" fmla="*/ 0 w 570"/>
                <a:gd name="T41" fmla="*/ 277 h 641"/>
                <a:gd name="T42" fmla="*/ 5 w 570"/>
                <a:gd name="T43" fmla="*/ 240 h 641"/>
                <a:gd name="T44" fmla="*/ 99 w 570"/>
                <a:gd name="T45" fmla="*/ 106 h 641"/>
                <a:gd name="T46" fmla="*/ 457 w 570"/>
                <a:gd name="T47" fmla="*/ 0 h 641"/>
                <a:gd name="T48" fmla="*/ 532 w 570"/>
                <a:gd name="T49" fmla="*/ 67 h 641"/>
                <a:gd name="T50" fmla="*/ 569 w 570"/>
                <a:gd name="T51" fmla="*/ 163 h 641"/>
                <a:gd name="T52" fmla="*/ 569 w 570"/>
                <a:gd name="T53" fmla="*/ 163 h 6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70" h="641">
                  <a:moveTo>
                    <a:pt x="569" y="163"/>
                  </a:moveTo>
                  <a:lnTo>
                    <a:pt x="569" y="163"/>
                  </a:lnTo>
                  <a:lnTo>
                    <a:pt x="569" y="232"/>
                  </a:lnTo>
                  <a:lnTo>
                    <a:pt x="565" y="274"/>
                  </a:lnTo>
                  <a:lnTo>
                    <a:pt x="555" y="289"/>
                  </a:lnTo>
                  <a:lnTo>
                    <a:pt x="540" y="305"/>
                  </a:lnTo>
                  <a:lnTo>
                    <a:pt x="540" y="439"/>
                  </a:lnTo>
                  <a:lnTo>
                    <a:pt x="511" y="525"/>
                  </a:lnTo>
                  <a:lnTo>
                    <a:pt x="484" y="571"/>
                  </a:lnTo>
                  <a:lnTo>
                    <a:pt x="468" y="580"/>
                  </a:lnTo>
                  <a:lnTo>
                    <a:pt x="390" y="604"/>
                  </a:lnTo>
                  <a:lnTo>
                    <a:pt x="330" y="640"/>
                  </a:lnTo>
                  <a:lnTo>
                    <a:pt x="310" y="640"/>
                  </a:lnTo>
                  <a:lnTo>
                    <a:pt x="224" y="560"/>
                  </a:lnTo>
                  <a:lnTo>
                    <a:pt x="204" y="517"/>
                  </a:lnTo>
                  <a:lnTo>
                    <a:pt x="178" y="501"/>
                  </a:lnTo>
                  <a:lnTo>
                    <a:pt x="145" y="410"/>
                  </a:lnTo>
                  <a:lnTo>
                    <a:pt x="97" y="397"/>
                  </a:lnTo>
                  <a:lnTo>
                    <a:pt x="48" y="358"/>
                  </a:lnTo>
                  <a:lnTo>
                    <a:pt x="11" y="315"/>
                  </a:lnTo>
                  <a:lnTo>
                    <a:pt x="0" y="277"/>
                  </a:lnTo>
                  <a:lnTo>
                    <a:pt x="5" y="240"/>
                  </a:lnTo>
                  <a:lnTo>
                    <a:pt x="99" y="106"/>
                  </a:lnTo>
                  <a:lnTo>
                    <a:pt x="457" y="0"/>
                  </a:lnTo>
                  <a:lnTo>
                    <a:pt x="532" y="67"/>
                  </a:lnTo>
                  <a:lnTo>
                    <a:pt x="569" y="163"/>
                  </a:lnTo>
                  <a:lnTo>
                    <a:pt x="569" y="163"/>
                  </a:lnTo>
                </a:path>
              </a:pathLst>
            </a:custGeom>
            <a:solidFill>
              <a:srgbClr val="FF8141"/>
            </a:solidFill>
            <a:ln w="12700" cap="rnd" cmpd="sng">
              <a:solidFill>
                <a:srgbClr val="FF814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09" name="Freeform 1037"/>
            <p:cNvSpPr>
              <a:spLocks/>
            </p:cNvSpPr>
            <p:nvPr/>
          </p:nvSpPr>
          <p:spPr bwMode="auto">
            <a:xfrm>
              <a:off x="5300" y="4267"/>
              <a:ext cx="158" cy="295"/>
            </a:xfrm>
            <a:custGeom>
              <a:avLst/>
              <a:gdLst>
                <a:gd name="T0" fmla="*/ 75 w 158"/>
                <a:gd name="T1" fmla="*/ 17 h 295"/>
                <a:gd name="T2" fmla="*/ 75 w 158"/>
                <a:gd name="T3" fmla="*/ 17 h 295"/>
                <a:gd name="T4" fmla="*/ 99 w 158"/>
                <a:gd name="T5" fmla="*/ 0 h 295"/>
                <a:gd name="T6" fmla="*/ 157 w 158"/>
                <a:gd name="T7" fmla="*/ 17 h 295"/>
                <a:gd name="T8" fmla="*/ 157 w 158"/>
                <a:gd name="T9" fmla="*/ 74 h 295"/>
                <a:gd name="T10" fmla="*/ 146 w 158"/>
                <a:gd name="T11" fmla="*/ 142 h 295"/>
                <a:gd name="T12" fmla="*/ 99 w 158"/>
                <a:gd name="T13" fmla="*/ 215 h 295"/>
                <a:gd name="T14" fmla="*/ 62 w 158"/>
                <a:gd name="T15" fmla="*/ 294 h 295"/>
                <a:gd name="T16" fmla="*/ 9 w 158"/>
                <a:gd name="T17" fmla="*/ 268 h 295"/>
                <a:gd name="T18" fmla="*/ 0 w 158"/>
                <a:gd name="T19" fmla="*/ 247 h 295"/>
                <a:gd name="T20" fmla="*/ 0 w 158"/>
                <a:gd name="T21" fmla="*/ 178 h 295"/>
                <a:gd name="T22" fmla="*/ 75 w 158"/>
                <a:gd name="T23" fmla="*/ 17 h 295"/>
                <a:gd name="T24" fmla="*/ 75 w 158"/>
                <a:gd name="T25" fmla="*/ 17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8" h="295">
                  <a:moveTo>
                    <a:pt x="75" y="17"/>
                  </a:moveTo>
                  <a:lnTo>
                    <a:pt x="75" y="17"/>
                  </a:lnTo>
                  <a:lnTo>
                    <a:pt x="99" y="0"/>
                  </a:lnTo>
                  <a:lnTo>
                    <a:pt x="157" y="17"/>
                  </a:lnTo>
                  <a:lnTo>
                    <a:pt x="157" y="74"/>
                  </a:lnTo>
                  <a:lnTo>
                    <a:pt x="146" y="142"/>
                  </a:lnTo>
                  <a:lnTo>
                    <a:pt x="99" y="215"/>
                  </a:lnTo>
                  <a:lnTo>
                    <a:pt x="62" y="294"/>
                  </a:lnTo>
                  <a:lnTo>
                    <a:pt x="9" y="268"/>
                  </a:lnTo>
                  <a:lnTo>
                    <a:pt x="0" y="247"/>
                  </a:lnTo>
                  <a:lnTo>
                    <a:pt x="0" y="178"/>
                  </a:lnTo>
                  <a:lnTo>
                    <a:pt x="75" y="17"/>
                  </a:lnTo>
                  <a:lnTo>
                    <a:pt x="75" y="17"/>
                  </a:lnTo>
                </a:path>
              </a:pathLst>
            </a:custGeom>
            <a:solidFill>
              <a:srgbClr val="FFFFFF"/>
            </a:solidFill>
            <a:ln w="12700" cap="rnd"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10" name="Freeform 1038"/>
            <p:cNvSpPr>
              <a:spLocks/>
            </p:cNvSpPr>
            <p:nvPr/>
          </p:nvSpPr>
          <p:spPr bwMode="auto">
            <a:xfrm>
              <a:off x="4746" y="4189"/>
              <a:ext cx="659" cy="275"/>
            </a:xfrm>
            <a:custGeom>
              <a:avLst/>
              <a:gdLst>
                <a:gd name="T0" fmla="*/ 612 w 659"/>
                <a:gd name="T1" fmla="*/ 274 h 275"/>
                <a:gd name="T2" fmla="*/ 612 w 659"/>
                <a:gd name="T3" fmla="*/ 274 h 275"/>
                <a:gd name="T4" fmla="*/ 653 w 659"/>
                <a:gd name="T5" fmla="*/ 184 h 275"/>
                <a:gd name="T6" fmla="*/ 658 w 659"/>
                <a:gd name="T7" fmla="*/ 136 h 275"/>
                <a:gd name="T8" fmla="*/ 653 w 659"/>
                <a:gd name="T9" fmla="*/ 101 h 275"/>
                <a:gd name="T10" fmla="*/ 574 w 659"/>
                <a:gd name="T11" fmla="*/ 89 h 275"/>
                <a:gd name="T12" fmla="*/ 510 w 659"/>
                <a:gd name="T13" fmla="*/ 50 h 275"/>
                <a:gd name="T14" fmla="*/ 417 w 659"/>
                <a:gd name="T15" fmla="*/ 15 h 275"/>
                <a:gd name="T16" fmla="*/ 324 w 659"/>
                <a:gd name="T17" fmla="*/ 15 h 275"/>
                <a:gd name="T18" fmla="*/ 282 w 659"/>
                <a:gd name="T19" fmla="*/ 0 h 275"/>
                <a:gd name="T20" fmla="*/ 201 w 659"/>
                <a:gd name="T21" fmla="*/ 0 h 275"/>
                <a:gd name="T22" fmla="*/ 0 w 659"/>
                <a:gd name="T23" fmla="*/ 100 h 275"/>
                <a:gd name="T24" fmla="*/ 36 w 659"/>
                <a:gd name="T25" fmla="*/ 145 h 275"/>
                <a:gd name="T26" fmla="*/ 89 w 659"/>
                <a:gd name="T27" fmla="*/ 145 h 275"/>
                <a:gd name="T28" fmla="*/ 175 w 659"/>
                <a:gd name="T29" fmla="*/ 121 h 275"/>
                <a:gd name="T30" fmla="*/ 77 w 659"/>
                <a:gd name="T31" fmla="*/ 220 h 275"/>
                <a:gd name="T32" fmla="*/ 89 w 659"/>
                <a:gd name="T33" fmla="*/ 242 h 275"/>
                <a:gd name="T34" fmla="*/ 94 w 659"/>
                <a:gd name="T35" fmla="*/ 238 h 275"/>
                <a:gd name="T36" fmla="*/ 102 w 659"/>
                <a:gd name="T37" fmla="*/ 227 h 275"/>
                <a:gd name="T38" fmla="*/ 142 w 659"/>
                <a:gd name="T39" fmla="*/ 196 h 275"/>
                <a:gd name="T40" fmla="*/ 250 w 659"/>
                <a:gd name="T41" fmla="*/ 168 h 275"/>
                <a:gd name="T42" fmla="*/ 198 w 659"/>
                <a:gd name="T43" fmla="*/ 215 h 275"/>
                <a:gd name="T44" fmla="*/ 166 w 659"/>
                <a:gd name="T45" fmla="*/ 247 h 275"/>
                <a:gd name="T46" fmla="*/ 180 w 659"/>
                <a:gd name="T47" fmla="*/ 247 h 275"/>
                <a:gd name="T48" fmla="*/ 240 w 659"/>
                <a:gd name="T49" fmla="*/ 227 h 275"/>
                <a:gd name="T50" fmla="*/ 321 w 659"/>
                <a:gd name="T51" fmla="*/ 220 h 275"/>
                <a:gd name="T52" fmla="*/ 415 w 659"/>
                <a:gd name="T53" fmla="*/ 237 h 275"/>
                <a:gd name="T54" fmla="*/ 490 w 659"/>
                <a:gd name="T55" fmla="*/ 242 h 275"/>
                <a:gd name="T56" fmla="*/ 612 w 659"/>
                <a:gd name="T57" fmla="*/ 274 h 275"/>
                <a:gd name="T58" fmla="*/ 612 w 659"/>
                <a:gd name="T5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59" h="275">
                  <a:moveTo>
                    <a:pt x="612" y="274"/>
                  </a:moveTo>
                  <a:lnTo>
                    <a:pt x="612" y="274"/>
                  </a:lnTo>
                  <a:lnTo>
                    <a:pt x="653" y="184"/>
                  </a:lnTo>
                  <a:lnTo>
                    <a:pt x="658" y="136"/>
                  </a:lnTo>
                  <a:lnTo>
                    <a:pt x="653" y="101"/>
                  </a:lnTo>
                  <a:lnTo>
                    <a:pt x="574" y="89"/>
                  </a:lnTo>
                  <a:lnTo>
                    <a:pt x="510" y="50"/>
                  </a:lnTo>
                  <a:lnTo>
                    <a:pt x="417" y="15"/>
                  </a:lnTo>
                  <a:lnTo>
                    <a:pt x="324" y="15"/>
                  </a:lnTo>
                  <a:lnTo>
                    <a:pt x="282" y="0"/>
                  </a:lnTo>
                  <a:lnTo>
                    <a:pt x="201" y="0"/>
                  </a:lnTo>
                  <a:lnTo>
                    <a:pt x="0" y="100"/>
                  </a:lnTo>
                  <a:lnTo>
                    <a:pt x="36" y="145"/>
                  </a:lnTo>
                  <a:lnTo>
                    <a:pt x="89" y="145"/>
                  </a:lnTo>
                  <a:lnTo>
                    <a:pt x="175" y="121"/>
                  </a:lnTo>
                  <a:lnTo>
                    <a:pt x="77" y="220"/>
                  </a:lnTo>
                  <a:lnTo>
                    <a:pt x="89" y="242"/>
                  </a:lnTo>
                  <a:lnTo>
                    <a:pt x="94" y="238"/>
                  </a:lnTo>
                  <a:lnTo>
                    <a:pt x="102" y="227"/>
                  </a:lnTo>
                  <a:lnTo>
                    <a:pt x="142" y="196"/>
                  </a:lnTo>
                  <a:lnTo>
                    <a:pt x="250" y="168"/>
                  </a:lnTo>
                  <a:lnTo>
                    <a:pt x="198" y="215"/>
                  </a:lnTo>
                  <a:lnTo>
                    <a:pt x="166" y="247"/>
                  </a:lnTo>
                  <a:lnTo>
                    <a:pt x="180" y="247"/>
                  </a:lnTo>
                  <a:lnTo>
                    <a:pt x="240" y="227"/>
                  </a:lnTo>
                  <a:lnTo>
                    <a:pt x="321" y="220"/>
                  </a:lnTo>
                  <a:lnTo>
                    <a:pt x="415" y="237"/>
                  </a:lnTo>
                  <a:lnTo>
                    <a:pt x="490" y="242"/>
                  </a:lnTo>
                  <a:lnTo>
                    <a:pt x="612" y="274"/>
                  </a:lnTo>
                  <a:lnTo>
                    <a:pt x="612" y="274"/>
                  </a:lnTo>
                </a:path>
              </a:pathLst>
            </a:custGeom>
            <a:solidFill>
              <a:srgbClr val="FF8141"/>
            </a:solidFill>
            <a:ln w="12700" cap="rnd" cmpd="sng">
              <a:solidFill>
                <a:srgbClr val="FF814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11" name="Freeform 1039"/>
            <p:cNvSpPr>
              <a:spLocks/>
            </p:cNvSpPr>
            <p:nvPr/>
          </p:nvSpPr>
          <p:spPr bwMode="auto">
            <a:xfrm>
              <a:off x="4395" y="4426"/>
              <a:ext cx="275" cy="255"/>
            </a:xfrm>
            <a:custGeom>
              <a:avLst/>
              <a:gdLst>
                <a:gd name="T0" fmla="*/ 41 w 275"/>
                <a:gd name="T1" fmla="*/ 245 h 255"/>
                <a:gd name="T2" fmla="*/ 41 w 275"/>
                <a:gd name="T3" fmla="*/ 245 h 255"/>
                <a:gd name="T4" fmla="*/ 95 w 275"/>
                <a:gd name="T5" fmla="*/ 245 h 255"/>
                <a:gd name="T6" fmla="*/ 154 w 275"/>
                <a:gd name="T7" fmla="*/ 254 h 255"/>
                <a:gd name="T8" fmla="*/ 257 w 275"/>
                <a:gd name="T9" fmla="*/ 218 h 255"/>
                <a:gd name="T10" fmla="*/ 274 w 275"/>
                <a:gd name="T11" fmla="*/ 166 h 255"/>
                <a:gd name="T12" fmla="*/ 274 w 275"/>
                <a:gd name="T13" fmla="*/ 119 h 255"/>
                <a:gd name="T14" fmla="*/ 254 w 275"/>
                <a:gd name="T15" fmla="*/ 62 h 255"/>
                <a:gd name="T16" fmla="*/ 179 w 275"/>
                <a:gd name="T17" fmla="*/ 0 h 255"/>
                <a:gd name="T18" fmla="*/ 136 w 275"/>
                <a:gd name="T19" fmla="*/ 0 h 255"/>
                <a:gd name="T20" fmla="*/ 0 w 275"/>
                <a:gd name="T21" fmla="*/ 119 h 255"/>
                <a:gd name="T22" fmla="*/ 41 w 275"/>
                <a:gd name="T23" fmla="*/ 245 h 255"/>
                <a:gd name="T24" fmla="*/ 41 w 275"/>
                <a:gd name="T25" fmla="*/ 245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5" h="255">
                  <a:moveTo>
                    <a:pt x="41" y="245"/>
                  </a:moveTo>
                  <a:lnTo>
                    <a:pt x="41" y="245"/>
                  </a:lnTo>
                  <a:lnTo>
                    <a:pt x="95" y="245"/>
                  </a:lnTo>
                  <a:lnTo>
                    <a:pt x="154" y="254"/>
                  </a:lnTo>
                  <a:lnTo>
                    <a:pt x="257" y="218"/>
                  </a:lnTo>
                  <a:lnTo>
                    <a:pt x="274" y="166"/>
                  </a:lnTo>
                  <a:lnTo>
                    <a:pt x="274" y="119"/>
                  </a:lnTo>
                  <a:lnTo>
                    <a:pt x="254" y="62"/>
                  </a:lnTo>
                  <a:lnTo>
                    <a:pt x="179" y="0"/>
                  </a:lnTo>
                  <a:lnTo>
                    <a:pt x="136" y="0"/>
                  </a:lnTo>
                  <a:lnTo>
                    <a:pt x="0" y="119"/>
                  </a:lnTo>
                  <a:lnTo>
                    <a:pt x="41" y="245"/>
                  </a:lnTo>
                  <a:lnTo>
                    <a:pt x="41" y="245"/>
                  </a:lnTo>
                </a:path>
              </a:pathLst>
            </a:custGeom>
            <a:solidFill>
              <a:srgbClr val="FF8141"/>
            </a:solidFill>
            <a:ln w="12700" cap="rnd" cmpd="sng">
              <a:solidFill>
                <a:srgbClr val="FF814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12" name="Freeform 1040"/>
            <p:cNvSpPr>
              <a:spLocks/>
            </p:cNvSpPr>
            <p:nvPr/>
          </p:nvSpPr>
          <p:spPr bwMode="auto">
            <a:xfrm>
              <a:off x="3125" y="3489"/>
              <a:ext cx="1392" cy="1355"/>
            </a:xfrm>
            <a:custGeom>
              <a:avLst/>
              <a:gdLst>
                <a:gd name="T0" fmla="*/ 309 w 1392"/>
                <a:gd name="T1" fmla="*/ 1354 h 1355"/>
                <a:gd name="T2" fmla="*/ 309 w 1392"/>
                <a:gd name="T3" fmla="*/ 1354 h 1355"/>
                <a:gd name="T4" fmla="*/ 321 w 1392"/>
                <a:gd name="T5" fmla="*/ 1257 h 1355"/>
                <a:gd name="T6" fmla="*/ 122 w 1392"/>
                <a:gd name="T7" fmla="*/ 1203 h 1355"/>
                <a:gd name="T8" fmla="*/ 29 w 1392"/>
                <a:gd name="T9" fmla="*/ 1056 h 1355"/>
                <a:gd name="T10" fmla="*/ 33 w 1392"/>
                <a:gd name="T11" fmla="*/ 675 h 1355"/>
                <a:gd name="T12" fmla="*/ 0 w 1392"/>
                <a:gd name="T13" fmla="*/ 287 h 1355"/>
                <a:gd name="T14" fmla="*/ 111 w 1392"/>
                <a:gd name="T15" fmla="*/ 161 h 1355"/>
                <a:gd name="T16" fmla="*/ 221 w 1392"/>
                <a:gd name="T17" fmla="*/ 68 h 1355"/>
                <a:gd name="T18" fmla="*/ 342 w 1392"/>
                <a:gd name="T19" fmla="*/ 25 h 1355"/>
                <a:gd name="T20" fmla="*/ 387 w 1392"/>
                <a:gd name="T21" fmla="*/ 25 h 1355"/>
                <a:gd name="T22" fmla="*/ 451 w 1392"/>
                <a:gd name="T23" fmla="*/ 0 h 1355"/>
                <a:gd name="T24" fmla="*/ 1035 w 1392"/>
                <a:gd name="T25" fmla="*/ 21 h 1355"/>
                <a:gd name="T26" fmla="*/ 1152 w 1392"/>
                <a:gd name="T27" fmla="*/ 56 h 1355"/>
                <a:gd name="T28" fmla="*/ 1253 w 1392"/>
                <a:gd name="T29" fmla="*/ 88 h 1355"/>
                <a:gd name="T30" fmla="*/ 1270 w 1392"/>
                <a:gd name="T31" fmla="*/ 141 h 1355"/>
                <a:gd name="T32" fmla="*/ 1290 w 1392"/>
                <a:gd name="T33" fmla="*/ 287 h 1355"/>
                <a:gd name="T34" fmla="*/ 1302 w 1392"/>
                <a:gd name="T35" fmla="*/ 438 h 1355"/>
                <a:gd name="T36" fmla="*/ 1356 w 1392"/>
                <a:gd name="T37" fmla="*/ 643 h 1355"/>
                <a:gd name="T38" fmla="*/ 1391 w 1392"/>
                <a:gd name="T39" fmla="*/ 847 h 1355"/>
                <a:gd name="T40" fmla="*/ 1391 w 1392"/>
                <a:gd name="T41" fmla="*/ 909 h 1355"/>
                <a:gd name="T42" fmla="*/ 1362 w 1392"/>
                <a:gd name="T43" fmla="*/ 967 h 1355"/>
                <a:gd name="T44" fmla="*/ 1182 w 1392"/>
                <a:gd name="T45" fmla="*/ 1354 h 1355"/>
                <a:gd name="T46" fmla="*/ 309 w 1392"/>
                <a:gd name="T47" fmla="*/ 1354 h 1355"/>
                <a:gd name="T48" fmla="*/ 309 w 1392"/>
                <a:gd name="T49" fmla="*/ 1354 h 1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92" h="1355">
                  <a:moveTo>
                    <a:pt x="309" y="1354"/>
                  </a:moveTo>
                  <a:lnTo>
                    <a:pt x="309" y="1354"/>
                  </a:lnTo>
                  <a:lnTo>
                    <a:pt x="321" y="1257"/>
                  </a:lnTo>
                  <a:lnTo>
                    <a:pt x="122" y="1203"/>
                  </a:lnTo>
                  <a:lnTo>
                    <a:pt x="29" y="1056"/>
                  </a:lnTo>
                  <a:lnTo>
                    <a:pt x="33" y="675"/>
                  </a:lnTo>
                  <a:lnTo>
                    <a:pt x="0" y="287"/>
                  </a:lnTo>
                  <a:lnTo>
                    <a:pt x="111" y="161"/>
                  </a:lnTo>
                  <a:lnTo>
                    <a:pt x="221" y="68"/>
                  </a:lnTo>
                  <a:lnTo>
                    <a:pt x="342" y="25"/>
                  </a:lnTo>
                  <a:lnTo>
                    <a:pt x="387" y="25"/>
                  </a:lnTo>
                  <a:lnTo>
                    <a:pt x="451" y="0"/>
                  </a:lnTo>
                  <a:lnTo>
                    <a:pt x="1035" y="21"/>
                  </a:lnTo>
                  <a:lnTo>
                    <a:pt x="1152" y="56"/>
                  </a:lnTo>
                  <a:lnTo>
                    <a:pt x="1253" y="88"/>
                  </a:lnTo>
                  <a:lnTo>
                    <a:pt x="1270" y="141"/>
                  </a:lnTo>
                  <a:lnTo>
                    <a:pt x="1290" y="287"/>
                  </a:lnTo>
                  <a:lnTo>
                    <a:pt x="1302" y="438"/>
                  </a:lnTo>
                  <a:lnTo>
                    <a:pt x="1356" y="643"/>
                  </a:lnTo>
                  <a:lnTo>
                    <a:pt x="1391" y="847"/>
                  </a:lnTo>
                  <a:lnTo>
                    <a:pt x="1391" y="909"/>
                  </a:lnTo>
                  <a:lnTo>
                    <a:pt x="1362" y="967"/>
                  </a:lnTo>
                  <a:lnTo>
                    <a:pt x="1182" y="1354"/>
                  </a:lnTo>
                  <a:lnTo>
                    <a:pt x="309" y="1354"/>
                  </a:lnTo>
                  <a:lnTo>
                    <a:pt x="309" y="1354"/>
                  </a:lnTo>
                </a:path>
              </a:pathLst>
            </a:custGeom>
            <a:solidFill>
              <a:srgbClr val="008280"/>
            </a:solidFill>
            <a:ln w="12700" cap="rnd" cmpd="sng">
              <a:solidFill>
                <a:srgbClr val="00828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13" name="Freeform 1041"/>
            <p:cNvSpPr>
              <a:spLocks/>
            </p:cNvSpPr>
            <p:nvPr/>
          </p:nvSpPr>
          <p:spPr bwMode="auto">
            <a:xfrm>
              <a:off x="3715" y="3460"/>
              <a:ext cx="436" cy="329"/>
            </a:xfrm>
            <a:custGeom>
              <a:avLst/>
              <a:gdLst>
                <a:gd name="T0" fmla="*/ 102 w 436"/>
                <a:gd name="T1" fmla="*/ 0 h 329"/>
                <a:gd name="T2" fmla="*/ 102 w 436"/>
                <a:gd name="T3" fmla="*/ 0 h 329"/>
                <a:gd name="T4" fmla="*/ 435 w 436"/>
                <a:gd name="T5" fmla="*/ 50 h 329"/>
                <a:gd name="T6" fmla="*/ 435 w 436"/>
                <a:gd name="T7" fmla="*/ 124 h 329"/>
                <a:gd name="T8" fmla="*/ 408 w 436"/>
                <a:gd name="T9" fmla="*/ 179 h 329"/>
                <a:gd name="T10" fmla="*/ 408 w 436"/>
                <a:gd name="T11" fmla="*/ 249 h 329"/>
                <a:gd name="T12" fmla="*/ 346 w 436"/>
                <a:gd name="T13" fmla="*/ 300 h 329"/>
                <a:gd name="T14" fmla="*/ 283 w 436"/>
                <a:gd name="T15" fmla="*/ 300 h 329"/>
                <a:gd name="T16" fmla="*/ 253 w 436"/>
                <a:gd name="T17" fmla="*/ 328 h 329"/>
                <a:gd name="T18" fmla="*/ 253 w 436"/>
                <a:gd name="T19" fmla="*/ 281 h 329"/>
                <a:gd name="T20" fmla="*/ 132 w 436"/>
                <a:gd name="T21" fmla="*/ 230 h 329"/>
                <a:gd name="T22" fmla="*/ 0 w 436"/>
                <a:gd name="T23" fmla="*/ 133 h 329"/>
                <a:gd name="T24" fmla="*/ 29 w 436"/>
                <a:gd name="T25" fmla="*/ 56 h 329"/>
                <a:gd name="T26" fmla="*/ 102 w 436"/>
                <a:gd name="T27" fmla="*/ 22 h 329"/>
                <a:gd name="T28" fmla="*/ 102 w 436"/>
                <a:gd name="T29" fmla="*/ 0 h 329"/>
                <a:gd name="T30" fmla="*/ 102 w 436"/>
                <a:gd name="T31" fmla="*/ 0 h 3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36" h="329">
                  <a:moveTo>
                    <a:pt x="102" y="0"/>
                  </a:moveTo>
                  <a:lnTo>
                    <a:pt x="102" y="0"/>
                  </a:lnTo>
                  <a:lnTo>
                    <a:pt x="435" y="50"/>
                  </a:lnTo>
                  <a:lnTo>
                    <a:pt x="435" y="124"/>
                  </a:lnTo>
                  <a:lnTo>
                    <a:pt x="408" y="179"/>
                  </a:lnTo>
                  <a:lnTo>
                    <a:pt x="408" y="249"/>
                  </a:lnTo>
                  <a:lnTo>
                    <a:pt x="346" y="300"/>
                  </a:lnTo>
                  <a:lnTo>
                    <a:pt x="283" y="300"/>
                  </a:lnTo>
                  <a:lnTo>
                    <a:pt x="253" y="328"/>
                  </a:lnTo>
                  <a:lnTo>
                    <a:pt x="253" y="281"/>
                  </a:lnTo>
                  <a:lnTo>
                    <a:pt x="132" y="230"/>
                  </a:lnTo>
                  <a:lnTo>
                    <a:pt x="0" y="133"/>
                  </a:lnTo>
                  <a:lnTo>
                    <a:pt x="29" y="56"/>
                  </a:lnTo>
                  <a:lnTo>
                    <a:pt x="102" y="22"/>
                  </a:lnTo>
                  <a:lnTo>
                    <a:pt x="102" y="0"/>
                  </a:lnTo>
                  <a:lnTo>
                    <a:pt x="102" y="0"/>
                  </a:lnTo>
                </a:path>
              </a:pathLst>
            </a:custGeom>
            <a:solidFill>
              <a:srgbClr val="FFFFFF"/>
            </a:solidFill>
            <a:ln w="12700" cap="rnd"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14" name="Freeform 1042"/>
            <p:cNvSpPr>
              <a:spLocks/>
            </p:cNvSpPr>
            <p:nvPr/>
          </p:nvSpPr>
          <p:spPr bwMode="auto">
            <a:xfrm>
              <a:off x="3950" y="3788"/>
              <a:ext cx="182" cy="637"/>
            </a:xfrm>
            <a:custGeom>
              <a:avLst/>
              <a:gdLst>
                <a:gd name="T0" fmla="*/ 181 w 182"/>
                <a:gd name="T1" fmla="*/ 636 h 637"/>
                <a:gd name="T2" fmla="*/ 181 w 182"/>
                <a:gd name="T3" fmla="*/ 636 h 637"/>
                <a:gd name="T4" fmla="*/ 129 w 182"/>
                <a:gd name="T5" fmla="*/ 355 h 637"/>
                <a:gd name="T6" fmla="*/ 88 w 182"/>
                <a:gd name="T7" fmla="*/ 253 h 637"/>
                <a:gd name="T8" fmla="*/ 34 w 182"/>
                <a:gd name="T9" fmla="*/ 0 h 637"/>
                <a:gd name="T10" fmla="*/ 18 w 182"/>
                <a:gd name="T11" fmla="*/ 27 h 637"/>
                <a:gd name="T12" fmla="*/ 0 w 182"/>
                <a:gd name="T13" fmla="*/ 271 h 637"/>
                <a:gd name="T14" fmla="*/ 82 w 182"/>
                <a:gd name="T15" fmla="*/ 627 h 637"/>
                <a:gd name="T16" fmla="*/ 181 w 182"/>
                <a:gd name="T17" fmla="*/ 636 h 637"/>
                <a:gd name="T18" fmla="*/ 181 w 182"/>
                <a:gd name="T19" fmla="*/ 636 h 6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2" h="637">
                  <a:moveTo>
                    <a:pt x="181" y="636"/>
                  </a:moveTo>
                  <a:lnTo>
                    <a:pt x="181" y="636"/>
                  </a:lnTo>
                  <a:lnTo>
                    <a:pt x="129" y="355"/>
                  </a:lnTo>
                  <a:lnTo>
                    <a:pt x="88" y="253"/>
                  </a:lnTo>
                  <a:lnTo>
                    <a:pt x="34" y="0"/>
                  </a:lnTo>
                  <a:lnTo>
                    <a:pt x="18" y="27"/>
                  </a:lnTo>
                  <a:lnTo>
                    <a:pt x="0" y="271"/>
                  </a:lnTo>
                  <a:lnTo>
                    <a:pt x="82" y="627"/>
                  </a:lnTo>
                  <a:lnTo>
                    <a:pt x="181" y="636"/>
                  </a:lnTo>
                  <a:lnTo>
                    <a:pt x="181" y="636"/>
                  </a:lnTo>
                </a:path>
              </a:pathLst>
            </a:custGeom>
            <a:solidFill>
              <a:srgbClr val="FFFFFF"/>
            </a:solidFill>
            <a:ln w="12700" cap="rnd"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15" name="Freeform 1043"/>
            <p:cNvSpPr>
              <a:spLocks/>
            </p:cNvSpPr>
            <p:nvPr/>
          </p:nvSpPr>
          <p:spPr bwMode="auto">
            <a:xfrm>
              <a:off x="3512" y="4411"/>
              <a:ext cx="1047" cy="434"/>
            </a:xfrm>
            <a:custGeom>
              <a:avLst/>
              <a:gdLst>
                <a:gd name="T0" fmla="*/ 0 w 1047"/>
                <a:gd name="T1" fmla="*/ 433 h 434"/>
                <a:gd name="T2" fmla="*/ 0 w 1047"/>
                <a:gd name="T3" fmla="*/ 433 h 434"/>
                <a:gd name="T4" fmla="*/ 177 w 1047"/>
                <a:gd name="T5" fmla="*/ 253 h 434"/>
                <a:gd name="T6" fmla="*/ 266 w 1047"/>
                <a:gd name="T7" fmla="*/ 155 h 434"/>
                <a:gd name="T8" fmla="*/ 405 w 1047"/>
                <a:gd name="T9" fmla="*/ 0 h 434"/>
                <a:gd name="T10" fmla="*/ 1031 w 1047"/>
                <a:gd name="T11" fmla="*/ 36 h 434"/>
                <a:gd name="T12" fmla="*/ 1046 w 1047"/>
                <a:gd name="T13" fmla="*/ 69 h 434"/>
                <a:gd name="T14" fmla="*/ 1042 w 1047"/>
                <a:gd name="T15" fmla="*/ 97 h 434"/>
                <a:gd name="T16" fmla="*/ 1028 w 1047"/>
                <a:gd name="T17" fmla="*/ 130 h 434"/>
                <a:gd name="T18" fmla="*/ 962 w 1047"/>
                <a:gd name="T19" fmla="*/ 160 h 434"/>
                <a:gd name="T20" fmla="*/ 932 w 1047"/>
                <a:gd name="T21" fmla="*/ 192 h 434"/>
                <a:gd name="T22" fmla="*/ 733 w 1047"/>
                <a:gd name="T23" fmla="*/ 433 h 434"/>
                <a:gd name="T24" fmla="*/ 0 w 1047"/>
                <a:gd name="T25" fmla="*/ 433 h 434"/>
                <a:gd name="T26" fmla="*/ 0 w 1047"/>
                <a:gd name="T27" fmla="*/ 433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47" h="434">
                  <a:moveTo>
                    <a:pt x="0" y="433"/>
                  </a:moveTo>
                  <a:lnTo>
                    <a:pt x="0" y="433"/>
                  </a:lnTo>
                  <a:lnTo>
                    <a:pt x="177" y="253"/>
                  </a:lnTo>
                  <a:lnTo>
                    <a:pt x="266" y="155"/>
                  </a:lnTo>
                  <a:lnTo>
                    <a:pt x="405" y="0"/>
                  </a:lnTo>
                  <a:lnTo>
                    <a:pt x="1031" y="36"/>
                  </a:lnTo>
                  <a:lnTo>
                    <a:pt x="1046" y="69"/>
                  </a:lnTo>
                  <a:lnTo>
                    <a:pt x="1042" y="97"/>
                  </a:lnTo>
                  <a:lnTo>
                    <a:pt x="1028" y="130"/>
                  </a:lnTo>
                  <a:lnTo>
                    <a:pt x="962" y="160"/>
                  </a:lnTo>
                  <a:lnTo>
                    <a:pt x="932" y="192"/>
                  </a:lnTo>
                  <a:lnTo>
                    <a:pt x="733" y="433"/>
                  </a:lnTo>
                  <a:lnTo>
                    <a:pt x="0" y="433"/>
                  </a:lnTo>
                  <a:lnTo>
                    <a:pt x="0" y="433"/>
                  </a:lnTo>
                </a:path>
              </a:pathLst>
            </a:custGeom>
            <a:solidFill>
              <a:srgbClr val="FFFFFF"/>
            </a:solidFill>
            <a:ln w="12700" cap="rnd"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16" name="Freeform 1044"/>
            <p:cNvSpPr>
              <a:spLocks/>
            </p:cNvSpPr>
            <p:nvPr/>
          </p:nvSpPr>
          <p:spPr bwMode="auto">
            <a:xfrm>
              <a:off x="4061" y="4541"/>
              <a:ext cx="390" cy="304"/>
            </a:xfrm>
            <a:custGeom>
              <a:avLst/>
              <a:gdLst>
                <a:gd name="T0" fmla="*/ 332 w 390"/>
                <a:gd name="T1" fmla="*/ 0 h 304"/>
                <a:gd name="T2" fmla="*/ 332 w 390"/>
                <a:gd name="T3" fmla="*/ 0 h 304"/>
                <a:gd name="T4" fmla="*/ 371 w 390"/>
                <a:gd name="T5" fmla="*/ 96 h 304"/>
                <a:gd name="T6" fmla="*/ 371 w 390"/>
                <a:gd name="T7" fmla="*/ 206 h 304"/>
                <a:gd name="T8" fmla="*/ 389 w 390"/>
                <a:gd name="T9" fmla="*/ 303 h 304"/>
                <a:gd name="T10" fmla="*/ 228 w 390"/>
                <a:gd name="T11" fmla="*/ 303 h 304"/>
                <a:gd name="T12" fmla="*/ 150 w 390"/>
                <a:gd name="T13" fmla="*/ 273 h 304"/>
                <a:gd name="T14" fmla="*/ 73 w 390"/>
                <a:gd name="T15" fmla="*/ 183 h 304"/>
                <a:gd name="T16" fmla="*/ 0 w 390"/>
                <a:gd name="T17" fmla="*/ 105 h 304"/>
                <a:gd name="T18" fmla="*/ 11 w 390"/>
                <a:gd name="T19" fmla="*/ 96 h 304"/>
                <a:gd name="T20" fmla="*/ 33 w 390"/>
                <a:gd name="T21" fmla="*/ 96 h 304"/>
                <a:gd name="T22" fmla="*/ 214 w 390"/>
                <a:gd name="T23" fmla="*/ 183 h 304"/>
                <a:gd name="T24" fmla="*/ 166 w 390"/>
                <a:gd name="T25" fmla="*/ 123 h 304"/>
                <a:gd name="T26" fmla="*/ 95 w 390"/>
                <a:gd name="T27" fmla="*/ 77 h 304"/>
                <a:gd name="T28" fmla="*/ 89 w 390"/>
                <a:gd name="T29" fmla="*/ 59 h 304"/>
                <a:gd name="T30" fmla="*/ 114 w 390"/>
                <a:gd name="T31" fmla="*/ 50 h 304"/>
                <a:gd name="T32" fmla="*/ 254 w 390"/>
                <a:gd name="T33" fmla="*/ 118 h 304"/>
                <a:gd name="T34" fmla="*/ 289 w 390"/>
                <a:gd name="T35" fmla="*/ 156 h 304"/>
                <a:gd name="T36" fmla="*/ 316 w 390"/>
                <a:gd name="T37" fmla="*/ 101 h 304"/>
                <a:gd name="T38" fmla="*/ 316 w 390"/>
                <a:gd name="T39" fmla="*/ 8 h 304"/>
                <a:gd name="T40" fmla="*/ 332 w 390"/>
                <a:gd name="T41" fmla="*/ 0 h 304"/>
                <a:gd name="T42" fmla="*/ 332 w 390"/>
                <a:gd name="T4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90" h="304">
                  <a:moveTo>
                    <a:pt x="332" y="0"/>
                  </a:moveTo>
                  <a:lnTo>
                    <a:pt x="332" y="0"/>
                  </a:lnTo>
                  <a:lnTo>
                    <a:pt x="371" y="96"/>
                  </a:lnTo>
                  <a:lnTo>
                    <a:pt x="371" y="206"/>
                  </a:lnTo>
                  <a:lnTo>
                    <a:pt x="389" y="303"/>
                  </a:lnTo>
                  <a:lnTo>
                    <a:pt x="228" y="303"/>
                  </a:lnTo>
                  <a:lnTo>
                    <a:pt x="150" y="273"/>
                  </a:lnTo>
                  <a:lnTo>
                    <a:pt x="73" y="183"/>
                  </a:lnTo>
                  <a:lnTo>
                    <a:pt x="0" y="105"/>
                  </a:lnTo>
                  <a:lnTo>
                    <a:pt x="11" y="96"/>
                  </a:lnTo>
                  <a:lnTo>
                    <a:pt x="33" y="96"/>
                  </a:lnTo>
                  <a:lnTo>
                    <a:pt x="214" y="183"/>
                  </a:lnTo>
                  <a:lnTo>
                    <a:pt x="166" y="123"/>
                  </a:lnTo>
                  <a:lnTo>
                    <a:pt x="95" y="77"/>
                  </a:lnTo>
                  <a:lnTo>
                    <a:pt x="89" y="59"/>
                  </a:lnTo>
                  <a:lnTo>
                    <a:pt x="114" y="50"/>
                  </a:lnTo>
                  <a:lnTo>
                    <a:pt x="254" y="118"/>
                  </a:lnTo>
                  <a:lnTo>
                    <a:pt x="289" y="156"/>
                  </a:lnTo>
                  <a:lnTo>
                    <a:pt x="316" y="101"/>
                  </a:lnTo>
                  <a:lnTo>
                    <a:pt x="316" y="8"/>
                  </a:lnTo>
                  <a:lnTo>
                    <a:pt x="332" y="0"/>
                  </a:lnTo>
                  <a:lnTo>
                    <a:pt x="332" y="0"/>
                  </a:lnTo>
                </a:path>
              </a:pathLst>
            </a:custGeom>
            <a:solidFill>
              <a:srgbClr val="FF8141"/>
            </a:solidFill>
            <a:ln w="12700" cap="rnd" cmpd="sng">
              <a:solidFill>
                <a:srgbClr val="FF814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17" name="Freeform 1045"/>
            <p:cNvSpPr>
              <a:spLocks/>
            </p:cNvSpPr>
            <p:nvPr/>
          </p:nvSpPr>
          <p:spPr bwMode="auto">
            <a:xfrm>
              <a:off x="3831" y="4118"/>
              <a:ext cx="249" cy="301"/>
            </a:xfrm>
            <a:custGeom>
              <a:avLst/>
              <a:gdLst>
                <a:gd name="T0" fmla="*/ 248 w 249"/>
                <a:gd name="T1" fmla="*/ 297 h 301"/>
                <a:gd name="T2" fmla="*/ 248 w 249"/>
                <a:gd name="T3" fmla="*/ 297 h 301"/>
                <a:gd name="T4" fmla="*/ 15 w 249"/>
                <a:gd name="T5" fmla="*/ 0 h 301"/>
                <a:gd name="T6" fmla="*/ 0 w 249"/>
                <a:gd name="T7" fmla="*/ 9 h 301"/>
                <a:gd name="T8" fmla="*/ 227 w 249"/>
                <a:gd name="T9" fmla="*/ 300 h 301"/>
                <a:gd name="T10" fmla="*/ 248 w 249"/>
                <a:gd name="T11" fmla="*/ 297 h 301"/>
                <a:gd name="T12" fmla="*/ 248 w 249"/>
                <a:gd name="T13" fmla="*/ 297 h 301"/>
              </a:gdLst>
              <a:ahLst/>
              <a:cxnLst>
                <a:cxn ang="0">
                  <a:pos x="T0" y="T1"/>
                </a:cxn>
                <a:cxn ang="0">
                  <a:pos x="T2" y="T3"/>
                </a:cxn>
                <a:cxn ang="0">
                  <a:pos x="T4" y="T5"/>
                </a:cxn>
                <a:cxn ang="0">
                  <a:pos x="T6" y="T7"/>
                </a:cxn>
                <a:cxn ang="0">
                  <a:pos x="T8" y="T9"/>
                </a:cxn>
                <a:cxn ang="0">
                  <a:pos x="T10" y="T11"/>
                </a:cxn>
                <a:cxn ang="0">
                  <a:pos x="T12" y="T13"/>
                </a:cxn>
              </a:cxnLst>
              <a:rect l="0" t="0" r="r" b="b"/>
              <a:pathLst>
                <a:path w="249" h="301">
                  <a:moveTo>
                    <a:pt x="248" y="297"/>
                  </a:moveTo>
                  <a:lnTo>
                    <a:pt x="248" y="297"/>
                  </a:lnTo>
                  <a:lnTo>
                    <a:pt x="15" y="0"/>
                  </a:lnTo>
                  <a:lnTo>
                    <a:pt x="0" y="9"/>
                  </a:lnTo>
                  <a:lnTo>
                    <a:pt x="227" y="300"/>
                  </a:lnTo>
                  <a:lnTo>
                    <a:pt x="248" y="297"/>
                  </a:lnTo>
                  <a:lnTo>
                    <a:pt x="248" y="297"/>
                  </a:lnTo>
                </a:path>
              </a:pathLst>
            </a:custGeom>
            <a:solidFill>
              <a:srgbClr val="E1E1E1"/>
            </a:solidFill>
            <a:ln w="12700" cap="rnd" cmpd="sng">
              <a:solidFill>
                <a:srgbClr val="E1E1E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18" name="Freeform 1046"/>
            <p:cNvSpPr>
              <a:spLocks/>
            </p:cNvSpPr>
            <p:nvPr/>
          </p:nvSpPr>
          <p:spPr bwMode="auto">
            <a:xfrm>
              <a:off x="3697" y="4242"/>
              <a:ext cx="391" cy="338"/>
            </a:xfrm>
            <a:custGeom>
              <a:avLst/>
              <a:gdLst>
                <a:gd name="T0" fmla="*/ 390 w 391"/>
                <a:gd name="T1" fmla="*/ 125 h 338"/>
                <a:gd name="T2" fmla="*/ 390 w 391"/>
                <a:gd name="T3" fmla="*/ 125 h 338"/>
                <a:gd name="T4" fmla="*/ 301 w 391"/>
                <a:gd name="T5" fmla="*/ 105 h 338"/>
                <a:gd name="T6" fmla="*/ 370 w 391"/>
                <a:gd name="T7" fmla="*/ 176 h 338"/>
                <a:gd name="T8" fmla="*/ 225 w 391"/>
                <a:gd name="T9" fmla="*/ 169 h 338"/>
                <a:gd name="T10" fmla="*/ 60 w 391"/>
                <a:gd name="T11" fmla="*/ 337 h 338"/>
                <a:gd name="T12" fmla="*/ 4 w 391"/>
                <a:gd name="T13" fmla="*/ 314 h 338"/>
                <a:gd name="T14" fmla="*/ 0 w 391"/>
                <a:gd name="T15" fmla="*/ 288 h 338"/>
                <a:gd name="T16" fmla="*/ 24 w 391"/>
                <a:gd name="T17" fmla="*/ 219 h 338"/>
                <a:gd name="T18" fmla="*/ 91 w 391"/>
                <a:gd name="T19" fmla="*/ 151 h 338"/>
                <a:gd name="T20" fmla="*/ 81 w 391"/>
                <a:gd name="T21" fmla="*/ 105 h 338"/>
                <a:gd name="T22" fmla="*/ 92 w 391"/>
                <a:gd name="T23" fmla="*/ 65 h 338"/>
                <a:gd name="T24" fmla="*/ 127 w 391"/>
                <a:gd name="T25" fmla="*/ 40 h 338"/>
                <a:gd name="T26" fmla="*/ 141 w 391"/>
                <a:gd name="T27" fmla="*/ 8 h 338"/>
                <a:gd name="T28" fmla="*/ 159 w 391"/>
                <a:gd name="T29" fmla="*/ 0 h 338"/>
                <a:gd name="T30" fmla="*/ 220 w 391"/>
                <a:gd name="T31" fmla="*/ 0 h 338"/>
                <a:gd name="T32" fmla="*/ 250 w 391"/>
                <a:gd name="T33" fmla="*/ 4 h 338"/>
                <a:gd name="T34" fmla="*/ 390 w 391"/>
                <a:gd name="T35" fmla="*/ 106 h 338"/>
                <a:gd name="T36" fmla="*/ 390 w 391"/>
                <a:gd name="T37" fmla="*/ 125 h 338"/>
                <a:gd name="T38" fmla="*/ 390 w 391"/>
                <a:gd name="T39" fmla="*/ 125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91" h="338">
                  <a:moveTo>
                    <a:pt x="390" y="125"/>
                  </a:moveTo>
                  <a:lnTo>
                    <a:pt x="390" y="125"/>
                  </a:lnTo>
                  <a:lnTo>
                    <a:pt x="301" y="105"/>
                  </a:lnTo>
                  <a:lnTo>
                    <a:pt x="370" y="176"/>
                  </a:lnTo>
                  <a:lnTo>
                    <a:pt x="225" y="169"/>
                  </a:lnTo>
                  <a:lnTo>
                    <a:pt x="60" y="337"/>
                  </a:lnTo>
                  <a:lnTo>
                    <a:pt x="4" y="314"/>
                  </a:lnTo>
                  <a:lnTo>
                    <a:pt x="0" y="288"/>
                  </a:lnTo>
                  <a:lnTo>
                    <a:pt x="24" y="219"/>
                  </a:lnTo>
                  <a:lnTo>
                    <a:pt x="91" y="151"/>
                  </a:lnTo>
                  <a:lnTo>
                    <a:pt x="81" y="105"/>
                  </a:lnTo>
                  <a:lnTo>
                    <a:pt x="92" y="65"/>
                  </a:lnTo>
                  <a:lnTo>
                    <a:pt x="127" y="40"/>
                  </a:lnTo>
                  <a:lnTo>
                    <a:pt x="141" y="8"/>
                  </a:lnTo>
                  <a:lnTo>
                    <a:pt x="159" y="0"/>
                  </a:lnTo>
                  <a:lnTo>
                    <a:pt x="220" y="0"/>
                  </a:lnTo>
                  <a:lnTo>
                    <a:pt x="250" y="4"/>
                  </a:lnTo>
                  <a:lnTo>
                    <a:pt x="390" y="106"/>
                  </a:lnTo>
                  <a:lnTo>
                    <a:pt x="390" y="125"/>
                  </a:lnTo>
                  <a:lnTo>
                    <a:pt x="390" y="125"/>
                  </a:lnTo>
                </a:path>
              </a:pathLst>
            </a:custGeom>
            <a:solidFill>
              <a:srgbClr val="FF8141"/>
            </a:solidFill>
            <a:ln w="12700" cap="rnd" cmpd="sng">
              <a:solidFill>
                <a:srgbClr val="FF814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19" name="Freeform 1047"/>
            <p:cNvSpPr>
              <a:spLocks/>
            </p:cNvSpPr>
            <p:nvPr/>
          </p:nvSpPr>
          <p:spPr bwMode="auto">
            <a:xfrm>
              <a:off x="3766" y="2935"/>
              <a:ext cx="464" cy="625"/>
            </a:xfrm>
            <a:custGeom>
              <a:avLst/>
              <a:gdLst>
                <a:gd name="T0" fmla="*/ 60 w 464"/>
                <a:gd name="T1" fmla="*/ 523 h 625"/>
                <a:gd name="T2" fmla="*/ 60 w 464"/>
                <a:gd name="T3" fmla="*/ 523 h 625"/>
                <a:gd name="T4" fmla="*/ 87 w 464"/>
                <a:gd name="T5" fmla="*/ 563 h 625"/>
                <a:gd name="T6" fmla="*/ 110 w 464"/>
                <a:gd name="T7" fmla="*/ 581 h 625"/>
                <a:gd name="T8" fmla="*/ 198 w 464"/>
                <a:gd name="T9" fmla="*/ 624 h 625"/>
                <a:gd name="T10" fmla="*/ 274 w 464"/>
                <a:gd name="T11" fmla="*/ 624 h 625"/>
                <a:gd name="T12" fmla="*/ 310 w 464"/>
                <a:gd name="T13" fmla="*/ 584 h 625"/>
                <a:gd name="T14" fmla="*/ 376 w 464"/>
                <a:gd name="T15" fmla="*/ 584 h 625"/>
                <a:gd name="T16" fmla="*/ 426 w 464"/>
                <a:gd name="T17" fmla="*/ 561 h 625"/>
                <a:gd name="T18" fmla="*/ 438 w 464"/>
                <a:gd name="T19" fmla="*/ 549 h 625"/>
                <a:gd name="T20" fmla="*/ 446 w 464"/>
                <a:gd name="T21" fmla="*/ 531 h 625"/>
                <a:gd name="T22" fmla="*/ 459 w 464"/>
                <a:gd name="T23" fmla="*/ 469 h 625"/>
                <a:gd name="T24" fmla="*/ 463 w 464"/>
                <a:gd name="T25" fmla="*/ 408 h 625"/>
                <a:gd name="T26" fmla="*/ 463 w 464"/>
                <a:gd name="T27" fmla="*/ 354 h 625"/>
                <a:gd name="T28" fmla="*/ 456 w 464"/>
                <a:gd name="T29" fmla="*/ 301 h 625"/>
                <a:gd name="T30" fmla="*/ 450 w 464"/>
                <a:gd name="T31" fmla="*/ 255 h 625"/>
                <a:gd name="T32" fmla="*/ 434 w 464"/>
                <a:gd name="T33" fmla="*/ 189 h 625"/>
                <a:gd name="T34" fmla="*/ 321 w 464"/>
                <a:gd name="T35" fmla="*/ 91 h 625"/>
                <a:gd name="T36" fmla="*/ 216 w 464"/>
                <a:gd name="T37" fmla="*/ 73 h 625"/>
                <a:gd name="T38" fmla="*/ 103 w 464"/>
                <a:gd name="T39" fmla="*/ 0 h 625"/>
                <a:gd name="T40" fmla="*/ 83 w 464"/>
                <a:gd name="T41" fmla="*/ 77 h 625"/>
                <a:gd name="T42" fmla="*/ 0 w 464"/>
                <a:gd name="T43" fmla="*/ 417 h 625"/>
                <a:gd name="T44" fmla="*/ 53 w 464"/>
                <a:gd name="T45" fmla="*/ 504 h 625"/>
                <a:gd name="T46" fmla="*/ 60 w 464"/>
                <a:gd name="T47" fmla="*/ 523 h 625"/>
                <a:gd name="T48" fmla="*/ 60 w 464"/>
                <a:gd name="T49" fmla="*/ 523 h 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64" h="625">
                  <a:moveTo>
                    <a:pt x="60" y="523"/>
                  </a:moveTo>
                  <a:lnTo>
                    <a:pt x="60" y="523"/>
                  </a:lnTo>
                  <a:lnTo>
                    <a:pt x="87" y="563"/>
                  </a:lnTo>
                  <a:lnTo>
                    <a:pt x="110" y="581"/>
                  </a:lnTo>
                  <a:lnTo>
                    <a:pt x="198" y="624"/>
                  </a:lnTo>
                  <a:lnTo>
                    <a:pt x="274" y="624"/>
                  </a:lnTo>
                  <a:lnTo>
                    <a:pt x="310" y="584"/>
                  </a:lnTo>
                  <a:lnTo>
                    <a:pt x="376" y="584"/>
                  </a:lnTo>
                  <a:lnTo>
                    <a:pt x="426" y="561"/>
                  </a:lnTo>
                  <a:lnTo>
                    <a:pt x="438" y="549"/>
                  </a:lnTo>
                  <a:lnTo>
                    <a:pt x="446" y="531"/>
                  </a:lnTo>
                  <a:lnTo>
                    <a:pt x="459" y="469"/>
                  </a:lnTo>
                  <a:lnTo>
                    <a:pt x="463" y="408"/>
                  </a:lnTo>
                  <a:lnTo>
                    <a:pt x="463" y="354"/>
                  </a:lnTo>
                  <a:lnTo>
                    <a:pt x="456" y="301"/>
                  </a:lnTo>
                  <a:lnTo>
                    <a:pt x="450" y="255"/>
                  </a:lnTo>
                  <a:lnTo>
                    <a:pt x="434" y="189"/>
                  </a:lnTo>
                  <a:lnTo>
                    <a:pt x="321" y="91"/>
                  </a:lnTo>
                  <a:lnTo>
                    <a:pt x="216" y="73"/>
                  </a:lnTo>
                  <a:lnTo>
                    <a:pt x="103" y="0"/>
                  </a:lnTo>
                  <a:lnTo>
                    <a:pt x="83" y="77"/>
                  </a:lnTo>
                  <a:lnTo>
                    <a:pt x="0" y="417"/>
                  </a:lnTo>
                  <a:lnTo>
                    <a:pt x="53" y="504"/>
                  </a:lnTo>
                  <a:lnTo>
                    <a:pt x="60" y="523"/>
                  </a:lnTo>
                  <a:lnTo>
                    <a:pt x="60" y="523"/>
                  </a:lnTo>
                </a:path>
              </a:pathLst>
            </a:custGeom>
            <a:solidFill>
              <a:srgbClr val="FF8141"/>
            </a:solidFill>
            <a:ln w="12700" cap="rnd" cmpd="sng">
              <a:solidFill>
                <a:srgbClr val="FF814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20" name="Freeform 1048"/>
            <p:cNvSpPr>
              <a:spLocks/>
            </p:cNvSpPr>
            <p:nvPr/>
          </p:nvSpPr>
          <p:spPr bwMode="auto">
            <a:xfrm>
              <a:off x="3787" y="3358"/>
              <a:ext cx="45" cy="47"/>
            </a:xfrm>
            <a:custGeom>
              <a:avLst/>
              <a:gdLst>
                <a:gd name="T0" fmla="*/ 39 w 45"/>
                <a:gd name="T1" fmla="*/ 6 h 47"/>
                <a:gd name="T2" fmla="*/ 39 w 45"/>
                <a:gd name="T3" fmla="*/ 6 h 47"/>
                <a:gd name="T4" fmla="*/ 44 w 45"/>
                <a:gd name="T5" fmla="*/ 10 h 47"/>
                <a:gd name="T6" fmla="*/ 44 w 45"/>
                <a:gd name="T7" fmla="*/ 22 h 47"/>
                <a:gd name="T8" fmla="*/ 31 w 45"/>
                <a:gd name="T9" fmla="*/ 46 h 47"/>
                <a:gd name="T10" fmla="*/ 8 w 45"/>
                <a:gd name="T11" fmla="*/ 33 h 47"/>
                <a:gd name="T12" fmla="*/ 0 w 45"/>
                <a:gd name="T13" fmla="*/ 8 h 47"/>
                <a:gd name="T14" fmla="*/ 22 w 45"/>
                <a:gd name="T15" fmla="*/ 0 h 47"/>
                <a:gd name="T16" fmla="*/ 32 w 45"/>
                <a:gd name="T17" fmla="*/ 0 h 47"/>
                <a:gd name="T18" fmla="*/ 39 w 45"/>
                <a:gd name="T19" fmla="*/ 6 h 47"/>
                <a:gd name="T20" fmla="*/ 39 w 45"/>
                <a:gd name="T21" fmla="*/ 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 h="47">
                  <a:moveTo>
                    <a:pt x="39" y="6"/>
                  </a:moveTo>
                  <a:lnTo>
                    <a:pt x="39" y="6"/>
                  </a:lnTo>
                  <a:lnTo>
                    <a:pt x="44" y="10"/>
                  </a:lnTo>
                  <a:lnTo>
                    <a:pt x="44" y="22"/>
                  </a:lnTo>
                  <a:lnTo>
                    <a:pt x="31" y="46"/>
                  </a:lnTo>
                  <a:lnTo>
                    <a:pt x="8" y="33"/>
                  </a:lnTo>
                  <a:lnTo>
                    <a:pt x="0" y="8"/>
                  </a:lnTo>
                  <a:lnTo>
                    <a:pt x="22" y="0"/>
                  </a:lnTo>
                  <a:lnTo>
                    <a:pt x="32" y="0"/>
                  </a:lnTo>
                  <a:lnTo>
                    <a:pt x="39" y="6"/>
                  </a:lnTo>
                  <a:lnTo>
                    <a:pt x="39" y="6"/>
                  </a:lnTo>
                </a:path>
              </a:pathLst>
            </a:custGeom>
            <a:solidFill>
              <a:srgbClr val="A2A2A2"/>
            </a:solidFill>
            <a:ln w="12700" cap="rnd" cmpd="sng">
              <a:solidFill>
                <a:srgbClr val="A2A2A2"/>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21" name="Freeform 1049"/>
            <p:cNvSpPr>
              <a:spLocks/>
            </p:cNvSpPr>
            <p:nvPr/>
          </p:nvSpPr>
          <p:spPr bwMode="auto">
            <a:xfrm>
              <a:off x="3446" y="2789"/>
              <a:ext cx="870" cy="825"/>
            </a:xfrm>
            <a:custGeom>
              <a:avLst/>
              <a:gdLst>
                <a:gd name="T0" fmla="*/ 368 w 870"/>
                <a:gd name="T1" fmla="*/ 642 h 825"/>
                <a:gd name="T2" fmla="*/ 368 w 870"/>
                <a:gd name="T3" fmla="*/ 642 h 825"/>
                <a:gd name="T4" fmla="*/ 326 w 870"/>
                <a:gd name="T5" fmla="*/ 572 h 825"/>
                <a:gd name="T6" fmla="*/ 345 w 870"/>
                <a:gd name="T7" fmla="*/ 503 h 825"/>
                <a:gd name="T8" fmla="*/ 412 w 870"/>
                <a:gd name="T9" fmla="*/ 446 h 825"/>
                <a:gd name="T10" fmla="*/ 414 w 870"/>
                <a:gd name="T11" fmla="*/ 407 h 825"/>
                <a:gd name="T12" fmla="*/ 393 w 870"/>
                <a:gd name="T13" fmla="*/ 359 h 825"/>
                <a:gd name="T14" fmla="*/ 403 w 870"/>
                <a:gd name="T15" fmla="*/ 265 h 825"/>
                <a:gd name="T16" fmla="*/ 423 w 870"/>
                <a:gd name="T17" fmla="*/ 237 h 825"/>
                <a:gd name="T18" fmla="*/ 399 w 870"/>
                <a:gd name="T19" fmla="*/ 206 h 825"/>
                <a:gd name="T20" fmla="*/ 427 w 870"/>
                <a:gd name="T21" fmla="*/ 150 h 825"/>
                <a:gd name="T22" fmla="*/ 477 w 870"/>
                <a:gd name="T23" fmla="*/ 174 h 825"/>
                <a:gd name="T24" fmla="*/ 511 w 870"/>
                <a:gd name="T25" fmla="*/ 207 h 825"/>
                <a:gd name="T26" fmla="*/ 566 w 870"/>
                <a:gd name="T27" fmla="*/ 227 h 825"/>
                <a:gd name="T28" fmla="*/ 647 w 870"/>
                <a:gd name="T29" fmla="*/ 227 h 825"/>
                <a:gd name="T30" fmla="*/ 783 w 870"/>
                <a:gd name="T31" fmla="*/ 331 h 825"/>
                <a:gd name="T32" fmla="*/ 854 w 870"/>
                <a:gd name="T33" fmla="*/ 275 h 825"/>
                <a:gd name="T34" fmla="*/ 869 w 870"/>
                <a:gd name="T35" fmla="*/ 225 h 825"/>
                <a:gd name="T36" fmla="*/ 869 w 870"/>
                <a:gd name="T37" fmla="*/ 184 h 825"/>
                <a:gd name="T38" fmla="*/ 859 w 870"/>
                <a:gd name="T39" fmla="*/ 161 h 825"/>
                <a:gd name="T40" fmla="*/ 833 w 870"/>
                <a:gd name="T41" fmla="*/ 138 h 825"/>
                <a:gd name="T42" fmla="*/ 814 w 870"/>
                <a:gd name="T43" fmla="*/ 127 h 825"/>
                <a:gd name="T44" fmla="*/ 814 w 870"/>
                <a:gd name="T45" fmla="*/ 139 h 825"/>
                <a:gd name="T46" fmla="*/ 783 w 870"/>
                <a:gd name="T47" fmla="*/ 139 h 825"/>
                <a:gd name="T48" fmla="*/ 566 w 870"/>
                <a:gd name="T49" fmla="*/ 9 h 825"/>
                <a:gd name="T50" fmla="*/ 466 w 870"/>
                <a:gd name="T51" fmla="*/ 0 h 825"/>
                <a:gd name="T52" fmla="*/ 376 w 870"/>
                <a:gd name="T53" fmla="*/ 9 h 825"/>
                <a:gd name="T54" fmla="*/ 332 w 870"/>
                <a:gd name="T55" fmla="*/ 20 h 825"/>
                <a:gd name="T56" fmla="*/ 242 w 870"/>
                <a:gd name="T57" fmla="*/ 59 h 825"/>
                <a:gd name="T58" fmla="*/ 160 w 870"/>
                <a:gd name="T59" fmla="*/ 121 h 825"/>
                <a:gd name="T60" fmla="*/ 129 w 870"/>
                <a:gd name="T61" fmla="*/ 237 h 825"/>
                <a:gd name="T62" fmla="*/ 129 w 870"/>
                <a:gd name="T63" fmla="*/ 317 h 825"/>
                <a:gd name="T64" fmla="*/ 71 w 870"/>
                <a:gd name="T65" fmla="*/ 383 h 825"/>
                <a:gd name="T66" fmla="*/ 33 w 870"/>
                <a:gd name="T67" fmla="*/ 527 h 825"/>
                <a:gd name="T68" fmla="*/ 9 w 870"/>
                <a:gd name="T69" fmla="*/ 558 h 825"/>
                <a:gd name="T70" fmla="*/ 0 w 870"/>
                <a:gd name="T71" fmla="*/ 643 h 825"/>
                <a:gd name="T72" fmla="*/ 25 w 870"/>
                <a:gd name="T73" fmla="*/ 650 h 825"/>
                <a:gd name="T74" fmla="*/ 50 w 870"/>
                <a:gd name="T75" fmla="*/ 690 h 825"/>
                <a:gd name="T76" fmla="*/ 131 w 870"/>
                <a:gd name="T77" fmla="*/ 709 h 825"/>
                <a:gd name="T78" fmla="*/ 154 w 870"/>
                <a:gd name="T79" fmla="*/ 761 h 825"/>
                <a:gd name="T80" fmla="*/ 232 w 870"/>
                <a:gd name="T81" fmla="*/ 816 h 825"/>
                <a:gd name="T82" fmla="*/ 232 w 870"/>
                <a:gd name="T83" fmla="*/ 745 h 825"/>
                <a:gd name="T84" fmla="*/ 329 w 870"/>
                <a:gd name="T85" fmla="*/ 824 h 825"/>
                <a:gd name="T86" fmla="*/ 295 w 870"/>
                <a:gd name="T87" fmla="*/ 730 h 825"/>
                <a:gd name="T88" fmla="*/ 332 w 870"/>
                <a:gd name="T89" fmla="*/ 709 h 825"/>
                <a:gd name="T90" fmla="*/ 322 w 870"/>
                <a:gd name="T91" fmla="*/ 684 h 825"/>
                <a:gd name="T92" fmla="*/ 388 w 870"/>
                <a:gd name="T93" fmla="*/ 703 h 825"/>
                <a:gd name="T94" fmla="*/ 346 w 870"/>
                <a:gd name="T95" fmla="*/ 647 h 825"/>
                <a:gd name="T96" fmla="*/ 368 w 870"/>
                <a:gd name="T97" fmla="*/ 642 h 825"/>
                <a:gd name="T98" fmla="*/ 368 w 870"/>
                <a:gd name="T99" fmla="*/ 642 h 8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870" h="825">
                  <a:moveTo>
                    <a:pt x="368" y="642"/>
                  </a:moveTo>
                  <a:lnTo>
                    <a:pt x="368" y="642"/>
                  </a:lnTo>
                  <a:lnTo>
                    <a:pt x="326" y="572"/>
                  </a:lnTo>
                  <a:lnTo>
                    <a:pt x="345" y="503"/>
                  </a:lnTo>
                  <a:lnTo>
                    <a:pt x="412" y="446"/>
                  </a:lnTo>
                  <a:lnTo>
                    <a:pt x="414" y="407"/>
                  </a:lnTo>
                  <a:lnTo>
                    <a:pt x="393" y="359"/>
                  </a:lnTo>
                  <a:lnTo>
                    <a:pt x="403" y="265"/>
                  </a:lnTo>
                  <a:lnTo>
                    <a:pt x="423" y="237"/>
                  </a:lnTo>
                  <a:lnTo>
                    <a:pt x="399" y="206"/>
                  </a:lnTo>
                  <a:lnTo>
                    <a:pt x="427" y="150"/>
                  </a:lnTo>
                  <a:lnTo>
                    <a:pt x="477" y="174"/>
                  </a:lnTo>
                  <a:lnTo>
                    <a:pt x="511" y="207"/>
                  </a:lnTo>
                  <a:lnTo>
                    <a:pt x="566" y="227"/>
                  </a:lnTo>
                  <a:lnTo>
                    <a:pt x="647" y="227"/>
                  </a:lnTo>
                  <a:lnTo>
                    <a:pt x="783" y="331"/>
                  </a:lnTo>
                  <a:lnTo>
                    <a:pt x="854" y="275"/>
                  </a:lnTo>
                  <a:lnTo>
                    <a:pt x="869" y="225"/>
                  </a:lnTo>
                  <a:lnTo>
                    <a:pt x="869" y="184"/>
                  </a:lnTo>
                  <a:lnTo>
                    <a:pt x="859" y="161"/>
                  </a:lnTo>
                  <a:lnTo>
                    <a:pt x="833" y="138"/>
                  </a:lnTo>
                  <a:lnTo>
                    <a:pt x="814" y="127"/>
                  </a:lnTo>
                  <a:lnTo>
                    <a:pt x="814" y="139"/>
                  </a:lnTo>
                  <a:lnTo>
                    <a:pt x="783" y="139"/>
                  </a:lnTo>
                  <a:lnTo>
                    <a:pt x="566" y="9"/>
                  </a:lnTo>
                  <a:lnTo>
                    <a:pt x="466" y="0"/>
                  </a:lnTo>
                  <a:lnTo>
                    <a:pt x="376" y="9"/>
                  </a:lnTo>
                  <a:lnTo>
                    <a:pt x="332" y="20"/>
                  </a:lnTo>
                  <a:lnTo>
                    <a:pt x="242" y="59"/>
                  </a:lnTo>
                  <a:lnTo>
                    <a:pt x="160" y="121"/>
                  </a:lnTo>
                  <a:lnTo>
                    <a:pt x="129" y="237"/>
                  </a:lnTo>
                  <a:lnTo>
                    <a:pt x="129" y="317"/>
                  </a:lnTo>
                  <a:lnTo>
                    <a:pt x="71" y="383"/>
                  </a:lnTo>
                  <a:lnTo>
                    <a:pt x="33" y="527"/>
                  </a:lnTo>
                  <a:lnTo>
                    <a:pt x="9" y="558"/>
                  </a:lnTo>
                  <a:lnTo>
                    <a:pt x="0" y="643"/>
                  </a:lnTo>
                  <a:lnTo>
                    <a:pt x="25" y="650"/>
                  </a:lnTo>
                  <a:lnTo>
                    <a:pt x="50" y="690"/>
                  </a:lnTo>
                  <a:lnTo>
                    <a:pt x="131" y="709"/>
                  </a:lnTo>
                  <a:lnTo>
                    <a:pt x="154" y="761"/>
                  </a:lnTo>
                  <a:lnTo>
                    <a:pt x="232" y="816"/>
                  </a:lnTo>
                  <a:lnTo>
                    <a:pt x="232" y="745"/>
                  </a:lnTo>
                  <a:lnTo>
                    <a:pt x="329" y="824"/>
                  </a:lnTo>
                  <a:lnTo>
                    <a:pt x="295" y="730"/>
                  </a:lnTo>
                  <a:lnTo>
                    <a:pt x="332" y="709"/>
                  </a:lnTo>
                  <a:lnTo>
                    <a:pt x="322" y="684"/>
                  </a:lnTo>
                  <a:lnTo>
                    <a:pt x="388" y="703"/>
                  </a:lnTo>
                  <a:lnTo>
                    <a:pt x="346" y="647"/>
                  </a:lnTo>
                  <a:lnTo>
                    <a:pt x="368" y="642"/>
                  </a:lnTo>
                  <a:lnTo>
                    <a:pt x="368" y="642"/>
                  </a:lnTo>
                </a:path>
              </a:pathLst>
            </a:custGeom>
            <a:solidFill>
              <a:srgbClr val="FFFF80"/>
            </a:solidFill>
            <a:ln w="12700" cap="rnd" cmpd="sng">
              <a:solidFill>
                <a:srgbClr val="FFFF8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22" name="Freeform 1050"/>
            <p:cNvSpPr>
              <a:spLocks/>
            </p:cNvSpPr>
            <p:nvPr/>
          </p:nvSpPr>
          <p:spPr bwMode="auto">
            <a:xfrm>
              <a:off x="3644" y="4428"/>
              <a:ext cx="105" cy="182"/>
            </a:xfrm>
            <a:custGeom>
              <a:avLst/>
              <a:gdLst>
                <a:gd name="T0" fmla="*/ 39 w 105"/>
                <a:gd name="T1" fmla="*/ 6 h 182"/>
                <a:gd name="T2" fmla="*/ 39 w 105"/>
                <a:gd name="T3" fmla="*/ 6 h 182"/>
                <a:gd name="T4" fmla="*/ 5 w 105"/>
                <a:gd name="T5" fmla="*/ 94 h 182"/>
                <a:gd name="T6" fmla="*/ 0 w 105"/>
                <a:gd name="T7" fmla="*/ 143 h 182"/>
                <a:gd name="T8" fmla="*/ 66 w 105"/>
                <a:gd name="T9" fmla="*/ 181 h 182"/>
                <a:gd name="T10" fmla="*/ 54 w 105"/>
                <a:gd name="T11" fmla="*/ 106 h 182"/>
                <a:gd name="T12" fmla="*/ 82 w 105"/>
                <a:gd name="T13" fmla="*/ 28 h 182"/>
                <a:gd name="T14" fmla="*/ 104 w 105"/>
                <a:gd name="T15" fmla="*/ 0 h 182"/>
                <a:gd name="T16" fmla="*/ 39 w 105"/>
                <a:gd name="T17" fmla="*/ 6 h 182"/>
                <a:gd name="T18" fmla="*/ 39 w 105"/>
                <a:gd name="T19" fmla="*/ 6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5" h="182">
                  <a:moveTo>
                    <a:pt x="39" y="6"/>
                  </a:moveTo>
                  <a:lnTo>
                    <a:pt x="39" y="6"/>
                  </a:lnTo>
                  <a:lnTo>
                    <a:pt x="5" y="94"/>
                  </a:lnTo>
                  <a:lnTo>
                    <a:pt x="0" y="143"/>
                  </a:lnTo>
                  <a:lnTo>
                    <a:pt x="66" y="181"/>
                  </a:lnTo>
                  <a:lnTo>
                    <a:pt x="54" y="106"/>
                  </a:lnTo>
                  <a:lnTo>
                    <a:pt x="82" y="28"/>
                  </a:lnTo>
                  <a:lnTo>
                    <a:pt x="104" y="0"/>
                  </a:lnTo>
                  <a:lnTo>
                    <a:pt x="39" y="6"/>
                  </a:lnTo>
                  <a:lnTo>
                    <a:pt x="39" y="6"/>
                  </a:lnTo>
                </a:path>
              </a:pathLst>
            </a:custGeom>
            <a:solidFill>
              <a:srgbClr val="FFFFFF"/>
            </a:solidFill>
            <a:ln w="12700" cap="rnd" cmpd="sng">
              <a:solidFill>
                <a:srgbClr val="FFFFFF"/>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23" name="Line 1051"/>
            <p:cNvSpPr>
              <a:spLocks noChangeShapeType="1"/>
            </p:cNvSpPr>
            <p:nvPr/>
          </p:nvSpPr>
          <p:spPr bwMode="auto">
            <a:xfrm>
              <a:off x="3853" y="3248"/>
              <a:ext cx="23" cy="55"/>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9724" name="Line 1052"/>
            <p:cNvSpPr>
              <a:spLocks noChangeShapeType="1"/>
            </p:cNvSpPr>
            <p:nvPr/>
          </p:nvSpPr>
          <p:spPr bwMode="auto">
            <a:xfrm>
              <a:off x="3860" y="3236"/>
              <a:ext cx="36" cy="8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9725" name="Line 1053"/>
            <p:cNvSpPr>
              <a:spLocks noChangeShapeType="1"/>
            </p:cNvSpPr>
            <p:nvPr/>
          </p:nvSpPr>
          <p:spPr bwMode="auto">
            <a:xfrm>
              <a:off x="3876" y="3248"/>
              <a:ext cx="31" cy="83"/>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9726" name="Line 1054"/>
            <p:cNvSpPr>
              <a:spLocks noChangeShapeType="1"/>
            </p:cNvSpPr>
            <p:nvPr/>
          </p:nvSpPr>
          <p:spPr bwMode="auto">
            <a:xfrm>
              <a:off x="3898" y="3275"/>
              <a:ext cx="19" cy="53"/>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9727" name="Line 1055"/>
            <p:cNvSpPr>
              <a:spLocks noChangeShapeType="1"/>
            </p:cNvSpPr>
            <p:nvPr/>
          </p:nvSpPr>
          <p:spPr bwMode="auto">
            <a:xfrm>
              <a:off x="3916" y="3293"/>
              <a:ext cx="12" cy="32"/>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9728" name="Freeform 1056"/>
            <p:cNvSpPr>
              <a:spLocks/>
            </p:cNvSpPr>
            <p:nvPr/>
          </p:nvSpPr>
          <p:spPr bwMode="auto">
            <a:xfrm>
              <a:off x="3831" y="4118"/>
              <a:ext cx="115" cy="129"/>
            </a:xfrm>
            <a:custGeom>
              <a:avLst/>
              <a:gdLst>
                <a:gd name="T0" fmla="*/ 114 w 115"/>
                <a:gd name="T1" fmla="*/ 124 h 129"/>
                <a:gd name="T2" fmla="*/ 16 w 115"/>
                <a:gd name="T3" fmla="*/ 0 h 129"/>
                <a:gd name="T4" fmla="*/ 0 w 115"/>
                <a:gd name="T5" fmla="*/ 10 h 129"/>
                <a:gd name="T6" fmla="*/ 96 w 115"/>
                <a:gd name="T7" fmla="*/ 128 h 129"/>
              </a:gdLst>
              <a:ahLst/>
              <a:cxnLst>
                <a:cxn ang="0">
                  <a:pos x="T0" y="T1"/>
                </a:cxn>
                <a:cxn ang="0">
                  <a:pos x="T2" y="T3"/>
                </a:cxn>
                <a:cxn ang="0">
                  <a:pos x="T4" y="T5"/>
                </a:cxn>
                <a:cxn ang="0">
                  <a:pos x="T6" y="T7"/>
                </a:cxn>
              </a:cxnLst>
              <a:rect l="0" t="0" r="r" b="b"/>
              <a:pathLst>
                <a:path w="115" h="129">
                  <a:moveTo>
                    <a:pt x="114" y="124"/>
                  </a:moveTo>
                  <a:lnTo>
                    <a:pt x="16" y="0"/>
                  </a:lnTo>
                  <a:lnTo>
                    <a:pt x="0" y="10"/>
                  </a:lnTo>
                  <a:lnTo>
                    <a:pt x="96" y="12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29" name="Line 1057"/>
            <p:cNvSpPr>
              <a:spLocks noChangeShapeType="1"/>
            </p:cNvSpPr>
            <p:nvPr/>
          </p:nvSpPr>
          <p:spPr bwMode="auto">
            <a:xfrm>
              <a:off x="4037" y="4357"/>
              <a:ext cx="50" cy="6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9730" name="Freeform 1058"/>
            <p:cNvSpPr>
              <a:spLocks/>
            </p:cNvSpPr>
            <p:nvPr/>
          </p:nvSpPr>
          <p:spPr bwMode="auto">
            <a:xfrm>
              <a:off x="4122" y="3383"/>
              <a:ext cx="86" cy="34"/>
            </a:xfrm>
            <a:custGeom>
              <a:avLst/>
              <a:gdLst>
                <a:gd name="T0" fmla="*/ 85 w 86"/>
                <a:gd name="T1" fmla="*/ 0 h 34"/>
                <a:gd name="T2" fmla="*/ 85 w 86"/>
                <a:gd name="T3" fmla="*/ 0 h 34"/>
                <a:gd name="T4" fmla="*/ 70 w 86"/>
                <a:gd name="T5" fmla="*/ 10 h 34"/>
                <a:gd name="T6" fmla="*/ 41 w 86"/>
                <a:gd name="T7" fmla="*/ 10 h 34"/>
                <a:gd name="T8" fmla="*/ 9 w 86"/>
                <a:gd name="T9" fmla="*/ 31 h 34"/>
                <a:gd name="T10" fmla="*/ 0 w 86"/>
                <a:gd name="T11" fmla="*/ 33 h 34"/>
                <a:gd name="T12" fmla="*/ 11 w 86"/>
                <a:gd name="T13" fmla="*/ 33 h 34"/>
                <a:gd name="T14" fmla="*/ 34 w 86"/>
                <a:gd name="T15" fmla="*/ 23 h 34"/>
                <a:gd name="T16" fmla="*/ 76 w 86"/>
                <a:gd name="T17" fmla="*/ 23 h 34"/>
                <a:gd name="T18" fmla="*/ 85 w 86"/>
                <a:gd name="T19" fmla="*/ 0 h 34"/>
                <a:gd name="T20" fmla="*/ 85 w 86"/>
                <a:gd name="T21"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6" h="34">
                  <a:moveTo>
                    <a:pt x="85" y="0"/>
                  </a:moveTo>
                  <a:lnTo>
                    <a:pt x="85" y="0"/>
                  </a:lnTo>
                  <a:lnTo>
                    <a:pt x="70" y="10"/>
                  </a:lnTo>
                  <a:lnTo>
                    <a:pt x="41" y="10"/>
                  </a:lnTo>
                  <a:lnTo>
                    <a:pt x="9" y="31"/>
                  </a:lnTo>
                  <a:lnTo>
                    <a:pt x="0" y="33"/>
                  </a:lnTo>
                  <a:lnTo>
                    <a:pt x="11" y="33"/>
                  </a:lnTo>
                  <a:lnTo>
                    <a:pt x="34" y="23"/>
                  </a:lnTo>
                  <a:lnTo>
                    <a:pt x="76" y="23"/>
                  </a:lnTo>
                  <a:lnTo>
                    <a:pt x="85" y="0"/>
                  </a:lnTo>
                  <a:lnTo>
                    <a:pt x="85"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31" name="Freeform 1059"/>
            <p:cNvSpPr>
              <a:spLocks/>
            </p:cNvSpPr>
            <p:nvPr/>
          </p:nvSpPr>
          <p:spPr bwMode="auto">
            <a:xfrm>
              <a:off x="4145" y="3428"/>
              <a:ext cx="56" cy="27"/>
            </a:xfrm>
            <a:custGeom>
              <a:avLst/>
              <a:gdLst>
                <a:gd name="T0" fmla="*/ 55 w 56"/>
                <a:gd name="T1" fmla="*/ 0 h 27"/>
                <a:gd name="T2" fmla="*/ 55 w 56"/>
                <a:gd name="T3" fmla="*/ 0 h 27"/>
                <a:gd name="T4" fmla="*/ 34 w 56"/>
                <a:gd name="T5" fmla="*/ 11 h 27"/>
                <a:gd name="T6" fmla="*/ 16 w 56"/>
                <a:gd name="T7" fmla="*/ 11 h 27"/>
                <a:gd name="T8" fmla="*/ 0 w 56"/>
                <a:gd name="T9" fmla="*/ 26 h 27"/>
                <a:gd name="T10" fmla="*/ 26 w 56"/>
                <a:gd name="T11" fmla="*/ 26 h 27"/>
                <a:gd name="T12" fmla="*/ 55 w 56"/>
                <a:gd name="T13" fmla="*/ 2 h 27"/>
                <a:gd name="T14" fmla="*/ 55 w 56"/>
                <a:gd name="T15" fmla="*/ 0 h 27"/>
                <a:gd name="T16" fmla="*/ 55 w 56"/>
                <a:gd name="T17"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27">
                  <a:moveTo>
                    <a:pt x="55" y="0"/>
                  </a:moveTo>
                  <a:lnTo>
                    <a:pt x="55" y="0"/>
                  </a:lnTo>
                  <a:lnTo>
                    <a:pt x="34" y="11"/>
                  </a:lnTo>
                  <a:lnTo>
                    <a:pt x="16" y="11"/>
                  </a:lnTo>
                  <a:lnTo>
                    <a:pt x="0" y="26"/>
                  </a:lnTo>
                  <a:lnTo>
                    <a:pt x="26" y="26"/>
                  </a:lnTo>
                  <a:lnTo>
                    <a:pt x="55" y="2"/>
                  </a:lnTo>
                  <a:lnTo>
                    <a:pt x="55" y="0"/>
                  </a:lnTo>
                  <a:lnTo>
                    <a:pt x="55"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32" name="Freeform 1060"/>
            <p:cNvSpPr>
              <a:spLocks/>
            </p:cNvSpPr>
            <p:nvPr/>
          </p:nvSpPr>
          <p:spPr bwMode="auto">
            <a:xfrm>
              <a:off x="4139" y="3290"/>
              <a:ext cx="92" cy="54"/>
            </a:xfrm>
            <a:custGeom>
              <a:avLst/>
              <a:gdLst>
                <a:gd name="T0" fmla="*/ 89 w 92"/>
                <a:gd name="T1" fmla="*/ 0 h 54"/>
                <a:gd name="T2" fmla="*/ 89 w 92"/>
                <a:gd name="T3" fmla="*/ 0 h 54"/>
                <a:gd name="T4" fmla="*/ 62 w 92"/>
                <a:gd name="T5" fmla="*/ 33 h 54"/>
                <a:gd name="T6" fmla="*/ 24 w 92"/>
                <a:gd name="T7" fmla="*/ 33 h 54"/>
                <a:gd name="T8" fmla="*/ 0 w 92"/>
                <a:gd name="T9" fmla="*/ 47 h 54"/>
                <a:gd name="T10" fmla="*/ 29 w 92"/>
                <a:gd name="T11" fmla="*/ 38 h 54"/>
                <a:gd name="T12" fmla="*/ 66 w 92"/>
                <a:gd name="T13" fmla="*/ 53 h 54"/>
                <a:gd name="T14" fmla="*/ 66 w 92"/>
                <a:gd name="T15" fmla="*/ 35 h 54"/>
                <a:gd name="T16" fmla="*/ 91 w 92"/>
                <a:gd name="T17" fmla="*/ 3 h 54"/>
                <a:gd name="T18" fmla="*/ 89 w 92"/>
                <a:gd name="T19" fmla="*/ 0 h 54"/>
                <a:gd name="T20" fmla="*/ 89 w 92"/>
                <a:gd name="T21"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2" h="54">
                  <a:moveTo>
                    <a:pt x="89" y="0"/>
                  </a:moveTo>
                  <a:lnTo>
                    <a:pt x="89" y="0"/>
                  </a:lnTo>
                  <a:lnTo>
                    <a:pt x="62" y="33"/>
                  </a:lnTo>
                  <a:lnTo>
                    <a:pt x="24" y="33"/>
                  </a:lnTo>
                  <a:lnTo>
                    <a:pt x="0" y="47"/>
                  </a:lnTo>
                  <a:lnTo>
                    <a:pt x="29" y="38"/>
                  </a:lnTo>
                  <a:lnTo>
                    <a:pt x="66" y="53"/>
                  </a:lnTo>
                  <a:lnTo>
                    <a:pt x="66" y="35"/>
                  </a:lnTo>
                  <a:lnTo>
                    <a:pt x="91" y="3"/>
                  </a:lnTo>
                  <a:lnTo>
                    <a:pt x="89" y="0"/>
                  </a:lnTo>
                  <a:lnTo>
                    <a:pt x="89"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33" name="Freeform 1061"/>
            <p:cNvSpPr>
              <a:spLocks/>
            </p:cNvSpPr>
            <p:nvPr/>
          </p:nvSpPr>
          <p:spPr bwMode="auto">
            <a:xfrm>
              <a:off x="4153" y="3157"/>
              <a:ext cx="110" cy="137"/>
            </a:xfrm>
            <a:custGeom>
              <a:avLst/>
              <a:gdLst>
                <a:gd name="T0" fmla="*/ 15 w 110"/>
                <a:gd name="T1" fmla="*/ 37 h 137"/>
                <a:gd name="T2" fmla="*/ 15 w 110"/>
                <a:gd name="T3" fmla="*/ 37 h 137"/>
                <a:gd name="T4" fmla="*/ 39 w 110"/>
                <a:gd name="T5" fmla="*/ 85 h 137"/>
                <a:gd name="T6" fmla="*/ 56 w 110"/>
                <a:gd name="T7" fmla="*/ 93 h 137"/>
                <a:gd name="T8" fmla="*/ 75 w 110"/>
                <a:gd name="T9" fmla="*/ 87 h 137"/>
                <a:gd name="T10" fmla="*/ 93 w 110"/>
                <a:gd name="T11" fmla="*/ 70 h 137"/>
                <a:gd name="T12" fmla="*/ 104 w 110"/>
                <a:gd name="T13" fmla="*/ 47 h 137"/>
                <a:gd name="T14" fmla="*/ 104 w 110"/>
                <a:gd name="T15" fmla="*/ 29 h 137"/>
                <a:gd name="T16" fmla="*/ 104 w 110"/>
                <a:gd name="T17" fmla="*/ 2 h 137"/>
                <a:gd name="T18" fmla="*/ 109 w 110"/>
                <a:gd name="T19" fmla="*/ 20 h 137"/>
                <a:gd name="T20" fmla="*/ 109 w 110"/>
                <a:gd name="T21" fmla="*/ 47 h 137"/>
                <a:gd name="T22" fmla="*/ 103 w 110"/>
                <a:gd name="T23" fmla="*/ 70 h 137"/>
                <a:gd name="T24" fmla="*/ 92 w 110"/>
                <a:gd name="T25" fmla="*/ 85 h 137"/>
                <a:gd name="T26" fmla="*/ 69 w 110"/>
                <a:gd name="T27" fmla="*/ 102 h 137"/>
                <a:gd name="T28" fmla="*/ 61 w 110"/>
                <a:gd name="T29" fmla="*/ 108 h 137"/>
                <a:gd name="T30" fmla="*/ 79 w 110"/>
                <a:gd name="T31" fmla="*/ 133 h 137"/>
                <a:gd name="T32" fmla="*/ 77 w 110"/>
                <a:gd name="T33" fmla="*/ 136 h 137"/>
                <a:gd name="T34" fmla="*/ 48 w 110"/>
                <a:gd name="T35" fmla="*/ 108 h 137"/>
                <a:gd name="T36" fmla="*/ 28 w 110"/>
                <a:gd name="T37" fmla="*/ 82 h 137"/>
                <a:gd name="T38" fmla="*/ 13 w 110"/>
                <a:gd name="T39" fmla="*/ 51 h 137"/>
                <a:gd name="T40" fmla="*/ 3 w 110"/>
                <a:gd name="T41" fmla="*/ 20 h 137"/>
                <a:gd name="T42" fmla="*/ 0 w 110"/>
                <a:gd name="T43" fmla="*/ 0 h 137"/>
                <a:gd name="T44" fmla="*/ 13 w 110"/>
                <a:gd name="T45" fmla="*/ 17 h 137"/>
                <a:gd name="T46" fmla="*/ 34 w 110"/>
                <a:gd name="T47" fmla="*/ 23 h 137"/>
                <a:gd name="T48" fmla="*/ 58 w 110"/>
                <a:gd name="T49" fmla="*/ 20 h 137"/>
                <a:gd name="T50" fmla="*/ 45 w 110"/>
                <a:gd name="T51" fmla="*/ 33 h 137"/>
                <a:gd name="T52" fmla="*/ 48 w 110"/>
                <a:gd name="T53" fmla="*/ 37 h 137"/>
                <a:gd name="T54" fmla="*/ 26 w 110"/>
                <a:gd name="T55" fmla="*/ 37 h 137"/>
                <a:gd name="T56" fmla="*/ 15 w 110"/>
                <a:gd name="T57" fmla="*/ 37 h 137"/>
                <a:gd name="T58" fmla="*/ 15 w 110"/>
                <a:gd name="T59" fmla="*/ 37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0" h="137">
                  <a:moveTo>
                    <a:pt x="15" y="37"/>
                  </a:moveTo>
                  <a:lnTo>
                    <a:pt x="15" y="37"/>
                  </a:lnTo>
                  <a:lnTo>
                    <a:pt x="39" y="85"/>
                  </a:lnTo>
                  <a:lnTo>
                    <a:pt x="56" y="93"/>
                  </a:lnTo>
                  <a:lnTo>
                    <a:pt x="75" y="87"/>
                  </a:lnTo>
                  <a:lnTo>
                    <a:pt x="93" y="70"/>
                  </a:lnTo>
                  <a:lnTo>
                    <a:pt x="104" y="47"/>
                  </a:lnTo>
                  <a:lnTo>
                    <a:pt x="104" y="29"/>
                  </a:lnTo>
                  <a:lnTo>
                    <a:pt x="104" y="2"/>
                  </a:lnTo>
                  <a:lnTo>
                    <a:pt x="109" y="20"/>
                  </a:lnTo>
                  <a:lnTo>
                    <a:pt x="109" y="47"/>
                  </a:lnTo>
                  <a:lnTo>
                    <a:pt x="103" y="70"/>
                  </a:lnTo>
                  <a:lnTo>
                    <a:pt x="92" y="85"/>
                  </a:lnTo>
                  <a:lnTo>
                    <a:pt x="69" y="102"/>
                  </a:lnTo>
                  <a:lnTo>
                    <a:pt x="61" y="108"/>
                  </a:lnTo>
                  <a:lnTo>
                    <a:pt x="79" y="133"/>
                  </a:lnTo>
                  <a:lnTo>
                    <a:pt x="77" y="136"/>
                  </a:lnTo>
                  <a:lnTo>
                    <a:pt x="48" y="108"/>
                  </a:lnTo>
                  <a:lnTo>
                    <a:pt x="28" y="82"/>
                  </a:lnTo>
                  <a:lnTo>
                    <a:pt x="13" y="51"/>
                  </a:lnTo>
                  <a:lnTo>
                    <a:pt x="3" y="20"/>
                  </a:lnTo>
                  <a:lnTo>
                    <a:pt x="0" y="0"/>
                  </a:lnTo>
                  <a:lnTo>
                    <a:pt x="13" y="17"/>
                  </a:lnTo>
                  <a:lnTo>
                    <a:pt x="34" y="23"/>
                  </a:lnTo>
                  <a:lnTo>
                    <a:pt x="58" y="20"/>
                  </a:lnTo>
                  <a:lnTo>
                    <a:pt x="45" y="33"/>
                  </a:lnTo>
                  <a:lnTo>
                    <a:pt x="48" y="37"/>
                  </a:lnTo>
                  <a:lnTo>
                    <a:pt x="26" y="37"/>
                  </a:lnTo>
                  <a:lnTo>
                    <a:pt x="15" y="37"/>
                  </a:lnTo>
                  <a:lnTo>
                    <a:pt x="15" y="37"/>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34" name="Freeform 1062"/>
            <p:cNvSpPr>
              <a:spLocks/>
            </p:cNvSpPr>
            <p:nvPr/>
          </p:nvSpPr>
          <p:spPr bwMode="auto">
            <a:xfrm>
              <a:off x="4016" y="3159"/>
              <a:ext cx="148" cy="94"/>
            </a:xfrm>
            <a:custGeom>
              <a:avLst/>
              <a:gdLst>
                <a:gd name="T0" fmla="*/ 147 w 148"/>
                <a:gd name="T1" fmla="*/ 39 h 94"/>
                <a:gd name="T2" fmla="*/ 147 w 148"/>
                <a:gd name="T3" fmla="*/ 39 h 94"/>
                <a:gd name="T4" fmla="*/ 137 w 148"/>
                <a:gd name="T5" fmla="*/ 39 h 94"/>
                <a:gd name="T6" fmla="*/ 117 w 148"/>
                <a:gd name="T7" fmla="*/ 53 h 94"/>
                <a:gd name="T8" fmla="*/ 108 w 148"/>
                <a:gd name="T9" fmla="*/ 33 h 94"/>
                <a:gd name="T10" fmla="*/ 100 w 148"/>
                <a:gd name="T11" fmla="*/ 27 h 94"/>
                <a:gd name="T12" fmla="*/ 78 w 148"/>
                <a:gd name="T13" fmla="*/ 35 h 94"/>
                <a:gd name="T14" fmla="*/ 75 w 148"/>
                <a:gd name="T15" fmla="*/ 53 h 94"/>
                <a:gd name="T16" fmla="*/ 61 w 148"/>
                <a:gd name="T17" fmla="*/ 68 h 94"/>
                <a:gd name="T18" fmla="*/ 75 w 148"/>
                <a:gd name="T19" fmla="*/ 70 h 94"/>
                <a:gd name="T20" fmla="*/ 38 w 148"/>
                <a:gd name="T21" fmla="*/ 93 h 94"/>
                <a:gd name="T22" fmla="*/ 4 w 148"/>
                <a:gd name="T23" fmla="*/ 93 h 94"/>
                <a:gd name="T24" fmla="*/ 4 w 148"/>
                <a:gd name="T25" fmla="*/ 83 h 94"/>
                <a:gd name="T26" fmla="*/ 21 w 148"/>
                <a:gd name="T27" fmla="*/ 83 h 94"/>
                <a:gd name="T28" fmla="*/ 64 w 148"/>
                <a:gd name="T29" fmla="*/ 56 h 94"/>
                <a:gd name="T30" fmla="*/ 73 w 148"/>
                <a:gd name="T31" fmla="*/ 33 h 94"/>
                <a:gd name="T32" fmla="*/ 73 w 148"/>
                <a:gd name="T33" fmla="*/ 24 h 94"/>
                <a:gd name="T34" fmla="*/ 80 w 148"/>
                <a:gd name="T35" fmla="*/ 10 h 94"/>
                <a:gd name="T36" fmla="*/ 46 w 148"/>
                <a:gd name="T37" fmla="*/ 10 h 94"/>
                <a:gd name="T38" fmla="*/ 0 w 148"/>
                <a:gd name="T39" fmla="*/ 33 h 94"/>
                <a:gd name="T40" fmla="*/ 6 w 148"/>
                <a:gd name="T41" fmla="*/ 27 h 94"/>
                <a:gd name="T42" fmla="*/ 36 w 148"/>
                <a:gd name="T43" fmla="*/ 3 h 94"/>
                <a:gd name="T44" fmla="*/ 73 w 148"/>
                <a:gd name="T45" fmla="*/ 0 h 94"/>
                <a:gd name="T46" fmla="*/ 110 w 148"/>
                <a:gd name="T47" fmla="*/ 10 h 94"/>
                <a:gd name="T48" fmla="*/ 119 w 148"/>
                <a:gd name="T49" fmla="*/ 33 h 94"/>
                <a:gd name="T50" fmla="*/ 119 w 148"/>
                <a:gd name="T51" fmla="*/ 39 h 94"/>
                <a:gd name="T52" fmla="*/ 142 w 148"/>
                <a:gd name="T53" fmla="*/ 24 h 94"/>
                <a:gd name="T54" fmla="*/ 147 w 148"/>
                <a:gd name="T55" fmla="*/ 39 h 94"/>
                <a:gd name="T56" fmla="*/ 147 w 148"/>
                <a:gd name="T57" fmla="*/ 39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8" h="94">
                  <a:moveTo>
                    <a:pt x="147" y="39"/>
                  </a:moveTo>
                  <a:lnTo>
                    <a:pt x="147" y="39"/>
                  </a:lnTo>
                  <a:lnTo>
                    <a:pt x="137" y="39"/>
                  </a:lnTo>
                  <a:lnTo>
                    <a:pt x="117" y="53"/>
                  </a:lnTo>
                  <a:lnTo>
                    <a:pt x="108" y="33"/>
                  </a:lnTo>
                  <a:lnTo>
                    <a:pt x="100" y="27"/>
                  </a:lnTo>
                  <a:lnTo>
                    <a:pt x="78" y="35"/>
                  </a:lnTo>
                  <a:lnTo>
                    <a:pt x="75" y="53"/>
                  </a:lnTo>
                  <a:lnTo>
                    <a:pt x="61" y="68"/>
                  </a:lnTo>
                  <a:lnTo>
                    <a:pt x="75" y="70"/>
                  </a:lnTo>
                  <a:lnTo>
                    <a:pt x="38" y="93"/>
                  </a:lnTo>
                  <a:lnTo>
                    <a:pt x="4" y="93"/>
                  </a:lnTo>
                  <a:lnTo>
                    <a:pt x="4" y="83"/>
                  </a:lnTo>
                  <a:lnTo>
                    <a:pt x="21" y="83"/>
                  </a:lnTo>
                  <a:lnTo>
                    <a:pt x="64" y="56"/>
                  </a:lnTo>
                  <a:lnTo>
                    <a:pt x="73" y="33"/>
                  </a:lnTo>
                  <a:lnTo>
                    <a:pt x="73" y="24"/>
                  </a:lnTo>
                  <a:lnTo>
                    <a:pt x="80" y="10"/>
                  </a:lnTo>
                  <a:lnTo>
                    <a:pt x="46" y="10"/>
                  </a:lnTo>
                  <a:lnTo>
                    <a:pt x="0" y="33"/>
                  </a:lnTo>
                  <a:lnTo>
                    <a:pt x="6" y="27"/>
                  </a:lnTo>
                  <a:lnTo>
                    <a:pt x="36" y="3"/>
                  </a:lnTo>
                  <a:lnTo>
                    <a:pt x="73" y="0"/>
                  </a:lnTo>
                  <a:lnTo>
                    <a:pt x="110" y="10"/>
                  </a:lnTo>
                  <a:lnTo>
                    <a:pt x="119" y="33"/>
                  </a:lnTo>
                  <a:lnTo>
                    <a:pt x="119" y="39"/>
                  </a:lnTo>
                  <a:lnTo>
                    <a:pt x="142" y="24"/>
                  </a:lnTo>
                  <a:lnTo>
                    <a:pt x="147" y="39"/>
                  </a:lnTo>
                  <a:lnTo>
                    <a:pt x="147" y="39"/>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35" name="Freeform 1063"/>
            <p:cNvSpPr>
              <a:spLocks/>
            </p:cNvSpPr>
            <p:nvPr/>
          </p:nvSpPr>
          <p:spPr bwMode="auto">
            <a:xfrm>
              <a:off x="4012" y="3194"/>
              <a:ext cx="127" cy="135"/>
            </a:xfrm>
            <a:custGeom>
              <a:avLst/>
              <a:gdLst>
                <a:gd name="T0" fmla="*/ 8 w 127"/>
                <a:gd name="T1" fmla="*/ 8 h 135"/>
                <a:gd name="T2" fmla="*/ 8 w 127"/>
                <a:gd name="T3" fmla="*/ 8 h 135"/>
                <a:gd name="T4" fmla="*/ 8 w 127"/>
                <a:gd name="T5" fmla="*/ 50 h 135"/>
                <a:gd name="T6" fmla="*/ 8 w 127"/>
                <a:gd name="T7" fmla="*/ 91 h 135"/>
                <a:gd name="T8" fmla="*/ 28 w 127"/>
                <a:gd name="T9" fmla="*/ 118 h 135"/>
                <a:gd name="T10" fmla="*/ 44 w 127"/>
                <a:gd name="T11" fmla="*/ 126 h 135"/>
                <a:gd name="T12" fmla="*/ 84 w 127"/>
                <a:gd name="T13" fmla="*/ 118 h 135"/>
                <a:gd name="T14" fmla="*/ 107 w 127"/>
                <a:gd name="T15" fmla="*/ 96 h 135"/>
                <a:gd name="T16" fmla="*/ 121 w 127"/>
                <a:gd name="T17" fmla="*/ 54 h 135"/>
                <a:gd name="T18" fmla="*/ 121 w 127"/>
                <a:gd name="T19" fmla="*/ 18 h 135"/>
                <a:gd name="T20" fmla="*/ 126 w 127"/>
                <a:gd name="T21" fmla="*/ 14 h 135"/>
                <a:gd name="T22" fmla="*/ 126 w 127"/>
                <a:gd name="T23" fmla="*/ 54 h 135"/>
                <a:gd name="T24" fmla="*/ 112 w 127"/>
                <a:gd name="T25" fmla="*/ 105 h 135"/>
                <a:gd name="T26" fmla="*/ 89 w 127"/>
                <a:gd name="T27" fmla="*/ 123 h 135"/>
                <a:gd name="T28" fmla="*/ 47 w 127"/>
                <a:gd name="T29" fmla="*/ 134 h 135"/>
                <a:gd name="T30" fmla="*/ 26 w 127"/>
                <a:gd name="T31" fmla="*/ 126 h 135"/>
                <a:gd name="T32" fmla="*/ 4 w 127"/>
                <a:gd name="T33" fmla="*/ 96 h 135"/>
                <a:gd name="T34" fmla="*/ 0 w 127"/>
                <a:gd name="T35" fmla="*/ 81 h 135"/>
                <a:gd name="T36" fmla="*/ 0 w 127"/>
                <a:gd name="T37" fmla="*/ 33 h 135"/>
                <a:gd name="T38" fmla="*/ 4 w 127"/>
                <a:gd name="T39" fmla="*/ 0 h 135"/>
                <a:gd name="T40" fmla="*/ 8 w 127"/>
                <a:gd name="T41" fmla="*/ 8 h 135"/>
                <a:gd name="T42" fmla="*/ 8 w 127"/>
                <a:gd name="T43" fmla="*/ 8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27" h="135">
                  <a:moveTo>
                    <a:pt x="8" y="8"/>
                  </a:moveTo>
                  <a:lnTo>
                    <a:pt x="8" y="8"/>
                  </a:lnTo>
                  <a:lnTo>
                    <a:pt x="8" y="50"/>
                  </a:lnTo>
                  <a:lnTo>
                    <a:pt x="8" y="91"/>
                  </a:lnTo>
                  <a:lnTo>
                    <a:pt x="28" y="118"/>
                  </a:lnTo>
                  <a:lnTo>
                    <a:pt x="44" y="126"/>
                  </a:lnTo>
                  <a:lnTo>
                    <a:pt x="84" y="118"/>
                  </a:lnTo>
                  <a:lnTo>
                    <a:pt x="107" y="96"/>
                  </a:lnTo>
                  <a:lnTo>
                    <a:pt x="121" y="54"/>
                  </a:lnTo>
                  <a:lnTo>
                    <a:pt x="121" y="18"/>
                  </a:lnTo>
                  <a:lnTo>
                    <a:pt x="126" y="14"/>
                  </a:lnTo>
                  <a:lnTo>
                    <a:pt x="126" y="54"/>
                  </a:lnTo>
                  <a:lnTo>
                    <a:pt x="112" y="105"/>
                  </a:lnTo>
                  <a:lnTo>
                    <a:pt x="89" y="123"/>
                  </a:lnTo>
                  <a:lnTo>
                    <a:pt x="47" y="134"/>
                  </a:lnTo>
                  <a:lnTo>
                    <a:pt x="26" y="126"/>
                  </a:lnTo>
                  <a:lnTo>
                    <a:pt x="4" y="96"/>
                  </a:lnTo>
                  <a:lnTo>
                    <a:pt x="0" y="81"/>
                  </a:lnTo>
                  <a:lnTo>
                    <a:pt x="0" y="33"/>
                  </a:lnTo>
                  <a:lnTo>
                    <a:pt x="4" y="0"/>
                  </a:lnTo>
                  <a:lnTo>
                    <a:pt x="8" y="8"/>
                  </a:lnTo>
                  <a:lnTo>
                    <a:pt x="8" y="8"/>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36" name="Freeform 1064"/>
            <p:cNvSpPr>
              <a:spLocks/>
            </p:cNvSpPr>
            <p:nvPr/>
          </p:nvSpPr>
          <p:spPr bwMode="auto">
            <a:xfrm>
              <a:off x="4016" y="3204"/>
              <a:ext cx="27" cy="21"/>
            </a:xfrm>
            <a:custGeom>
              <a:avLst/>
              <a:gdLst>
                <a:gd name="T0" fmla="*/ 0 w 27"/>
                <a:gd name="T1" fmla="*/ 20 h 21"/>
                <a:gd name="T2" fmla="*/ 0 w 27"/>
                <a:gd name="T3" fmla="*/ 20 h 21"/>
                <a:gd name="T4" fmla="*/ 26 w 27"/>
                <a:gd name="T5" fmla="*/ 0 h 21"/>
                <a:gd name="T6" fmla="*/ 4 w 27"/>
                <a:gd name="T7" fmla="*/ 4 h 21"/>
                <a:gd name="T8" fmla="*/ 0 w 27"/>
                <a:gd name="T9" fmla="*/ 20 h 21"/>
                <a:gd name="T10" fmla="*/ 0 w 27"/>
                <a:gd name="T11" fmla="*/ 20 h 21"/>
              </a:gdLst>
              <a:ahLst/>
              <a:cxnLst>
                <a:cxn ang="0">
                  <a:pos x="T0" y="T1"/>
                </a:cxn>
                <a:cxn ang="0">
                  <a:pos x="T2" y="T3"/>
                </a:cxn>
                <a:cxn ang="0">
                  <a:pos x="T4" y="T5"/>
                </a:cxn>
                <a:cxn ang="0">
                  <a:pos x="T6" y="T7"/>
                </a:cxn>
                <a:cxn ang="0">
                  <a:pos x="T8" y="T9"/>
                </a:cxn>
                <a:cxn ang="0">
                  <a:pos x="T10" y="T11"/>
                </a:cxn>
              </a:cxnLst>
              <a:rect l="0" t="0" r="r" b="b"/>
              <a:pathLst>
                <a:path w="27" h="21">
                  <a:moveTo>
                    <a:pt x="0" y="20"/>
                  </a:moveTo>
                  <a:lnTo>
                    <a:pt x="0" y="20"/>
                  </a:lnTo>
                  <a:lnTo>
                    <a:pt x="26" y="0"/>
                  </a:lnTo>
                  <a:lnTo>
                    <a:pt x="4" y="4"/>
                  </a:lnTo>
                  <a:lnTo>
                    <a:pt x="0" y="20"/>
                  </a:lnTo>
                  <a:lnTo>
                    <a:pt x="0" y="2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37" name="Freeform 1065"/>
            <p:cNvSpPr>
              <a:spLocks/>
            </p:cNvSpPr>
            <p:nvPr/>
          </p:nvSpPr>
          <p:spPr bwMode="auto">
            <a:xfrm>
              <a:off x="3862" y="3190"/>
              <a:ext cx="154" cy="47"/>
            </a:xfrm>
            <a:custGeom>
              <a:avLst/>
              <a:gdLst>
                <a:gd name="T0" fmla="*/ 150 w 154"/>
                <a:gd name="T1" fmla="*/ 34 h 47"/>
                <a:gd name="T2" fmla="*/ 150 w 154"/>
                <a:gd name="T3" fmla="*/ 34 h 47"/>
                <a:gd name="T4" fmla="*/ 0 w 154"/>
                <a:gd name="T5" fmla="*/ 0 h 47"/>
                <a:gd name="T6" fmla="*/ 4 w 154"/>
                <a:gd name="T7" fmla="*/ 8 h 47"/>
                <a:gd name="T8" fmla="*/ 153 w 154"/>
                <a:gd name="T9" fmla="*/ 46 h 47"/>
                <a:gd name="T10" fmla="*/ 150 w 154"/>
                <a:gd name="T11" fmla="*/ 34 h 47"/>
                <a:gd name="T12" fmla="*/ 150 w 154"/>
                <a:gd name="T13" fmla="*/ 34 h 47"/>
              </a:gdLst>
              <a:ahLst/>
              <a:cxnLst>
                <a:cxn ang="0">
                  <a:pos x="T0" y="T1"/>
                </a:cxn>
                <a:cxn ang="0">
                  <a:pos x="T2" y="T3"/>
                </a:cxn>
                <a:cxn ang="0">
                  <a:pos x="T4" y="T5"/>
                </a:cxn>
                <a:cxn ang="0">
                  <a:pos x="T6" y="T7"/>
                </a:cxn>
                <a:cxn ang="0">
                  <a:pos x="T8" y="T9"/>
                </a:cxn>
                <a:cxn ang="0">
                  <a:pos x="T10" y="T11"/>
                </a:cxn>
                <a:cxn ang="0">
                  <a:pos x="T12" y="T13"/>
                </a:cxn>
              </a:cxnLst>
              <a:rect l="0" t="0" r="r" b="b"/>
              <a:pathLst>
                <a:path w="154" h="47">
                  <a:moveTo>
                    <a:pt x="150" y="34"/>
                  </a:moveTo>
                  <a:lnTo>
                    <a:pt x="150" y="34"/>
                  </a:lnTo>
                  <a:lnTo>
                    <a:pt x="0" y="0"/>
                  </a:lnTo>
                  <a:lnTo>
                    <a:pt x="4" y="8"/>
                  </a:lnTo>
                  <a:lnTo>
                    <a:pt x="153" y="46"/>
                  </a:lnTo>
                  <a:lnTo>
                    <a:pt x="150" y="34"/>
                  </a:lnTo>
                  <a:lnTo>
                    <a:pt x="150" y="34"/>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38" name="Freeform 1066"/>
            <p:cNvSpPr>
              <a:spLocks/>
            </p:cNvSpPr>
            <p:nvPr/>
          </p:nvSpPr>
          <p:spPr bwMode="auto">
            <a:xfrm>
              <a:off x="3566" y="2781"/>
              <a:ext cx="759" cy="372"/>
            </a:xfrm>
            <a:custGeom>
              <a:avLst/>
              <a:gdLst>
                <a:gd name="T0" fmla="*/ 225 w 759"/>
                <a:gd name="T1" fmla="*/ 72 h 372"/>
                <a:gd name="T2" fmla="*/ 287 w 759"/>
                <a:gd name="T3" fmla="*/ 77 h 372"/>
                <a:gd name="T4" fmla="*/ 287 w 759"/>
                <a:gd name="T5" fmla="*/ 117 h 372"/>
                <a:gd name="T6" fmla="*/ 344 w 759"/>
                <a:gd name="T7" fmla="*/ 126 h 372"/>
                <a:gd name="T8" fmla="*/ 348 w 759"/>
                <a:gd name="T9" fmla="*/ 157 h 372"/>
                <a:gd name="T10" fmla="*/ 362 w 759"/>
                <a:gd name="T11" fmla="*/ 169 h 372"/>
                <a:gd name="T12" fmla="*/ 398 w 759"/>
                <a:gd name="T13" fmla="*/ 143 h 372"/>
                <a:gd name="T14" fmla="*/ 416 w 759"/>
                <a:gd name="T15" fmla="*/ 175 h 372"/>
                <a:gd name="T16" fmla="*/ 434 w 759"/>
                <a:gd name="T17" fmla="*/ 202 h 372"/>
                <a:gd name="T18" fmla="*/ 445 w 759"/>
                <a:gd name="T19" fmla="*/ 225 h 372"/>
                <a:gd name="T20" fmla="*/ 567 w 759"/>
                <a:gd name="T21" fmla="*/ 232 h 372"/>
                <a:gd name="T22" fmla="*/ 567 w 759"/>
                <a:gd name="T23" fmla="*/ 198 h 372"/>
                <a:gd name="T24" fmla="*/ 567 w 759"/>
                <a:gd name="T25" fmla="*/ 172 h 372"/>
                <a:gd name="T26" fmla="*/ 446 w 759"/>
                <a:gd name="T27" fmla="*/ 151 h 372"/>
                <a:gd name="T28" fmla="*/ 428 w 759"/>
                <a:gd name="T29" fmla="*/ 135 h 372"/>
                <a:gd name="T30" fmla="*/ 402 w 759"/>
                <a:gd name="T31" fmla="*/ 108 h 372"/>
                <a:gd name="T32" fmla="*/ 371 w 759"/>
                <a:gd name="T33" fmla="*/ 79 h 372"/>
                <a:gd name="T34" fmla="*/ 341 w 759"/>
                <a:gd name="T35" fmla="*/ 64 h 372"/>
                <a:gd name="T36" fmla="*/ 301 w 759"/>
                <a:gd name="T37" fmla="*/ 43 h 372"/>
                <a:gd name="T38" fmla="*/ 258 w 759"/>
                <a:gd name="T39" fmla="*/ 15 h 372"/>
                <a:gd name="T40" fmla="*/ 434 w 759"/>
                <a:gd name="T41" fmla="*/ 3 h 372"/>
                <a:gd name="T42" fmla="*/ 572 w 759"/>
                <a:gd name="T43" fmla="*/ 82 h 372"/>
                <a:gd name="T44" fmla="*/ 641 w 759"/>
                <a:gd name="T45" fmla="*/ 140 h 372"/>
                <a:gd name="T46" fmla="*/ 650 w 759"/>
                <a:gd name="T47" fmla="*/ 150 h 372"/>
                <a:gd name="T48" fmla="*/ 650 w 759"/>
                <a:gd name="T49" fmla="*/ 184 h 372"/>
                <a:gd name="T50" fmla="*/ 650 w 759"/>
                <a:gd name="T51" fmla="*/ 195 h 372"/>
                <a:gd name="T52" fmla="*/ 662 w 759"/>
                <a:gd name="T53" fmla="*/ 250 h 372"/>
                <a:gd name="T54" fmla="*/ 650 w 759"/>
                <a:gd name="T55" fmla="*/ 271 h 372"/>
                <a:gd name="T56" fmla="*/ 621 w 759"/>
                <a:gd name="T57" fmla="*/ 271 h 372"/>
                <a:gd name="T58" fmla="*/ 660 w 759"/>
                <a:gd name="T59" fmla="*/ 320 h 372"/>
                <a:gd name="T60" fmla="*/ 731 w 759"/>
                <a:gd name="T61" fmla="*/ 278 h 372"/>
                <a:gd name="T62" fmla="*/ 749 w 759"/>
                <a:gd name="T63" fmla="*/ 198 h 372"/>
                <a:gd name="T64" fmla="*/ 718 w 759"/>
                <a:gd name="T65" fmla="*/ 146 h 372"/>
                <a:gd name="T66" fmla="*/ 758 w 759"/>
                <a:gd name="T67" fmla="*/ 204 h 372"/>
                <a:gd name="T68" fmla="*/ 734 w 759"/>
                <a:gd name="T69" fmla="*/ 295 h 372"/>
                <a:gd name="T70" fmla="*/ 635 w 759"/>
                <a:gd name="T71" fmla="*/ 368 h 372"/>
                <a:gd name="T72" fmla="*/ 558 w 759"/>
                <a:gd name="T73" fmla="*/ 362 h 372"/>
                <a:gd name="T74" fmla="*/ 530 w 759"/>
                <a:gd name="T75" fmla="*/ 303 h 372"/>
                <a:gd name="T76" fmla="*/ 523 w 759"/>
                <a:gd name="T77" fmla="*/ 253 h 372"/>
                <a:gd name="T78" fmla="*/ 466 w 759"/>
                <a:gd name="T79" fmla="*/ 247 h 372"/>
                <a:gd name="T80" fmla="*/ 393 w 759"/>
                <a:gd name="T81" fmla="*/ 227 h 372"/>
                <a:gd name="T82" fmla="*/ 340 w 759"/>
                <a:gd name="T83" fmla="*/ 181 h 372"/>
                <a:gd name="T84" fmla="*/ 305 w 759"/>
                <a:gd name="T85" fmla="*/ 208 h 372"/>
                <a:gd name="T86" fmla="*/ 221 w 759"/>
                <a:gd name="T87" fmla="*/ 255 h 372"/>
                <a:gd name="T88" fmla="*/ 94 w 759"/>
                <a:gd name="T89" fmla="*/ 349 h 372"/>
                <a:gd name="T90" fmla="*/ 262 w 759"/>
                <a:gd name="T91" fmla="*/ 218 h 372"/>
                <a:gd name="T92" fmla="*/ 258 w 759"/>
                <a:gd name="T93" fmla="*/ 175 h 372"/>
                <a:gd name="T94" fmla="*/ 225 w 759"/>
                <a:gd name="T95" fmla="*/ 150 h 372"/>
                <a:gd name="T96" fmla="*/ 166 w 759"/>
                <a:gd name="T97" fmla="*/ 150 h 372"/>
                <a:gd name="T98" fmla="*/ 225 w 759"/>
                <a:gd name="T99" fmla="*/ 99 h 372"/>
                <a:gd name="T100" fmla="*/ 185 w 759"/>
                <a:gd name="T101" fmla="*/ 82 h 372"/>
                <a:gd name="T102" fmla="*/ 127 w 759"/>
                <a:gd name="T103" fmla="*/ 99 h 372"/>
                <a:gd name="T104" fmla="*/ 123 w 759"/>
                <a:gd name="T105" fmla="*/ 77 h 372"/>
                <a:gd name="T106" fmla="*/ 11 w 759"/>
                <a:gd name="T107" fmla="*/ 239 h 372"/>
                <a:gd name="T108" fmla="*/ 0 w 759"/>
                <a:gd name="T109" fmla="*/ 235 h 372"/>
                <a:gd name="T110" fmla="*/ 63 w 759"/>
                <a:gd name="T111" fmla="*/ 102 h 372"/>
                <a:gd name="T112" fmla="*/ 223 w 759"/>
                <a:gd name="T113" fmla="*/ 25 h 372"/>
                <a:gd name="T114" fmla="*/ 215 w 759"/>
                <a:gd name="T115" fmla="*/ 64 h 372"/>
                <a:gd name="T116" fmla="*/ 225 w 759"/>
                <a:gd name="T117" fmla="*/ 72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59" h="372">
                  <a:moveTo>
                    <a:pt x="225" y="72"/>
                  </a:moveTo>
                  <a:lnTo>
                    <a:pt x="225" y="72"/>
                  </a:lnTo>
                  <a:lnTo>
                    <a:pt x="254" y="97"/>
                  </a:lnTo>
                  <a:lnTo>
                    <a:pt x="287" y="77"/>
                  </a:lnTo>
                  <a:lnTo>
                    <a:pt x="301" y="93"/>
                  </a:lnTo>
                  <a:lnTo>
                    <a:pt x="287" y="117"/>
                  </a:lnTo>
                  <a:lnTo>
                    <a:pt x="317" y="140"/>
                  </a:lnTo>
                  <a:lnTo>
                    <a:pt x="344" y="126"/>
                  </a:lnTo>
                  <a:lnTo>
                    <a:pt x="334" y="150"/>
                  </a:lnTo>
                  <a:lnTo>
                    <a:pt x="348" y="157"/>
                  </a:lnTo>
                  <a:lnTo>
                    <a:pt x="380" y="140"/>
                  </a:lnTo>
                  <a:lnTo>
                    <a:pt x="362" y="169"/>
                  </a:lnTo>
                  <a:lnTo>
                    <a:pt x="389" y="143"/>
                  </a:lnTo>
                  <a:lnTo>
                    <a:pt x="398" y="143"/>
                  </a:lnTo>
                  <a:lnTo>
                    <a:pt x="371" y="190"/>
                  </a:lnTo>
                  <a:lnTo>
                    <a:pt x="416" y="175"/>
                  </a:lnTo>
                  <a:lnTo>
                    <a:pt x="389" y="202"/>
                  </a:lnTo>
                  <a:lnTo>
                    <a:pt x="434" y="202"/>
                  </a:lnTo>
                  <a:lnTo>
                    <a:pt x="414" y="215"/>
                  </a:lnTo>
                  <a:lnTo>
                    <a:pt x="445" y="225"/>
                  </a:lnTo>
                  <a:lnTo>
                    <a:pt x="506" y="225"/>
                  </a:lnTo>
                  <a:lnTo>
                    <a:pt x="567" y="232"/>
                  </a:lnTo>
                  <a:lnTo>
                    <a:pt x="587" y="255"/>
                  </a:lnTo>
                  <a:lnTo>
                    <a:pt x="567" y="198"/>
                  </a:lnTo>
                  <a:lnTo>
                    <a:pt x="525" y="172"/>
                  </a:lnTo>
                  <a:lnTo>
                    <a:pt x="567" y="172"/>
                  </a:lnTo>
                  <a:lnTo>
                    <a:pt x="530" y="151"/>
                  </a:lnTo>
                  <a:lnTo>
                    <a:pt x="446" y="151"/>
                  </a:lnTo>
                  <a:lnTo>
                    <a:pt x="474" y="135"/>
                  </a:lnTo>
                  <a:lnTo>
                    <a:pt x="428" y="135"/>
                  </a:lnTo>
                  <a:lnTo>
                    <a:pt x="445" y="117"/>
                  </a:lnTo>
                  <a:lnTo>
                    <a:pt x="402" y="108"/>
                  </a:lnTo>
                  <a:lnTo>
                    <a:pt x="462" y="87"/>
                  </a:lnTo>
                  <a:lnTo>
                    <a:pt x="371" y="79"/>
                  </a:lnTo>
                  <a:lnTo>
                    <a:pt x="432" y="60"/>
                  </a:lnTo>
                  <a:lnTo>
                    <a:pt x="341" y="64"/>
                  </a:lnTo>
                  <a:lnTo>
                    <a:pt x="432" y="35"/>
                  </a:lnTo>
                  <a:lnTo>
                    <a:pt x="301" y="43"/>
                  </a:lnTo>
                  <a:lnTo>
                    <a:pt x="371" y="15"/>
                  </a:lnTo>
                  <a:lnTo>
                    <a:pt x="258" y="15"/>
                  </a:lnTo>
                  <a:lnTo>
                    <a:pt x="350" y="0"/>
                  </a:lnTo>
                  <a:lnTo>
                    <a:pt x="434" y="3"/>
                  </a:lnTo>
                  <a:lnTo>
                    <a:pt x="511" y="25"/>
                  </a:lnTo>
                  <a:lnTo>
                    <a:pt x="572" y="82"/>
                  </a:lnTo>
                  <a:lnTo>
                    <a:pt x="615" y="122"/>
                  </a:lnTo>
                  <a:lnTo>
                    <a:pt x="641" y="140"/>
                  </a:lnTo>
                  <a:lnTo>
                    <a:pt x="674" y="150"/>
                  </a:lnTo>
                  <a:lnTo>
                    <a:pt x="650" y="150"/>
                  </a:lnTo>
                  <a:lnTo>
                    <a:pt x="615" y="146"/>
                  </a:lnTo>
                  <a:lnTo>
                    <a:pt x="650" y="184"/>
                  </a:lnTo>
                  <a:lnTo>
                    <a:pt x="674" y="195"/>
                  </a:lnTo>
                  <a:lnTo>
                    <a:pt x="650" y="195"/>
                  </a:lnTo>
                  <a:lnTo>
                    <a:pt x="662" y="223"/>
                  </a:lnTo>
                  <a:lnTo>
                    <a:pt x="662" y="250"/>
                  </a:lnTo>
                  <a:lnTo>
                    <a:pt x="626" y="230"/>
                  </a:lnTo>
                  <a:lnTo>
                    <a:pt x="650" y="271"/>
                  </a:lnTo>
                  <a:lnTo>
                    <a:pt x="634" y="283"/>
                  </a:lnTo>
                  <a:lnTo>
                    <a:pt x="621" y="271"/>
                  </a:lnTo>
                  <a:lnTo>
                    <a:pt x="624" y="298"/>
                  </a:lnTo>
                  <a:lnTo>
                    <a:pt x="660" y="320"/>
                  </a:lnTo>
                  <a:lnTo>
                    <a:pt x="683" y="317"/>
                  </a:lnTo>
                  <a:lnTo>
                    <a:pt x="731" y="278"/>
                  </a:lnTo>
                  <a:lnTo>
                    <a:pt x="748" y="239"/>
                  </a:lnTo>
                  <a:lnTo>
                    <a:pt x="749" y="198"/>
                  </a:lnTo>
                  <a:lnTo>
                    <a:pt x="739" y="169"/>
                  </a:lnTo>
                  <a:lnTo>
                    <a:pt x="718" y="146"/>
                  </a:lnTo>
                  <a:lnTo>
                    <a:pt x="748" y="172"/>
                  </a:lnTo>
                  <a:lnTo>
                    <a:pt x="758" y="204"/>
                  </a:lnTo>
                  <a:lnTo>
                    <a:pt x="754" y="255"/>
                  </a:lnTo>
                  <a:lnTo>
                    <a:pt x="734" y="295"/>
                  </a:lnTo>
                  <a:lnTo>
                    <a:pt x="688" y="339"/>
                  </a:lnTo>
                  <a:lnTo>
                    <a:pt x="635" y="368"/>
                  </a:lnTo>
                  <a:lnTo>
                    <a:pt x="592" y="371"/>
                  </a:lnTo>
                  <a:lnTo>
                    <a:pt x="558" y="362"/>
                  </a:lnTo>
                  <a:lnTo>
                    <a:pt x="536" y="333"/>
                  </a:lnTo>
                  <a:lnTo>
                    <a:pt x="530" y="303"/>
                  </a:lnTo>
                  <a:lnTo>
                    <a:pt x="531" y="271"/>
                  </a:lnTo>
                  <a:lnTo>
                    <a:pt x="523" y="253"/>
                  </a:lnTo>
                  <a:lnTo>
                    <a:pt x="503" y="247"/>
                  </a:lnTo>
                  <a:lnTo>
                    <a:pt x="466" y="247"/>
                  </a:lnTo>
                  <a:lnTo>
                    <a:pt x="423" y="242"/>
                  </a:lnTo>
                  <a:lnTo>
                    <a:pt x="393" y="227"/>
                  </a:lnTo>
                  <a:lnTo>
                    <a:pt x="364" y="202"/>
                  </a:lnTo>
                  <a:lnTo>
                    <a:pt x="340" y="181"/>
                  </a:lnTo>
                  <a:lnTo>
                    <a:pt x="305" y="175"/>
                  </a:lnTo>
                  <a:lnTo>
                    <a:pt x="305" y="208"/>
                  </a:lnTo>
                  <a:lnTo>
                    <a:pt x="283" y="230"/>
                  </a:lnTo>
                  <a:lnTo>
                    <a:pt x="221" y="255"/>
                  </a:lnTo>
                  <a:lnTo>
                    <a:pt x="128" y="309"/>
                  </a:lnTo>
                  <a:lnTo>
                    <a:pt x="94" y="349"/>
                  </a:lnTo>
                  <a:lnTo>
                    <a:pt x="124" y="301"/>
                  </a:lnTo>
                  <a:lnTo>
                    <a:pt x="262" y="218"/>
                  </a:lnTo>
                  <a:lnTo>
                    <a:pt x="290" y="175"/>
                  </a:lnTo>
                  <a:lnTo>
                    <a:pt x="258" y="175"/>
                  </a:lnTo>
                  <a:lnTo>
                    <a:pt x="271" y="150"/>
                  </a:lnTo>
                  <a:lnTo>
                    <a:pt x="225" y="150"/>
                  </a:lnTo>
                  <a:lnTo>
                    <a:pt x="241" y="129"/>
                  </a:lnTo>
                  <a:lnTo>
                    <a:pt x="166" y="150"/>
                  </a:lnTo>
                  <a:lnTo>
                    <a:pt x="160" y="140"/>
                  </a:lnTo>
                  <a:lnTo>
                    <a:pt x="225" y="99"/>
                  </a:lnTo>
                  <a:lnTo>
                    <a:pt x="120" y="138"/>
                  </a:lnTo>
                  <a:lnTo>
                    <a:pt x="185" y="82"/>
                  </a:lnTo>
                  <a:lnTo>
                    <a:pt x="94" y="132"/>
                  </a:lnTo>
                  <a:lnTo>
                    <a:pt x="127" y="99"/>
                  </a:lnTo>
                  <a:lnTo>
                    <a:pt x="178" y="67"/>
                  </a:lnTo>
                  <a:lnTo>
                    <a:pt x="123" y="77"/>
                  </a:lnTo>
                  <a:lnTo>
                    <a:pt x="60" y="129"/>
                  </a:lnTo>
                  <a:lnTo>
                    <a:pt x="11" y="239"/>
                  </a:lnTo>
                  <a:lnTo>
                    <a:pt x="11" y="333"/>
                  </a:lnTo>
                  <a:lnTo>
                    <a:pt x="0" y="235"/>
                  </a:lnTo>
                  <a:lnTo>
                    <a:pt x="32" y="135"/>
                  </a:lnTo>
                  <a:lnTo>
                    <a:pt x="63" y="102"/>
                  </a:lnTo>
                  <a:lnTo>
                    <a:pt x="162" y="32"/>
                  </a:lnTo>
                  <a:lnTo>
                    <a:pt x="223" y="25"/>
                  </a:lnTo>
                  <a:lnTo>
                    <a:pt x="194" y="43"/>
                  </a:lnTo>
                  <a:lnTo>
                    <a:pt x="215" y="64"/>
                  </a:lnTo>
                  <a:lnTo>
                    <a:pt x="239" y="61"/>
                  </a:lnTo>
                  <a:lnTo>
                    <a:pt x="225" y="72"/>
                  </a:lnTo>
                  <a:lnTo>
                    <a:pt x="225" y="72"/>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39" name="Freeform 1067"/>
            <p:cNvSpPr>
              <a:spLocks/>
            </p:cNvSpPr>
            <p:nvPr/>
          </p:nvSpPr>
          <p:spPr bwMode="auto">
            <a:xfrm>
              <a:off x="3690" y="2999"/>
              <a:ext cx="194" cy="252"/>
            </a:xfrm>
            <a:custGeom>
              <a:avLst/>
              <a:gdLst>
                <a:gd name="T0" fmla="*/ 172 w 194"/>
                <a:gd name="T1" fmla="*/ 0 h 252"/>
                <a:gd name="T2" fmla="*/ 172 w 194"/>
                <a:gd name="T3" fmla="*/ 0 h 252"/>
                <a:gd name="T4" fmla="*/ 193 w 194"/>
                <a:gd name="T5" fmla="*/ 17 h 252"/>
                <a:gd name="T6" fmla="*/ 163 w 194"/>
                <a:gd name="T7" fmla="*/ 62 h 252"/>
                <a:gd name="T8" fmla="*/ 163 w 194"/>
                <a:gd name="T9" fmla="*/ 99 h 252"/>
                <a:gd name="T10" fmla="*/ 153 w 194"/>
                <a:gd name="T11" fmla="*/ 137 h 252"/>
                <a:gd name="T12" fmla="*/ 177 w 194"/>
                <a:gd name="T13" fmla="*/ 195 h 252"/>
                <a:gd name="T14" fmla="*/ 166 w 194"/>
                <a:gd name="T15" fmla="*/ 251 h 252"/>
                <a:gd name="T16" fmla="*/ 168 w 194"/>
                <a:gd name="T17" fmla="*/ 195 h 252"/>
                <a:gd name="T18" fmla="*/ 147 w 194"/>
                <a:gd name="T19" fmla="*/ 140 h 252"/>
                <a:gd name="T20" fmla="*/ 111 w 194"/>
                <a:gd name="T21" fmla="*/ 140 h 252"/>
                <a:gd name="T22" fmla="*/ 149 w 194"/>
                <a:gd name="T23" fmla="*/ 102 h 252"/>
                <a:gd name="T24" fmla="*/ 117 w 194"/>
                <a:gd name="T25" fmla="*/ 91 h 252"/>
                <a:gd name="T26" fmla="*/ 78 w 194"/>
                <a:gd name="T27" fmla="*/ 99 h 252"/>
                <a:gd name="T28" fmla="*/ 41 w 194"/>
                <a:gd name="T29" fmla="*/ 99 h 252"/>
                <a:gd name="T30" fmla="*/ 0 w 194"/>
                <a:gd name="T31" fmla="*/ 117 h 252"/>
                <a:gd name="T32" fmla="*/ 64 w 194"/>
                <a:gd name="T33" fmla="*/ 77 h 252"/>
                <a:gd name="T34" fmla="*/ 144 w 194"/>
                <a:gd name="T35" fmla="*/ 65 h 252"/>
                <a:gd name="T36" fmla="*/ 172 w 194"/>
                <a:gd name="T37" fmla="*/ 29 h 252"/>
                <a:gd name="T38" fmla="*/ 130 w 194"/>
                <a:gd name="T39" fmla="*/ 42 h 252"/>
                <a:gd name="T40" fmla="*/ 159 w 194"/>
                <a:gd name="T41" fmla="*/ 9 h 252"/>
                <a:gd name="T42" fmla="*/ 172 w 194"/>
                <a:gd name="T43" fmla="*/ 0 h 252"/>
                <a:gd name="T44" fmla="*/ 172 w 194"/>
                <a:gd name="T45"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94" h="252">
                  <a:moveTo>
                    <a:pt x="172" y="0"/>
                  </a:moveTo>
                  <a:lnTo>
                    <a:pt x="172" y="0"/>
                  </a:lnTo>
                  <a:lnTo>
                    <a:pt x="193" y="17"/>
                  </a:lnTo>
                  <a:lnTo>
                    <a:pt x="163" y="62"/>
                  </a:lnTo>
                  <a:lnTo>
                    <a:pt x="163" y="99"/>
                  </a:lnTo>
                  <a:lnTo>
                    <a:pt x="153" y="137"/>
                  </a:lnTo>
                  <a:lnTo>
                    <a:pt x="177" y="195"/>
                  </a:lnTo>
                  <a:lnTo>
                    <a:pt x="166" y="251"/>
                  </a:lnTo>
                  <a:lnTo>
                    <a:pt x="168" y="195"/>
                  </a:lnTo>
                  <a:lnTo>
                    <a:pt x="147" y="140"/>
                  </a:lnTo>
                  <a:lnTo>
                    <a:pt x="111" y="140"/>
                  </a:lnTo>
                  <a:lnTo>
                    <a:pt x="149" y="102"/>
                  </a:lnTo>
                  <a:lnTo>
                    <a:pt x="117" y="91"/>
                  </a:lnTo>
                  <a:lnTo>
                    <a:pt x="78" y="99"/>
                  </a:lnTo>
                  <a:lnTo>
                    <a:pt x="41" y="99"/>
                  </a:lnTo>
                  <a:lnTo>
                    <a:pt x="0" y="117"/>
                  </a:lnTo>
                  <a:lnTo>
                    <a:pt x="64" y="77"/>
                  </a:lnTo>
                  <a:lnTo>
                    <a:pt x="144" y="65"/>
                  </a:lnTo>
                  <a:lnTo>
                    <a:pt x="172" y="29"/>
                  </a:lnTo>
                  <a:lnTo>
                    <a:pt x="130" y="42"/>
                  </a:lnTo>
                  <a:lnTo>
                    <a:pt x="159" y="9"/>
                  </a:lnTo>
                  <a:lnTo>
                    <a:pt x="172" y="0"/>
                  </a:lnTo>
                  <a:lnTo>
                    <a:pt x="172"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40" name="Freeform 1068"/>
            <p:cNvSpPr>
              <a:spLocks/>
            </p:cNvSpPr>
            <p:nvPr/>
          </p:nvSpPr>
          <p:spPr bwMode="auto">
            <a:xfrm>
              <a:off x="3436" y="3143"/>
              <a:ext cx="559" cy="498"/>
            </a:xfrm>
            <a:custGeom>
              <a:avLst/>
              <a:gdLst>
                <a:gd name="T0" fmla="*/ 403 w 559"/>
                <a:gd name="T1" fmla="*/ 0 h 498"/>
                <a:gd name="T2" fmla="*/ 315 w 559"/>
                <a:gd name="T3" fmla="*/ 26 h 498"/>
                <a:gd name="T4" fmla="*/ 282 w 559"/>
                <a:gd name="T5" fmla="*/ 96 h 498"/>
                <a:gd name="T6" fmla="*/ 315 w 559"/>
                <a:gd name="T7" fmla="*/ 206 h 498"/>
                <a:gd name="T8" fmla="*/ 299 w 559"/>
                <a:gd name="T9" fmla="*/ 224 h 498"/>
                <a:gd name="T10" fmla="*/ 299 w 559"/>
                <a:gd name="T11" fmla="*/ 267 h 498"/>
                <a:gd name="T12" fmla="*/ 396 w 559"/>
                <a:gd name="T13" fmla="*/ 346 h 498"/>
                <a:gd name="T14" fmla="*/ 282 w 559"/>
                <a:gd name="T15" fmla="*/ 287 h 498"/>
                <a:gd name="T16" fmla="*/ 295 w 559"/>
                <a:gd name="T17" fmla="*/ 346 h 498"/>
                <a:gd name="T18" fmla="*/ 217 w 559"/>
                <a:gd name="T19" fmla="*/ 170 h 498"/>
                <a:gd name="T20" fmla="*/ 257 w 559"/>
                <a:gd name="T21" fmla="*/ 361 h 498"/>
                <a:gd name="T22" fmla="*/ 188 w 559"/>
                <a:gd name="T23" fmla="*/ 323 h 498"/>
                <a:gd name="T24" fmla="*/ 170 w 559"/>
                <a:gd name="T25" fmla="*/ 313 h 498"/>
                <a:gd name="T26" fmla="*/ 176 w 559"/>
                <a:gd name="T27" fmla="*/ 387 h 498"/>
                <a:gd name="T28" fmla="*/ 141 w 559"/>
                <a:gd name="T29" fmla="*/ 234 h 498"/>
                <a:gd name="T30" fmla="*/ 126 w 559"/>
                <a:gd name="T31" fmla="*/ 180 h 498"/>
                <a:gd name="T32" fmla="*/ 114 w 559"/>
                <a:gd name="T33" fmla="*/ 346 h 498"/>
                <a:gd name="T34" fmla="*/ 75 w 559"/>
                <a:gd name="T35" fmla="*/ 309 h 498"/>
                <a:gd name="T36" fmla="*/ 62 w 559"/>
                <a:gd name="T37" fmla="*/ 305 h 498"/>
                <a:gd name="T38" fmla="*/ 19 w 559"/>
                <a:gd name="T39" fmla="*/ 273 h 498"/>
                <a:gd name="T40" fmla="*/ 0 w 559"/>
                <a:gd name="T41" fmla="*/ 291 h 498"/>
                <a:gd name="T42" fmla="*/ 86 w 559"/>
                <a:gd name="T43" fmla="*/ 363 h 498"/>
                <a:gd name="T44" fmla="*/ 150 w 559"/>
                <a:gd name="T45" fmla="*/ 422 h 498"/>
                <a:gd name="T46" fmla="*/ 176 w 559"/>
                <a:gd name="T47" fmla="*/ 431 h 498"/>
                <a:gd name="T48" fmla="*/ 290 w 559"/>
                <a:gd name="T49" fmla="*/ 489 h 498"/>
                <a:gd name="T50" fmla="*/ 378 w 559"/>
                <a:gd name="T51" fmla="*/ 497 h 498"/>
                <a:gd name="T52" fmla="*/ 389 w 559"/>
                <a:gd name="T53" fmla="*/ 459 h 498"/>
                <a:gd name="T54" fmla="*/ 431 w 559"/>
                <a:gd name="T55" fmla="*/ 435 h 498"/>
                <a:gd name="T56" fmla="*/ 324 w 559"/>
                <a:gd name="T57" fmla="*/ 389 h 498"/>
                <a:gd name="T58" fmla="*/ 353 w 559"/>
                <a:gd name="T59" fmla="*/ 369 h 498"/>
                <a:gd name="T60" fmla="*/ 369 w 559"/>
                <a:gd name="T61" fmla="*/ 355 h 498"/>
                <a:gd name="T62" fmla="*/ 392 w 559"/>
                <a:gd name="T63" fmla="*/ 315 h 498"/>
                <a:gd name="T64" fmla="*/ 471 w 559"/>
                <a:gd name="T65" fmla="*/ 285 h 498"/>
                <a:gd name="T66" fmla="*/ 460 w 559"/>
                <a:gd name="T67" fmla="*/ 267 h 498"/>
                <a:gd name="T68" fmla="*/ 420 w 559"/>
                <a:gd name="T69" fmla="*/ 253 h 498"/>
                <a:gd name="T70" fmla="*/ 384 w 559"/>
                <a:gd name="T71" fmla="*/ 250 h 498"/>
                <a:gd name="T72" fmla="*/ 362 w 559"/>
                <a:gd name="T73" fmla="*/ 234 h 498"/>
                <a:gd name="T74" fmla="*/ 381 w 559"/>
                <a:gd name="T75" fmla="*/ 217 h 498"/>
                <a:gd name="T76" fmla="*/ 396 w 559"/>
                <a:gd name="T77" fmla="*/ 224 h 498"/>
                <a:gd name="T78" fmla="*/ 375 w 559"/>
                <a:gd name="T79" fmla="*/ 209 h 498"/>
                <a:gd name="T80" fmla="*/ 353 w 559"/>
                <a:gd name="T81" fmla="*/ 194 h 498"/>
                <a:gd name="T82" fmla="*/ 414 w 559"/>
                <a:gd name="T83" fmla="*/ 116 h 498"/>
                <a:gd name="T84" fmla="*/ 396 w 559"/>
                <a:gd name="T85" fmla="*/ 101 h 498"/>
                <a:gd name="T86" fmla="*/ 381 w 559"/>
                <a:gd name="T87" fmla="*/ 86 h 498"/>
                <a:gd name="T88" fmla="*/ 328 w 559"/>
                <a:gd name="T89" fmla="*/ 105 h 498"/>
                <a:gd name="T90" fmla="*/ 320 w 559"/>
                <a:gd name="T91" fmla="*/ 86 h 498"/>
                <a:gd name="T92" fmla="*/ 362 w 559"/>
                <a:gd name="T93" fmla="*/ 29 h 498"/>
                <a:gd name="T94" fmla="*/ 403 w 559"/>
                <a:gd name="T95" fmla="*/ 0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9" h="498">
                  <a:moveTo>
                    <a:pt x="403" y="0"/>
                  </a:moveTo>
                  <a:lnTo>
                    <a:pt x="403" y="0"/>
                  </a:lnTo>
                  <a:lnTo>
                    <a:pt x="359" y="19"/>
                  </a:lnTo>
                  <a:lnTo>
                    <a:pt x="315" y="26"/>
                  </a:lnTo>
                  <a:lnTo>
                    <a:pt x="282" y="61"/>
                  </a:lnTo>
                  <a:lnTo>
                    <a:pt x="282" y="96"/>
                  </a:lnTo>
                  <a:lnTo>
                    <a:pt x="312" y="169"/>
                  </a:lnTo>
                  <a:lnTo>
                    <a:pt x="315" y="206"/>
                  </a:lnTo>
                  <a:lnTo>
                    <a:pt x="330" y="241"/>
                  </a:lnTo>
                  <a:lnTo>
                    <a:pt x="299" y="224"/>
                  </a:lnTo>
                  <a:lnTo>
                    <a:pt x="332" y="279"/>
                  </a:lnTo>
                  <a:lnTo>
                    <a:pt x="299" y="267"/>
                  </a:lnTo>
                  <a:lnTo>
                    <a:pt x="342" y="311"/>
                  </a:lnTo>
                  <a:lnTo>
                    <a:pt x="396" y="346"/>
                  </a:lnTo>
                  <a:lnTo>
                    <a:pt x="323" y="311"/>
                  </a:lnTo>
                  <a:lnTo>
                    <a:pt x="282" y="287"/>
                  </a:lnTo>
                  <a:lnTo>
                    <a:pt x="315" y="346"/>
                  </a:lnTo>
                  <a:lnTo>
                    <a:pt x="295" y="346"/>
                  </a:lnTo>
                  <a:lnTo>
                    <a:pt x="253" y="277"/>
                  </a:lnTo>
                  <a:lnTo>
                    <a:pt x="217" y="170"/>
                  </a:lnTo>
                  <a:lnTo>
                    <a:pt x="230" y="273"/>
                  </a:lnTo>
                  <a:lnTo>
                    <a:pt x="257" y="361"/>
                  </a:lnTo>
                  <a:lnTo>
                    <a:pt x="328" y="447"/>
                  </a:lnTo>
                  <a:lnTo>
                    <a:pt x="188" y="323"/>
                  </a:lnTo>
                  <a:lnTo>
                    <a:pt x="170" y="255"/>
                  </a:lnTo>
                  <a:lnTo>
                    <a:pt x="170" y="313"/>
                  </a:lnTo>
                  <a:lnTo>
                    <a:pt x="204" y="419"/>
                  </a:lnTo>
                  <a:lnTo>
                    <a:pt x="176" y="387"/>
                  </a:lnTo>
                  <a:lnTo>
                    <a:pt x="141" y="287"/>
                  </a:lnTo>
                  <a:lnTo>
                    <a:pt x="141" y="234"/>
                  </a:lnTo>
                  <a:lnTo>
                    <a:pt x="126" y="271"/>
                  </a:lnTo>
                  <a:lnTo>
                    <a:pt x="126" y="180"/>
                  </a:lnTo>
                  <a:lnTo>
                    <a:pt x="108" y="296"/>
                  </a:lnTo>
                  <a:lnTo>
                    <a:pt x="114" y="346"/>
                  </a:lnTo>
                  <a:lnTo>
                    <a:pt x="91" y="296"/>
                  </a:lnTo>
                  <a:lnTo>
                    <a:pt x="75" y="309"/>
                  </a:lnTo>
                  <a:lnTo>
                    <a:pt x="68" y="167"/>
                  </a:lnTo>
                  <a:lnTo>
                    <a:pt x="62" y="305"/>
                  </a:lnTo>
                  <a:lnTo>
                    <a:pt x="37" y="258"/>
                  </a:lnTo>
                  <a:lnTo>
                    <a:pt x="19" y="273"/>
                  </a:lnTo>
                  <a:lnTo>
                    <a:pt x="19" y="200"/>
                  </a:lnTo>
                  <a:lnTo>
                    <a:pt x="0" y="291"/>
                  </a:lnTo>
                  <a:lnTo>
                    <a:pt x="39" y="346"/>
                  </a:lnTo>
                  <a:lnTo>
                    <a:pt x="86" y="363"/>
                  </a:lnTo>
                  <a:lnTo>
                    <a:pt x="124" y="361"/>
                  </a:lnTo>
                  <a:lnTo>
                    <a:pt x="150" y="422"/>
                  </a:lnTo>
                  <a:lnTo>
                    <a:pt x="182" y="459"/>
                  </a:lnTo>
                  <a:lnTo>
                    <a:pt x="176" y="431"/>
                  </a:lnTo>
                  <a:lnTo>
                    <a:pt x="253" y="489"/>
                  </a:lnTo>
                  <a:lnTo>
                    <a:pt x="290" y="489"/>
                  </a:lnTo>
                  <a:lnTo>
                    <a:pt x="272" y="465"/>
                  </a:lnTo>
                  <a:lnTo>
                    <a:pt x="378" y="497"/>
                  </a:lnTo>
                  <a:lnTo>
                    <a:pt x="373" y="469"/>
                  </a:lnTo>
                  <a:lnTo>
                    <a:pt x="389" y="459"/>
                  </a:lnTo>
                  <a:lnTo>
                    <a:pt x="381" y="447"/>
                  </a:lnTo>
                  <a:lnTo>
                    <a:pt x="431" y="435"/>
                  </a:lnTo>
                  <a:lnTo>
                    <a:pt x="384" y="435"/>
                  </a:lnTo>
                  <a:lnTo>
                    <a:pt x="324" y="389"/>
                  </a:lnTo>
                  <a:lnTo>
                    <a:pt x="364" y="393"/>
                  </a:lnTo>
                  <a:lnTo>
                    <a:pt x="353" y="369"/>
                  </a:lnTo>
                  <a:lnTo>
                    <a:pt x="407" y="380"/>
                  </a:lnTo>
                  <a:lnTo>
                    <a:pt x="369" y="355"/>
                  </a:lnTo>
                  <a:lnTo>
                    <a:pt x="420" y="355"/>
                  </a:lnTo>
                  <a:lnTo>
                    <a:pt x="392" y="315"/>
                  </a:lnTo>
                  <a:lnTo>
                    <a:pt x="426" y="285"/>
                  </a:lnTo>
                  <a:lnTo>
                    <a:pt x="471" y="285"/>
                  </a:lnTo>
                  <a:lnTo>
                    <a:pt x="558" y="341"/>
                  </a:lnTo>
                  <a:lnTo>
                    <a:pt x="460" y="267"/>
                  </a:lnTo>
                  <a:lnTo>
                    <a:pt x="420" y="226"/>
                  </a:lnTo>
                  <a:lnTo>
                    <a:pt x="420" y="253"/>
                  </a:lnTo>
                  <a:lnTo>
                    <a:pt x="398" y="233"/>
                  </a:lnTo>
                  <a:lnTo>
                    <a:pt x="384" y="250"/>
                  </a:lnTo>
                  <a:lnTo>
                    <a:pt x="369" y="247"/>
                  </a:lnTo>
                  <a:lnTo>
                    <a:pt x="362" y="234"/>
                  </a:lnTo>
                  <a:lnTo>
                    <a:pt x="365" y="221"/>
                  </a:lnTo>
                  <a:lnTo>
                    <a:pt x="381" y="217"/>
                  </a:lnTo>
                  <a:lnTo>
                    <a:pt x="392" y="221"/>
                  </a:lnTo>
                  <a:lnTo>
                    <a:pt x="396" y="224"/>
                  </a:lnTo>
                  <a:lnTo>
                    <a:pt x="389" y="212"/>
                  </a:lnTo>
                  <a:lnTo>
                    <a:pt x="375" y="209"/>
                  </a:lnTo>
                  <a:lnTo>
                    <a:pt x="356" y="215"/>
                  </a:lnTo>
                  <a:lnTo>
                    <a:pt x="353" y="194"/>
                  </a:lnTo>
                  <a:lnTo>
                    <a:pt x="356" y="170"/>
                  </a:lnTo>
                  <a:lnTo>
                    <a:pt x="414" y="116"/>
                  </a:lnTo>
                  <a:lnTo>
                    <a:pt x="424" y="84"/>
                  </a:lnTo>
                  <a:lnTo>
                    <a:pt x="396" y="101"/>
                  </a:lnTo>
                  <a:lnTo>
                    <a:pt x="342" y="153"/>
                  </a:lnTo>
                  <a:lnTo>
                    <a:pt x="381" y="86"/>
                  </a:lnTo>
                  <a:lnTo>
                    <a:pt x="323" y="132"/>
                  </a:lnTo>
                  <a:lnTo>
                    <a:pt x="328" y="105"/>
                  </a:lnTo>
                  <a:lnTo>
                    <a:pt x="381" y="59"/>
                  </a:lnTo>
                  <a:lnTo>
                    <a:pt x="320" y="86"/>
                  </a:lnTo>
                  <a:lnTo>
                    <a:pt x="328" y="65"/>
                  </a:lnTo>
                  <a:lnTo>
                    <a:pt x="362" y="29"/>
                  </a:lnTo>
                  <a:lnTo>
                    <a:pt x="407" y="9"/>
                  </a:lnTo>
                  <a:lnTo>
                    <a:pt x="403" y="0"/>
                  </a:lnTo>
                  <a:lnTo>
                    <a:pt x="403"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41" name="Freeform 1069"/>
            <p:cNvSpPr>
              <a:spLocks/>
            </p:cNvSpPr>
            <p:nvPr/>
          </p:nvSpPr>
          <p:spPr bwMode="auto">
            <a:xfrm>
              <a:off x="3455" y="3064"/>
              <a:ext cx="223" cy="381"/>
            </a:xfrm>
            <a:custGeom>
              <a:avLst/>
              <a:gdLst>
                <a:gd name="T0" fmla="*/ 205 w 223"/>
                <a:gd name="T1" fmla="*/ 8 h 381"/>
                <a:gd name="T2" fmla="*/ 205 w 223"/>
                <a:gd name="T3" fmla="*/ 8 h 381"/>
                <a:gd name="T4" fmla="*/ 188 w 223"/>
                <a:gd name="T5" fmla="*/ 29 h 381"/>
                <a:gd name="T6" fmla="*/ 181 w 223"/>
                <a:gd name="T7" fmla="*/ 52 h 381"/>
                <a:gd name="T8" fmla="*/ 175 w 223"/>
                <a:gd name="T9" fmla="*/ 41 h 381"/>
                <a:gd name="T10" fmla="*/ 169 w 223"/>
                <a:gd name="T11" fmla="*/ 70 h 381"/>
                <a:gd name="T12" fmla="*/ 165 w 223"/>
                <a:gd name="T13" fmla="*/ 103 h 381"/>
                <a:gd name="T14" fmla="*/ 151 w 223"/>
                <a:gd name="T15" fmla="*/ 67 h 381"/>
                <a:gd name="T16" fmla="*/ 143 w 223"/>
                <a:gd name="T17" fmla="*/ 93 h 381"/>
                <a:gd name="T18" fmla="*/ 151 w 223"/>
                <a:gd name="T19" fmla="*/ 151 h 381"/>
                <a:gd name="T20" fmla="*/ 169 w 223"/>
                <a:gd name="T21" fmla="*/ 201 h 381"/>
                <a:gd name="T22" fmla="*/ 171 w 223"/>
                <a:gd name="T23" fmla="*/ 146 h 381"/>
                <a:gd name="T24" fmla="*/ 188 w 223"/>
                <a:gd name="T25" fmla="*/ 95 h 381"/>
                <a:gd name="T26" fmla="*/ 185 w 223"/>
                <a:gd name="T27" fmla="*/ 158 h 381"/>
                <a:gd name="T28" fmla="*/ 205 w 223"/>
                <a:gd name="T29" fmla="*/ 288 h 381"/>
                <a:gd name="T30" fmla="*/ 222 w 223"/>
                <a:gd name="T31" fmla="*/ 380 h 381"/>
                <a:gd name="T32" fmla="*/ 182 w 223"/>
                <a:gd name="T33" fmla="*/ 285 h 381"/>
                <a:gd name="T34" fmla="*/ 148 w 223"/>
                <a:gd name="T35" fmla="*/ 178 h 381"/>
                <a:gd name="T36" fmla="*/ 131 w 223"/>
                <a:gd name="T37" fmla="*/ 116 h 381"/>
                <a:gd name="T38" fmla="*/ 131 w 223"/>
                <a:gd name="T39" fmla="*/ 275 h 381"/>
                <a:gd name="T40" fmla="*/ 125 w 223"/>
                <a:gd name="T41" fmla="*/ 180 h 381"/>
                <a:gd name="T42" fmla="*/ 99 w 223"/>
                <a:gd name="T43" fmla="*/ 134 h 381"/>
                <a:gd name="T44" fmla="*/ 99 w 223"/>
                <a:gd name="T45" fmla="*/ 211 h 381"/>
                <a:gd name="T46" fmla="*/ 83 w 223"/>
                <a:gd name="T47" fmla="*/ 261 h 381"/>
                <a:gd name="T48" fmla="*/ 83 w 223"/>
                <a:gd name="T49" fmla="*/ 151 h 381"/>
                <a:gd name="T50" fmla="*/ 73 w 223"/>
                <a:gd name="T51" fmla="*/ 108 h 381"/>
                <a:gd name="T52" fmla="*/ 31 w 223"/>
                <a:gd name="T53" fmla="*/ 249 h 381"/>
                <a:gd name="T54" fmla="*/ 0 w 223"/>
                <a:gd name="T55" fmla="*/ 283 h 381"/>
                <a:gd name="T56" fmla="*/ 20 w 223"/>
                <a:gd name="T57" fmla="*/ 246 h 381"/>
                <a:gd name="T58" fmla="*/ 53 w 223"/>
                <a:gd name="T59" fmla="*/ 93 h 381"/>
                <a:gd name="T60" fmla="*/ 70 w 223"/>
                <a:gd name="T61" fmla="*/ 72 h 381"/>
                <a:gd name="T62" fmla="*/ 115 w 223"/>
                <a:gd name="T63" fmla="*/ 42 h 381"/>
                <a:gd name="T64" fmla="*/ 122 w 223"/>
                <a:gd name="T65" fmla="*/ 32 h 381"/>
                <a:gd name="T66" fmla="*/ 125 w 223"/>
                <a:gd name="T67" fmla="*/ 56 h 381"/>
                <a:gd name="T68" fmla="*/ 136 w 223"/>
                <a:gd name="T69" fmla="*/ 85 h 381"/>
                <a:gd name="T70" fmla="*/ 145 w 223"/>
                <a:gd name="T71" fmla="*/ 47 h 381"/>
                <a:gd name="T72" fmla="*/ 171 w 223"/>
                <a:gd name="T73" fmla="*/ 15 h 381"/>
                <a:gd name="T74" fmla="*/ 169 w 223"/>
                <a:gd name="T75" fmla="*/ 32 h 381"/>
                <a:gd name="T76" fmla="*/ 208 w 223"/>
                <a:gd name="T77" fmla="*/ 0 h 381"/>
                <a:gd name="T78" fmla="*/ 205 w 223"/>
                <a:gd name="T79" fmla="*/ 8 h 381"/>
                <a:gd name="T80" fmla="*/ 205 w 223"/>
                <a:gd name="T81" fmla="*/ 8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23" h="381">
                  <a:moveTo>
                    <a:pt x="205" y="8"/>
                  </a:moveTo>
                  <a:lnTo>
                    <a:pt x="205" y="8"/>
                  </a:lnTo>
                  <a:lnTo>
                    <a:pt x="188" y="29"/>
                  </a:lnTo>
                  <a:lnTo>
                    <a:pt x="181" y="52"/>
                  </a:lnTo>
                  <a:lnTo>
                    <a:pt x="175" y="41"/>
                  </a:lnTo>
                  <a:lnTo>
                    <a:pt x="169" y="70"/>
                  </a:lnTo>
                  <a:lnTo>
                    <a:pt x="165" y="103"/>
                  </a:lnTo>
                  <a:lnTo>
                    <a:pt x="151" y="67"/>
                  </a:lnTo>
                  <a:lnTo>
                    <a:pt x="143" y="93"/>
                  </a:lnTo>
                  <a:lnTo>
                    <a:pt x="151" y="151"/>
                  </a:lnTo>
                  <a:lnTo>
                    <a:pt x="169" y="201"/>
                  </a:lnTo>
                  <a:lnTo>
                    <a:pt x="171" y="146"/>
                  </a:lnTo>
                  <a:lnTo>
                    <a:pt x="188" y="95"/>
                  </a:lnTo>
                  <a:lnTo>
                    <a:pt x="185" y="158"/>
                  </a:lnTo>
                  <a:lnTo>
                    <a:pt x="205" y="288"/>
                  </a:lnTo>
                  <a:lnTo>
                    <a:pt x="222" y="380"/>
                  </a:lnTo>
                  <a:lnTo>
                    <a:pt x="182" y="285"/>
                  </a:lnTo>
                  <a:lnTo>
                    <a:pt x="148" y="178"/>
                  </a:lnTo>
                  <a:lnTo>
                    <a:pt x="131" y="116"/>
                  </a:lnTo>
                  <a:lnTo>
                    <a:pt x="131" y="275"/>
                  </a:lnTo>
                  <a:lnTo>
                    <a:pt x="125" y="180"/>
                  </a:lnTo>
                  <a:lnTo>
                    <a:pt x="99" y="134"/>
                  </a:lnTo>
                  <a:lnTo>
                    <a:pt x="99" y="211"/>
                  </a:lnTo>
                  <a:lnTo>
                    <a:pt x="83" y="261"/>
                  </a:lnTo>
                  <a:lnTo>
                    <a:pt x="83" y="151"/>
                  </a:lnTo>
                  <a:lnTo>
                    <a:pt x="73" y="108"/>
                  </a:lnTo>
                  <a:lnTo>
                    <a:pt x="31" y="249"/>
                  </a:lnTo>
                  <a:lnTo>
                    <a:pt x="0" y="283"/>
                  </a:lnTo>
                  <a:lnTo>
                    <a:pt x="20" y="246"/>
                  </a:lnTo>
                  <a:lnTo>
                    <a:pt x="53" y="93"/>
                  </a:lnTo>
                  <a:lnTo>
                    <a:pt x="70" y="72"/>
                  </a:lnTo>
                  <a:lnTo>
                    <a:pt x="115" y="42"/>
                  </a:lnTo>
                  <a:lnTo>
                    <a:pt x="122" y="32"/>
                  </a:lnTo>
                  <a:lnTo>
                    <a:pt x="125" y="56"/>
                  </a:lnTo>
                  <a:lnTo>
                    <a:pt x="136" y="85"/>
                  </a:lnTo>
                  <a:lnTo>
                    <a:pt x="145" y="47"/>
                  </a:lnTo>
                  <a:lnTo>
                    <a:pt x="171" y="15"/>
                  </a:lnTo>
                  <a:lnTo>
                    <a:pt x="169" y="32"/>
                  </a:lnTo>
                  <a:lnTo>
                    <a:pt x="208" y="0"/>
                  </a:lnTo>
                  <a:lnTo>
                    <a:pt x="205" y="8"/>
                  </a:lnTo>
                  <a:lnTo>
                    <a:pt x="205" y="8"/>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42" name="Freeform 1070"/>
            <p:cNvSpPr>
              <a:spLocks/>
            </p:cNvSpPr>
            <p:nvPr/>
          </p:nvSpPr>
          <p:spPr bwMode="auto">
            <a:xfrm>
              <a:off x="4200" y="3139"/>
              <a:ext cx="35" cy="354"/>
            </a:xfrm>
            <a:custGeom>
              <a:avLst/>
              <a:gdLst>
                <a:gd name="T0" fmla="*/ 5 w 35"/>
                <a:gd name="T1" fmla="*/ 10 h 354"/>
                <a:gd name="T2" fmla="*/ 5 w 35"/>
                <a:gd name="T3" fmla="*/ 10 h 354"/>
                <a:gd name="T4" fmla="*/ 19 w 35"/>
                <a:gd name="T5" fmla="*/ 63 h 354"/>
                <a:gd name="T6" fmla="*/ 22 w 35"/>
                <a:gd name="T7" fmla="*/ 120 h 354"/>
                <a:gd name="T8" fmla="*/ 30 w 35"/>
                <a:gd name="T9" fmla="*/ 173 h 354"/>
                <a:gd name="T10" fmla="*/ 26 w 35"/>
                <a:gd name="T11" fmla="*/ 238 h 354"/>
                <a:gd name="T12" fmla="*/ 20 w 35"/>
                <a:gd name="T13" fmla="*/ 281 h 354"/>
                <a:gd name="T14" fmla="*/ 11 w 35"/>
                <a:gd name="T15" fmla="*/ 329 h 354"/>
                <a:gd name="T16" fmla="*/ 0 w 35"/>
                <a:gd name="T17" fmla="*/ 353 h 354"/>
                <a:gd name="T18" fmla="*/ 14 w 35"/>
                <a:gd name="T19" fmla="*/ 336 h 354"/>
                <a:gd name="T20" fmla="*/ 26 w 35"/>
                <a:gd name="T21" fmla="*/ 297 h 354"/>
                <a:gd name="T22" fmla="*/ 34 w 35"/>
                <a:gd name="T23" fmla="*/ 208 h 354"/>
                <a:gd name="T24" fmla="*/ 32 w 35"/>
                <a:gd name="T25" fmla="*/ 149 h 354"/>
                <a:gd name="T26" fmla="*/ 26 w 35"/>
                <a:gd name="T27" fmla="*/ 78 h 354"/>
                <a:gd name="T28" fmla="*/ 19 w 35"/>
                <a:gd name="T29" fmla="*/ 33 h 354"/>
                <a:gd name="T30" fmla="*/ 7 w 35"/>
                <a:gd name="T31" fmla="*/ 0 h 354"/>
                <a:gd name="T32" fmla="*/ 5 w 35"/>
                <a:gd name="T33" fmla="*/ 10 h 354"/>
                <a:gd name="T34" fmla="*/ 5 w 35"/>
                <a:gd name="T35" fmla="*/ 10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5" h="354">
                  <a:moveTo>
                    <a:pt x="5" y="10"/>
                  </a:moveTo>
                  <a:lnTo>
                    <a:pt x="5" y="10"/>
                  </a:lnTo>
                  <a:lnTo>
                    <a:pt x="19" y="63"/>
                  </a:lnTo>
                  <a:lnTo>
                    <a:pt x="22" y="120"/>
                  </a:lnTo>
                  <a:lnTo>
                    <a:pt x="30" y="173"/>
                  </a:lnTo>
                  <a:lnTo>
                    <a:pt x="26" y="238"/>
                  </a:lnTo>
                  <a:lnTo>
                    <a:pt x="20" y="281"/>
                  </a:lnTo>
                  <a:lnTo>
                    <a:pt x="11" y="329"/>
                  </a:lnTo>
                  <a:lnTo>
                    <a:pt x="0" y="353"/>
                  </a:lnTo>
                  <a:lnTo>
                    <a:pt x="14" y="336"/>
                  </a:lnTo>
                  <a:lnTo>
                    <a:pt x="26" y="297"/>
                  </a:lnTo>
                  <a:lnTo>
                    <a:pt x="34" y="208"/>
                  </a:lnTo>
                  <a:lnTo>
                    <a:pt x="32" y="149"/>
                  </a:lnTo>
                  <a:lnTo>
                    <a:pt x="26" y="78"/>
                  </a:lnTo>
                  <a:lnTo>
                    <a:pt x="19" y="33"/>
                  </a:lnTo>
                  <a:lnTo>
                    <a:pt x="7" y="0"/>
                  </a:lnTo>
                  <a:lnTo>
                    <a:pt x="5" y="10"/>
                  </a:lnTo>
                  <a:lnTo>
                    <a:pt x="5" y="1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43" name="Freeform 1071"/>
            <p:cNvSpPr>
              <a:spLocks/>
            </p:cNvSpPr>
            <p:nvPr/>
          </p:nvSpPr>
          <p:spPr bwMode="auto">
            <a:xfrm>
              <a:off x="3869" y="3468"/>
              <a:ext cx="332" cy="111"/>
            </a:xfrm>
            <a:custGeom>
              <a:avLst/>
              <a:gdLst>
                <a:gd name="T0" fmla="*/ 331 w 332"/>
                <a:gd name="T1" fmla="*/ 24 h 111"/>
                <a:gd name="T2" fmla="*/ 331 w 332"/>
                <a:gd name="T3" fmla="*/ 24 h 111"/>
                <a:gd name="T4" fmla="*/ 294 w 332"/>
                <a:gd name="T5" fmla="*/ 42 h 111"/>
                <a:gd name="T6" fmla="*/ 269 w 332"/>
                <a:gd name="T7" fmla="*/ 48 h 111"/>
                <a:gd name="T8" fmla="*/ 232 w 332"/>
                <a:gd name="T9" fmla="*/ 42 h 111"/>
                <a:gd name="T10" fmla="*/ 173 w 332"/>
                <a:gd name="T11" fmla="*/ 18 h 111"/>
                <a:gd name="T12" fmla="*/ 107 w 332"/>
                <a:gd name="T13" fmla="*/ 0 h 111"/>
                <a:gd name="T14" fmla="*/ 131 w 332"/>
                <a:gd name="T15" fmla="*/ 21 h 111"/>
                <a:gd name="T16" fmla="*/ 193 w 332"/>
                <a:gd name="T17" fmla="*/ 38 h 111"/>
                <a:gd name="T18" fmla="*/ 169 w 332"/>
                <a:gd name="T19" fmla="*/ 88 h 111"/>
                <a:gd name="T20" fmla="*/ 99 w 332"/>
                <a:gd name="T21" fmla="*/ 88 h 111"/>
                <a:gd name="T22" fmla="*/ 0 w 332"/>
                <a:gd name="T23" fmla="*/ 42 h 111"/>
                <a:gd name="T24" fmla="*/ 75 w 332"/>
                <a:gd name="T25" fmla="*/ 97 h 111"/>
                <a:gd name="T26" fmla="*/ 200 w 332"/>
                <a:gd name="T27" fmla="*/ 110 h 111"/>
                <a:gd name="T28" fmla="*/ 222 w 332"/>
                <a:gd name="T29" fmla="*/ 76 h 111"/>
                <a:gd name="T30" fmla="*/ 222 w 332"/>
                <a:gd name="T31" fmla="*/ 54 h 111"/>
                <a:gd name="T32" fmla="*/ 276 w 332"/>
                <a:gd name="T33" fmla="*/ 54 h 111"/>
                <a:gd name="T34" fmla="*/ 323 w 332"/>
                <a:gd name="T35" fmla="*/ 32 h 111"/>
                <a:gd name="T36" fmla="*/ 331 w 332"/>
                <a:gd name="T37" fmla="*/ 24 h 111"/>
                <a:gd name="T38" fmla="*/ 331 w 332"/>
                <a:gd name="T39" fmla="*/ 24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32" h="111">
                  <a:moveTo>
                    <a:pt x="331" y="24"/>
                  </a:moveTo>
                  <a:lnTo>
                    <a:pt x="331" y="24"/>
                  </a:lnTo>
                  <a:lnTo>
                    <a:pt x="294" y="42"/>
                  </a:lnTo>
                  <a:lnTo>
                    <a:pt x="269" y="48"/>
                  </a:lnTo>
                  <a:lnTo>
                    <a:pt x="232" y="42"/>
                  </a:lnTo>
                  <a:lnTo>
                    <a:pt x="173" y="18"/>
                  </a:lnTo>
                  <a:lnTo>
                    <a:pt x="107" y="0"/>
                  </a:lnTo>
                  <a:lnTo>
                    <a:pt x="131" y="21"/>
                  </a:lnTo>
                  <a:lnTo>
                    <a:pt x="193" y="38"/>
                  </a:lnTo>
                  <a:lnTo>
                    <a:pt x="169" y="88"/>
                  </a:lnTo>
                  <a:lnTo>
                    <a:pt x="99" y="88"/>
                  </a:lnTo>
                  <a:lnTo>
                    <a:pt x="0" y="42"/>
                  </a:lnTo>
                  <a:lnTo>
                    <a:pt x="75" y="97"/>
                  </a:lnTo>
                  <a:lnTo>
                    <a:pt x="200" y="110"/>
                  </a:lnTo>
                  <a:lnTo>
                    <a:pt x="222" y="76"/>
                  </a:lnTo>
                  <a:lnTo>
                    <a:pt x="222" y="54"/>
                  </a:lnTo>
                  <a:lnTo>
                    <a:pt x="276" y="54"/>
                  </a:lnTo>
                  <a:lnTo>
                    <a:pt x="323" y="32"/>
                  </a:lnTo>
                  <a:lnTo>
                    <a:pt x="331" y="24"/>
                  </a:lnTo>
                  <a:lnTo>
                    <a:pt x="331" y="24"/>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44" name="Freeform 1072"/>
            <p:cNvSpPr>
              <a:spLocks/>
            </p:cNvSpPr>
            <p:nvPr/>
          </p:nvSpPr>
          <p:spPr bwMode="auto">
            <a:xfrm>
              <a:off x="3117" y="3506"/>
              <a:ext cx="818" cy="1338"/>
            </a:xfrm>
            <a:custGeom>
              <a:avLst/>
              <a:gdLst>
                <a:gd name="T0" fmla="*/ 410 w 818"/>
                <a:gd name="T1" fmla="*/ 0 h 1338"/>
                <a:gd name="T2" fmla="*/ 358 w 818"/>
                <a:gd name="T3" fmla="*/ 125 h 1338"/>
                <a:gd name="T4" fmla="*/ 362 w 818"/>
                <a:gd name="T5" fmla="*/ 564 h 1338"/>
                <a:gd name="T6" fmla="*/ 343 w 818"/>
                <a:gd name="T7" fmla="*/ 172 h 1338"/>
                <a:gd name="T8" fmla="*/ 365 w 818"/>
                <a:gd name="T9" fmla="*/ 20 h 1338"/>
                <a:gd name="T10" fmla="*/ 304 w 818"/>
                <a:gd name="T11" fmla="*/ 59 h 1338"/>
                <a:gd name="T12" fmla="*/ 285 w 818"/>
                <a:gd name="T13" fmla="*/ 92 h 1338"/>
                <a:gd name="T14" fmla="*/ 169 w 818"/>
                <a:gd name="T15" fmla="*/ 149 h 1338"/>
                <a:gd name="T16" fmla="*/ 24 w 818"/>
                <a:gd name="T17" fmla="*/ 306 h 1338"/>
                <a:gd name="T18" fmla="*/ 32 w 818"/>
                <a:gd name="T19" fmla="*/ 500 h 1338"/>
                <a:gd name="T20" fmla="*/ 154 w 818"/>
                <a:gd name="T21" fmla="*/ 917 h 1338"/>
                <a:gd name="T22" fmla="*/ 55 w 818"/>
                <a:gd name="T23" fmla="*/ 931 h 1338"/>
                <a:gd name="T24" fmla="*/ 66 w 818"/>
                <a:gd name="T25" fmla="*/ 1018 h 1338"/>
                <a:gd name="T26" fmla="*/ 100 w 818"/>
                <a:gd name="T27" fmla="*/ 1136 h 1338"/>
                <a:gd name="T28" fmla="*/ 279 w 818"/>
                <a:gd name="T29" fmla="*/ 1122 h 1338"/>
                <a:gd name="T30" fmla="*/ 520 w 818"/>
                <a:gd name="T31" fmla="*/ 1143 h 1338"/>
                <a:gd name="T32" fmla="*/ 528 w 818"/>
                <a:gd name="T33" fmla="*/ 1007 h 1338"/>
                <a:gd name="T34" fmla="*/ 533 w 818"/>
                <a:gd name="T35" fmla="*/ 1021 h 1338"/>
                <a:gd name="T36" fmla="*/ 589 w 818"/>
                <a:gd name="T37" fmla="*/ 1088 h 1338"/>
                <a:gd name="T38" fmla="*/ 599 w 818"/>
                <a:gd name="T39" fmla="*/ 955 h 1338"/>
                <a:gd name="T40" fmla="*/ 609 w 818"/>
                <a:gd name="T41" fmla="*/ 960 h 1338"/>
                <a:gd name="T42" fmla="*/ 609 w 818"/>
                <a:gd name="T43" fmla="*/ 1055 h 1338"/>
                <a:gd name="T44" fmla="*/ 799 w 818"/>
                <a:gd name="T45" fmla="*/ 902 h 1338"/>
                <a:gd name="T46" fmla="*/ 639 w 818"/>
                <a:gd name="T47" fmla="*/ 1088 h 1338"/>
                <a:gd name="T48" fmla="*/ 775 w 818"/>
                <a:gd name="T49" fmla="*/ 1070 h 1338"/>
                <a:gd name="T50" fmla="*/ 810 w 818"/>
                <a:gd name="T51" fmla="*/ 994 h 1338"/>
                <a:gd name="T52" fmla="*/ 817 w 818"/>
                <a:gd name="T53" fmla="*/ 979 h 1338"/>
                <a:gd name="T54" fmla="*/ 790 w 818"/>
                <a:gd name="T55" fmla="*/ 1070 h 1338"/>
                <a:gd name="T56" fmla="*/ 652 w 818"/>
                <a:gd name="T57" fmla="*/ 1114 h 1338"/>
                <a:gd name="T58" fmla="*/ 546 w 818"/>
                <a:gd name="T59" fmla="*/ 1189 h 1338"/>
                <a:gd name="T60" fmla="*/ 395 w 818"/>
                <a:gd name="T61" fmla="*/ 1337 h 1338"/>
                <a:gd name="T62" fmla="*/ 249 w 818"/>
                <a:gd name="T63" fmla="*/ 1261 h 1338"/>
                <a:gd name="T64" fmla="*/ 20 w 818"/>
                <a:gd name="T65" fmla="*/ 1040 h 1338"/>
                <a:gd name="T66" fmla="*/ 17 w 818"/>
                <a:gd name="T67" fmla="*/ 806 h 1338"/>
                <a:gd name="T68" fmla="*/ 13 w 818"/>
                <a:gd name="T69" fmla="*/ 482 h 1338"/>
                <a:gd name="T70" fmla="*/ 0 w 818"/>
                <a:gd name="T71" fmla="*/ 272 h 1338"/>
                <a:gd name="T72" fmla="*/ 74 w 818"/>
                <a:gd name="T73" fmla="*/ 167 h 1338"/>
                <a:gd name="T74" fmla="*/ 149 w 818"/>
                <a:gd name="T75" fmla="*/ 106 h 1338"/>
                <a:gd name="T76" fmla="*/ 345 w 818"/>
                <a:gd name="T77" fmla="*/ 0 h 1338"/>
                <a:gd name="T78" fmla="*/ 410 w 818"/>
                <a:gd name="T79" fmla="*/ 0 h 1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18" h="1338">
                  <a:moveTo>
                    <a:pt x="410" y="0"/>
                  </a:moveTo>
                  <a:lnTo>
                    <a:pt x="410" y="0"/>
                  </a:lnTo>
                  <a:lnTo>
                    <a:pt x="377" y="34"/>
                  </a:lnTo>
                  <a:lnTo>
                    <a:pt x="358" y="125"/>
                  </a:lnTo>
                  <a:lnTo>
                    <a:pt x="389" y="272"/>
                  </a:lnTo>
                  <a:lnTo>
                    <a:pt x="362" y="564"/>
                  </a:lnTo>
                  <a:lnTo>
                    <a:pt x="358" y="293"/>
                  </a:lnTo>
                  <a:lnTo>
                    <a:pt x="343" y="172"/>
                  </a:lnTo>
                  <a:lnTo>
                    <a:pt x="343" y="59"/>
                  </a:lnTo>
                  <a:lnTo>
                    <a:pt x="365" y="20"/>
                  </a:lnTo>
                  <a:lnTo>
                    <a:pt x="343" y="20"/>
                  </a:lnTo>
                  <a:lnTo>
                    <a:pt x="304" y="59"/>
                  </a:lnTo>
                  <a:lnTo>
                    <a:pt x="323" y="153"/>
                  </a:lnTo>
                  <a:lnTo>
                    <a:pt x="285" y="92"/>
                  </a:lnTo>
                  <a:lnTo>
                    <a:pt x="225" y="68"/>
                  </a:lnTo>
                  <a:lnTo>
                    <a:pt x="169" y="149"/>
                  </a:lnTo>
                  <a:lnTo>
                    <a:pt x="40" y="248"/>
                  </a:lnTo>
                  <a:lnTo>
                    <a:pt x="24" y="306"/>
                  </a:lnTo>
                  <a:lnTo>
                    <a:pt x="55" y="549"/>
                  </a:lnTo>
                  <a:lnTo>
                    <a:pt x="32" y="500"/>
                  </a:lnTo>
                  <a:lnTo>
                    <a:pt x="50" y="645"/>
                  </a:lnTo>
                  <a:lnTo>
                    <a:pt x="154" y="917"/>
                  </a:lnTo>
                  <a:lnTo>
                    <a:pt x="85" y="788"/>
                  </a:lnTo>
                  <a:lnTo>
                    <a:pt x="55" y="931"/>
                  </a:lnTo>
                  <a:lnTo>
                    <a:pt x="93" y="1045"/>
                  </a:lnTo>
                  <a:lnTo>
                    <a:pt x="66" y="1018"/>
                  </a:lnTo>
                  <a:lnTo>
                    <a:pt x="50" y="1037"/>
                  </a:lnTo>
                  <a:lnTo>
                    <a:pt x="100" y="1136"/>
                  </a:lnTo>
                  <a:lnTo>
                    <a:pt x="183" y="1184"/>
                  </a:lnTo>
                  <a:lnTo>
                    <a:pt x="279" y="1122"/>
                  </a:lnTo>
                  <a:lnTo>
                    <a:pt x="315" y="1170"/>
                  </a:lnTo>
                  <a:lnTo>
                    <a:pt x="520" y="1143"/>
                  </a:lnTo>
                  <a:lnTo>
                    <a:pt x="520" y="1075"/>
                  </a:lnTo>
                  <a:lnTo>
                    <a:pt x="528" y="1007"/>
                  </a:lnTo>
                  <a:lnTo>
                    <a:pt x="581" y="909"/>
                  </a:lnTo>
                  <a:lnTo>
                    <a:pt x="533" y="1021"/>
                  </a:lnTo>
                  <a:lnTo>
                    <a:pt x="533" y="1060"/>
                  </a:lnTo>
                  <a:lnTo>
                    <a:pt x="589" y="1088"/>
                  </a:lnTo>
                  <a:lnTo>
                    <a:pt x="571" y="1032"/>
                  </a:lnTo>
                  <a:lnTo>
                    <a:pt x="599" y="955"/>
                  </a:lnTo>
                  <a:lnTo>
                    <a:pt x="639" y="921"/>
                  </a:lnTo>
                  <a:lnTo>
                    <a:pt x="609" y="960"/>
                  </a:lnTo>
                  <a:lnTo>
                    <a:pt x="589" y="1032"/>
                  </a:lnTo>
                  <a:lnTo>
                    <a:pt x="609" y="1055"/>
                  </a:lnTo>
                  <a:lnTo>
                    <a:pt x="652" y="1055"/>
                  </a:lnTo>
                  <a:lnTo>
                    <a:pt x="799" y="902"/>
                  </a:lnTo>
                  <a:lnTo>
                    <a:pt x="810" y="902"/>
                  </a:lnTo>
                  <a:lnTo>
                    <a:pt x="639" y="1088"/>
                  </a:lnTo>
                  <a:lnTo>
                    <a:pt x="700" y="1088"/>
                  </a:lnTo>
                  <a:lnTo>
                    <a:pt x="775" y="1070"/>
                  </a:lnTo>
                  <a:lnTo>
                    <a:pt x="800" y="1037"/>
                  </a:lnTo>
                  <a:lnTo>
                    <a:pt x="810" y="994"/>
                  </a:lnTo>
                  <a:lnTo>
                    <a:pt x="810" y="931"/>
                  </a:lnTo>
                  <a:lnTo>
                    <a:pt x="817" y="979"/>
                  </a:lnTo>
                  <a:lnTo>
                    <a:pt x="810" y="1027"/>
                  </a:lnTo>
                  <a:lnTo>
                    <a:pt x="790" y="1070"/>
                  </a:lnTo>
                  <a:lnTo>
                    <a:pt x="760" y="1088"/>
                  </a:lnTo>
                  <a:lnTo>
                    <a:pt x="652" y="1114"/>
                  </a:lnTo>
                  <a:lnTo>
                    <a:pt x="598" y="1146"/>
                  </a:lnTo>
                  <a:lnTo>
                    <a:pt x="546" y="1189"/>
                  </a:lnTo>
                  <a:lnTo>
                    <a:pt x="408" y="1337"/>
                  </a:lnTo>
                  <a:lnTo>
                    <a:pt x="395" y="1337"/>
                  </a:lnTo>
                  <a:lnTo>
                    <a:pt x="507" y="1222"/>
                  </a:lnTo>
                  <a:lnTo>
                    <a:pt x="249" y="1261"/>
                  </a:lnTo>
                  <a:lnTo>
                    <a:pt x="131" y="1236"/>
                  </a:lnTo>
                  <a:lnTo>
                    <a:pt x="20" y="1040"/>
                  </a:lnTo>
                  <a:lnTo>
                    <a:pt x="27" y="888"/>
                  </a:lnTo>
                  <a:lnTo>
                    <a:pt x="17" y="806"/>
                  </a:lnTo>
                  <a:lnTo>
                    <a:pt x="24" y="640"/>
                  </a:lnTo>
                  <a:lnTo>
                    <a:pt x="13" y="482"/>
                  </a:lnTo>
                  <a:lnTo>
                    <a:pt x="13" y="421"/>
                  </a:lnTo>
                  <a:lnTo>
                    <a:pt x="0" y="272"/>
                  </a:lnTo>
                  <a:lnTo>
                    <a:pt x="13" y="234"/>
                  </a:lnTo>
                  <a:lnTo>
                    <a:pt x="74" y="167"/>
                  </a:lnTo>
                  <a:lnTo>
                    <a:pt x="93" y="139"/>
                  </a:lnTo>
                  <a:lnTo>
                    <a:pt x="149" y="106"/>
                  </a:lnTo>
                  <a:lnTo>
                    <a:pt x="218" y="44"/>
                  </a:lnTo>
                  <a:lnTo>
                    <a:pt x="345" y="0"/>
                  </a:lnTo>
                  <a:lnTo>
                    <a:pt x="410" y="0"/>
                  </a:lnTo>
                  <a:lnTo>
                    <a:pt x="410"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45" name="Freeform 1073"/>
            <p:cNvSpPr>
              <a:spLocks/>
            </p:cNvSpPr>
            <p:nvPr/>
          </p:nvSpPr>
          <p:spPr bwMode="auto">
            <a:xfrm>
              <a:off x="3232" y="3740"/>
              <a:ext cx="603" cy="794"/>
            </a:xfrm>
            <a:custGeom>
              <a:avLst/>
              <a:gdLst>
                <a:gd name="T0" fmla="*/ 42 w 603"/>
                <a:gd name="T1" fmla="*/ 0 h 794"/>
                <a:gd name="T2" fmla="*/ 42 w 603"/>
                <a:gd name="T3" fmla="*/ 0 h 794"/>
                <a:gd name="T4" fmla="*/ 107 w 603"/>
                <a:gd name="T5" fmla="*/ 115 h 794"/>
                <a:gd name="T6" fmla="*/ 208 w 603"/>
                <a:gd name="T7" fmla="*/ 403 h 794"/>
                <a:gd name="T8" fmla="*/ 214 w 603"/>
                <a:gd name="T9" fmla="*/ 592 h 794"/>
                <a:gd name="T10" fmla="*/ 238 w 603"/>
                <a:gd name="T11" fmla="*/ 658 h 794"/>
                <a:gd name="T12" fmla="*/ 258 w 603"/>
                <a:gd name="T13" fmla="*/ 588 h 794"/>
                <a:gd name="T14" fmla="*/ 247 w 603"/>
                <a:gd name="T15" fmla="*/ 472 h 794"/>
                <a:gd name="T16" fmla="*/ 334 w 603"/>
                <a:gd name="T17" fmla="*/ 683 h 794"/>
                <a:gd name="T18" fmla="*/ 269 w 603"/>
                <a:gd name="T19" fmla="*/ 607 h 794"/>
                <a:gd name="T20" fmla="*/ 243 w 603"/>
                <a:gd name="T21" fmla="*/ 697 h 794"/>
                <a:gd name="T22" fmla="*/ 345 w 603"/>
                <a:gd name="T23" fmla="*/ 703 h 794"/>
                <a:gd name="T24" fmla="*/ 469 w 603"/>
                <a:gd name="T25" fmla="*/ 675 h 794"/>
                <a:gd name="T26" fmla="*/ 508 w 603"/>
                <a:gd name="T27" fmla="*/ 678 h 794"/>
                <a:gd name="T28" fmla="*/ 551 w 603"/>
                <a:gd name="T29" fmla="*/ 649 h 794"/>
                <a:gd name="T30" fmla="*/ 542 w 603"/>
                <a:gd name="T31" fmla="*/ 611 h 794"/>
                <a:gd name="T32" fmla="*/ 558 w 603"/>
                <a:gd name="T33" fmla="*/ 564 h 794"/>
                <a:gd name="T34" fmla="*/ 551 w 603"/>
                <a:gd name="T35" fmla="*/ 607 h 794"/>
                <a:gd name="T36" fmla="*/ 585 w 603"/>
                <a:gd name="T37" fmla="*/ 694 h 794"/>
                <a:gd name="T38" fmla="*/ 587 w 603"/>
                <a:gd name="T39" fmla="*/ 735 h 794"/>
                <a:gd name="T40" fmla="*/ 602 w 603"/>
                <a:gd name="T41" fmla="*/ 766 h 794"/>
                <a:gd name="T42" fmla="*/ 582 w 603"/>
                <a:gd name="T43" fmla="*/ 735 h 794"/>
                <a:gd name="T44" fmla="*/ 568 w 603"/>
                <a:gd name="T45" fmla="*/ 766 h 794"/>
                <a:gd name="T46" fmla="*/ 555 w 603"/>
                <a:gd name="T47" fmla="*/ 716 h 794"/>
                <a:gd name="T48" fmla="*/ 546 w 603"/>
                <a:gd name="T49" fmla="*/ 675 h 794"/>
                <a:gd name="T50" fmla="*/ 517 w 603"/>
                <a:gd name="T51" fmla="*/ 697 h 794"/>
                <a:gd name="T52" fmla="*/ 462 w 603"/>
                <a:gd name="T53" fmla="*/ 694 h 794"/>
                <a:gd name="T54" fmla="*/ 436 w 603"/>
                <a:gd name="T55" fmla="*/ 694 h 794"/>
                <a:gd name="T56" fmla="*/ 338 w 603"/>
                <a:gd name="T57" fmla="*/ 716 h 794"/>
                <a:gd name="T58" fmla="*/ 265 w 603"/>
                <a:gd name="T59" fmla="*/ 716 h 794"/>
                <a:gd name="T60" fmla="*/ 90 w 603"/>
                <a:gd name="T61" fmla="*/ 793 h 794"/>
                <a:gd name="T62" fmla="*/ 159 w 603"/>
                <a:gd name="T63" fmla="*/ 706 h 794"/>
                <a:gd name="T64" fmla="*/ 107 w 603"/>
                <a:gd name="T65" fmla="*/ 716 h 794"/>
                <a:gd name="T66" fmla="*/ 19 w 603"/>
                <a:gd name="T67" fmla="*/ 770 h 794"/>
                <a:gd name="T68" fmla="*/ 99 w 603"/>
                <a:gd name="T69" fmla="*/ 706 h 794"/>
                <a:gd name="T70" fmla="*/ 144 w 603"/>
                <a:gd name="T71" fmla="*/ 683 h 794"/>
                <a:gd name="T72" fmla="*/ 0 w 603"/>
                <a:gd name="T73" fmla="*/ 334 h 794"/>
                <a:gd name="T74" fmla="*/ 152 w 603"/>
                <a:gd name="T75" fmla="*/ 675 h 794"/>
                <a:gd name="T76" fmla="*/ 118 w 603"/>
                <a:gd name="T77" fmla="*/ 444 h 794"/>
                <a:gd name="T78" fmla="*/ 159 w 603"/>
                <a:gd name="T79" fmla="*/ 515 h 794"/>
                <a:gd name="T80" fmla="*/ 110 w 603"/>
                <a:gd name="T81" fmla="*/ 292 h 794"/>
                <a:gd name="T82" fmla="*/ 50 w 603"/>
                <a:gd name="T83" fmla="*/ 111 h 794"/>
                <a:gd name="T84" fmla="*/ 125 w 603"/>
                <a:gd name="T85" fmla="*/ 278 h 794"/>
                <a:gd name="T86" fmla="*/ 125 w 603"/>
                <a:gd name="T87" fmla="*/ 330 h 794"/>
                <a:gd name="T88" fmla="*/ 197 w 603"/>
                <a:gd name="T89" fmla="*/ 498 h 794"/>
                <a:gd name="T90" fmla="*/ 197 w 603"/>
                <a:gd name="T91" fmla="*/ 406 h 794"/>
                <a:gd name="T92" fmla="*/ 90 w 603"/>
                <a:gd name="T93" fmla="*/ 106 h 794"/>
                <a:gd name="T94" fmla="*/ 42 w 603"/>
                <a:gd name="T95" fmla="*/ 0 h 794"/>
                <a:gd name="T96" fmla="*/ 42 w 603"/>
                <a:gd name="T97" fmla="*/ 0 h 7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03" h="794">
                  <a:moveTo>
                    <a:pt x="42" y="0"/>
                  </a:moveTo>
                  <a:lnTo>
                    <a:pt x="42" y="0"/>
                  </a:lnTo>
                  <a:lnTo>
                    <a:pt x="107" y="115"/>
                  </a:lnTo>
                  <a:lnTo>
                    <a:pt x="208" y="403"/>
                  </a:lnTo>
                  <a:lnTo>
                    <a:pt x="214" y="592"/>
                  </a:lnTo>
                  <a:lnTo>
                    <a:pt x="238" y="658"/>
                  </a:lnTo>
                  <a:lnTo>
                    <a:pt x="258" y="588"/>
                  </a:lnTo>
                  <a:lnTo>
                    <a:pt x="247" y="472"/>
                  </a:lnTo>
                  <a:lnTo>
                    <a:pt x="334" y="683"/>
                  </a:lnTo>
                  <a:lnTo>
                    <a:pt x="269" y="607"/>
                  </a:lnTo>
                  <a:lnTo>
                    <a:pt x="243" y="697"/>
                  </a:lnTo>
                  <a:lnTo>
                    <a:pt x="345" y="703"/>
                  </a:lnTo>
                  <a:lnTo>
                    <a:pt x="469" y="675"/>
                  </a:lnTo>
                  <a:lnTo>
                    <a:pt x="508" y="678"/>
                  </a:lnTo>
                  <a:lnTo>
                    <a:pt x="551" y="649"/>
                  </a:lnTo>
                  <a:lnTo>
                    <a:pt x="542" y="611"/>
                  </a:lnTo>
                  <a:lnTo>
                    <a:pt x="558" y="564"/>
                  </a:lnTo>
                  <a:lnTo>
                    <a:pt x="551" y="607"/>
                  </a:lnTo>
                  <a:lnTo>
                    <a:pt x="585" y="694"/>
                  </a:lnTo>
                  <a:lnTo>
                    <a:pt x="587" y="735"/>
                  </a:lnTo>
                  <a:lnTo>
                    <a:pt x="602" y="766"/>
                  </a:lnTo>
                  <a:lnTo>
                    <a:pt x="582" y="735"/>
                  </a:lnTo>
                  <a:lnTo>
                    <a:pt x="568" y="766"/>
                  </a:lnTo>
                  <a:lnTo>
                    <a:pt x="555" y="716"/>
                  </a:lnTo>
                  <a:lnTo>
                    <a:pt x="546" y="675"/>
                  </a:lnTo>
                  <a:lnTo>
                    <a:pt x="517" y="697"/>
                  </a:lnTo>
                  <a:lnTo>
                    <a:pt x="462" y="694"/>
                  </a:lnTo>
                  <a:lnTo>
                    <a:pt x="436" y="694"/>
                  </a:lnTo>
                  <a:lnTo>
                    <a:pt x="338" y="716"/>
                  </a:lnTo>
                  <a:lnTo>
                    <a:pt x="265" y="716"/>
                  </a:lnTo>
                  <a:lnTo>
                    <a:pt x="90" y="793"/>
                  </a:lnTo>
                  <a:lnTo>
                    <a:pt x="159" y="706"/>
                  </a:lnTo>
                  <a:lnTo>
                    <a:pt x="107" y="716"/>
                  </a:lnTo>
                  <a:lnTo>
                    <a:pt x="19" y="770"/>
                  </a:lnTo>
                  <a:lnTo>
                    <a:pt x="99" y="706"/>
                  </a:lnTo>
                  <a:lnTo>
                    <a:pt x="144" y="683"/>
                  </a:lnTo>
                  <a:lnTo>
                    <a:pt x="0" y="334"/>
                  </a:lnTo>
                  <a:lnTo>
                    <a:pt x="152" y="675"/>
                  </a:lnTo>
                  <a:lnTo>
                    <a:pt x="118" y="444"/>
                  </a:lnTo>
                  <a:lnTo>
                    <a:pt x="159" y="515"/>
                  </a:lnTo>
                  <a:lnTo>
                    <a:pt x="110" y="292"/>
                  </a:lnTo>
                  <a:lnTo>
                    <a:pt x="50" y="111"/>
                  </a:lnTo>
                  <a:lnTo>
                    <a:pt x="125" y="278"/>
                  </a:lnTo>
                  <a:lnTo>
                    <a:pt x="125" y="330"/>
                  </a:lnTo>
                  <a:lnTo>
                    <a:pt x="197" y="498"/>
                  </a:lnTo>
                  <a:lnTo>
                    <a:pt x="197" y="406"/>
                  </a:lnTo>
                  <a:lnTo>
                    <a:pt x="90" y="106"/>
                  </a:lnTo>
                  <a:lnTo>
                    <a:pt x="42" y="0"/>
                  </a:lnTo>
                  <a:lnTo>
                    <a:pt x="42"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46" name="Freeform 1074"/>
            <p:cNvSpPr>
              <a:spLocks/>
            </p:cNvSpPr>
            <p:nvPr/>
          </p:nvSpPr>
          <p:spPr bwMode="auto">
            <a:xfrm>
              <a:off x="3494" y="3550"/>
              <a:ext cx="84" cy="670"/>
            </a:xfrm>
            <a:custGeom>
              <a:avLst/>
              <a:gdLst>
                <a:gd name="T0" fmla="*/ 56 w 84"/>
                <a:gd name="T1" fmla="*/ 0 h 670"/>
                <a:gd name="T2" fmla="*/ 56 w 84"/>
                <a:gd name="T3" fmla="*/ 0 h 670"/>
                <a:gd name="T4" fmla="*/ 56 w 84"/>
                <a:gd name="T5" fmla="*/ 305 h 670"/>
                <a:gd name="T6" fmla="*/ 0 w 84"/>
                <a:gd name="T7" fmla="*/ 596 h 670"/>
                <a:gd name="T8" fmla="*/ 18 w 84"/>
                <a:gd name="T9" fmla="*/ 669 h 670"/>
                <a:gd name="T10" fmla="*/ 56 w 84"/>
                <a:gd name="T11" fmla="*/ 468 h 670"/>
                <a:gd name="T12" fmla="*/ 83 w 84"/>
                <a:gd name="T13" fmla="*/ 100 h 670"/>
                <a:gd name="T14" fmla="*/ 56 w 84"/>
                <a:gd name="T15" fmla="*/ 0 h 670"/>
                <a:gd name="T16" fmla="*/ 56 w 84"/>
                <a:gd name="T17" fmla="*/ 0 h 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 h="670">
                  <a:moveTo>
                    <a:pt x="56" y="0"/>
                  </a:moveTo>
                  <a:lnTo>
                    <a:pt x="56" y="0"/>
                  </a:lnTo>
                  <a:lnTo>
                    <a:pt x="56" y="305"/>
                  </a:lnTo>
                  <a:lnTo>
                    <a:pt x="0" y="596"/>
                  </a:lnTo>
                  <a:lnTo>
                    <a:pt x="18" y="669"/>
                  </a:lnTo>
                  <a:lnTo>
                    <a:pt x="56" y="468"/>
                  </a:lnTo>
                  <a:lnTo>
                    <a:pt x="83" y="100"/>
                  </a:lnTo>
                  <a:lnTo>
                    <a:pt x="56" y="0"/>
                  </a:lnTo>
                  <a:lnTo>
                    <a:pt x="56"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47" name="Freeform 1075"/>
            <p:cNvSpPr>
              <a:spLocks/>
            </p:cNvSpPr>
            <p:nvPr/>
          </p:nvSpPr>
          <p:spPr bwMode="auto">
            <a:xfrm>
              <a:off x="3787" y="4242"/>
              <a:ext cx="284" cy="177"/>
            </a:xfrm>
            <a:custGeom>
              <a:avLst/>
              <a:gdLst>
                <a:gd name="T0" fmla="*/ 13 w 284"/>
                <a:gd name="T1" fmla="*/ 52 h 177"/>
                <a:gd name="T2" fmla="*/ 13 w 284"/>
                <a:gd name="T3" fmla="*/ 52 h 177"/>
                <a:gd name="T4" fmla="*/ 30 w 284"/>
                <a:gd name="T5" fmla="*/ 38 h 177"/>
                <a:gd name="T6" fmla="*/ 47 w 284"/>
                <a:gd name="T7" fmla="*/ 4 h 177"/>
                <a:gd name="T8" fmla="*/ 71 w 284"/>
                <a:gd name="T9" fmla="*/ 0 h 177"/>
                <a:gd name="T10" fmla="*/ 56 w 284"/>
                <a:gd name="T11" fmla="*/ 13 h 177"/>
                <a:gd name="T12" fmla="*/ 56 w 284"/>
                <a:gd name="T13" fmla="*/ 38 h 177"/>
                <a:gd name="T14" fmla="*/ 181 w 284"/>
                <a:gd name="T15" fmla="*/ 70 h 177"/>
                <a:gd name="T16" fmla="*/ 283 w 284"/>
                <a:gd name="T17" fmla="*/ 176 h 177"/>
                <a:gd name="T18" fmla="*/ 177 w 284"/>
                <a:gd name="T19" fmla="*/ 86 h 177"/>
                <a:gd name="T20" fmla="*/ 56 w 284"/>
                <a:gd name="T21" fmla="*/ 52 h 177"/>
                <a:gd name="T22" fmla="*/ 30 w 284"/>
                <a:gd name="T23" fmla="*/ 52 h 177"/>
                <a:gd name="T24" fmla="*/ 0 w 284"/>
                <a:gd name="T25" fmla="*/ 65 h 177"/>
                <a:gd name="T26" fmla="*/ 13 w 284"/>
                <a:gd name="T27" fmla="*/ 52 h 177"/>
                <a:gd name="T28" fmla="*/ 13 w 284"/>
                <a:gd name="T29" fmla="*/ 5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4" h="177">
                  <a:moveTo>
                    <a:pt x="13" y="52"/>
                  </a:moveTo>
                  <a:lnTo>
                    <a:pt x="13" y="52"/>
                  </a:lnTo>
                  <a:lnTo>
                    <a:pt x="30" y="38"/>
                  </a:lnTo>
                  <a:lnTo>
                    <a:pt x="47" y="4"/>
                  </a:lnTo>
                  <a:lnTo>
                    <a:pt x="71" y="0"/>
                  </a:lnTo>
                  <a:lnTo>
                    <a:pt x="56" y="13"/>
                  </a:lnTo>
                  <a:lnTo>
                    <a:pt x="56" y="38"/>
                  </a:lnTo>
                  <a:lnTo>
                    <a:pt x="181" y="70"/>
                  </a:lnTo>
                  <a:lnTo>
                    <a:pt x="283" y="176"/>
                  </a:lnTo>
                  <a:lnTo>
                    <a:pt x="177" y="86"/>
                  </a:lnTo>
                  <a:lnTo>
                    <a:pt x="56" y="52"/>
                  </a:lnTo>
                  <a:lnTo>
                    <a:pt x="30" y="52"/>
                  </a:lnTo>
                  <a:lnTo>
                    <a:pt x="0" y="65"/>
                  </a:lnTo>
                  <a:lnTo>
                    <a:pt x="13" y="52"/>
                  </a:lnTo>
                  <a:lnTo>
                    <a:pt x="13" y="52"/>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48" name="Freeform 1076"/>
            <p:cNvSpPr>
              <a:spLocks/>
            </p:cNvSpPr>
            <p:nvPr/>
          </p:nvSpPr>
          <p:spPr bwMode="auto">
            <a:xfrm>
              <a:off x="3858" y="4361"/>
              <a:ext cx="149" cy="55"/>
            </a:xfrm>
            <a:custGeom>
              <a:avLst/>
              <a:gdLst>
                <a:gd name="T0" fmla="*/ 0 w 149"/>
                <a:gd name="T1" fmla="*/ 0 h 55"/>
                <a:gd name="T2" fmla="*/ 0 w 149"/>
                <a:gd name="T3" fmla="*/ 0 h 55"/>
                <a:gd name="T4" fmla="*/ 84 w 149"/>
                <a:gd name="T5" fmla="*/ 9 h 55"/>
                <a:gd name="T6" fmla="*/ 148 w 149"/>
                <a:gd name="T7" fmla="*/ 54 h 55"/>
                <a:gd name="T8" fmla="*/ 72 w 149"/>
                <a:gd name="T9" fmla="*/ 19 h 55"/>
                <a:gd name="T10" fmla="*/ 0 w 149"/>
                <a:gd name="T11" fmla="*/ 0 h 55"/>
                <a:gd name="T12" fmla="*/ 0 w 149"/>
                <a:gd name="T13" fmla="*/ 0 h 55"/>
              </a:gdLst>
              <a:ahLst/>
              <a:cxnLst>
                <a:cxn ang="0">
                  <a:pos x="T0" y="T1"/>
                </a:cxn>
                <a:cxn ang="0">
                  <a:pos x="T2" y="T3"/>
                </a:cxn>
                <a:cxn ang="0">
                  <a:pos x="T4" y="T5"/>
                </a:cxn>
                <a:cxn ang="0">
                  <a:pos x="T6" y="T7"/>
                </a:cxn>
                <a:cxn ang="0">
                  <a:pos x="T8" y="T9"/>
                </a:cxn>
                <a:cxn ang="0">
                  <a:pos x="T10" y="T11"/>
                </a:cxn>
                <a:cxn ang="0">
                  <a:pos x="T12" y="T13"/>
                </a:cxn>
              </a:cxnLst>
              <a:rect l="0" t="0" r="r" b="b"/>
              <a:pathLst>
                <a:path w="149" h="55">
                  <a:moveTo>
                    <a:pt x="0" y="0"/>
                  </a:moveTo>
                  <a:lnTo>
                    <a:pt x="0" y="0"/>
                  </a:lnTo>
                  <a:lnTo>
                    <a:pt x="84" y="9"/>
                  </a:lnTo>
                  <a:lnTo>
                    <a:pt x="148" y="54"/>
                  </a:lnTo>
                  <a:lnTo>
                    <a:pt x="72" y="19"/>
                  </a:lnTo>
                  <a:lnTo>
                    <a:pt x="0" y="0"/>
                  </a:lnTo>
                  <a:lnTo>
                    <a:pt x="0"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49" name="Freeform 1077"/>
            <p:cNvSpPr>
              <a:spLocks/>
            </p:cNvSpPr>
            <p:nvPr/>
          </p:nvSpPr>
          <p:spPr bwMode="auto">
            <a:xfrm>
              <a:off x="3877" y="4242"/>
              <a:ext cx="228" cy="129"/>
            </a:xfrm>
            <a:custGeom>
              <a:avLst/>
              <a:gdLst>
                <a:gd name="T0" fmla="*/ 0 w 228"/>
                <a:gd name="T1" fmla="*/ 0 h 129"/>
                <a:gd name="T2" fmla="*/ 0 w 228"/>
                <a:gd name="T3" fmla="*/ 0 h 129"/>
                <a:gd name="T4" fmla="*/ 68 w 228"/>
                <a:gd name="T5" fmla="*/ 0 h 129"/>
                <a:gd name="T6" fmla="*/ 212 w 228"/>
                <a:gd name="T7" fmla="*/ 100 h 129"/>
                <a:gd name="T8" fmla="*/ 227 w 228"/>
                <a:gd name="T9" fmla="*/ 119 h 129"/>
                <a:gd name="T10" fmla="*/ 217 w 228"/>
                <a:gd name="T11" fmla="*/ 128 h 129"/>
                <a:gd name="T12" fmla="*/ 129 w 228"/>
                <a:gd name="T13" fmla="*/ 105 h 129"/>
                <a:gd name="T14" fmla="*/ 212 w 228"/>
                <a:gd name="T15" fmla="*/ 119 h 129"/>
                <a:gd name="T16" fmla="*/ 210 w 228"/>
                <a:gd name="T17" fmla="*/ 105 h 129"/>
                <a:gd name="T18" fmla="*/ 68 w 228"/>
                <a:gd name="T19" fmla="*/ 4 h 129"/>
                <a:gd name="T20" fmla="*/ 0 w 228"/>
                <a:gd name="T21" fmla="*/ 0 h 129"/>
                <a:gd name="T22" fmla="*/ 0 w 228"/>
                <a:gd name="T23"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8" h="129">
                  <a:moveTo>
                    <a:pt x="0" y="0"/>
                  </a:moveTo>
                  <a:lnTo>
                    <a:pt x="0" y="0"/>
                  </a:lnTo>
                  <a:lnTo>
                    <a:pt x="68" y="0"/>
                  </a:lnTo>
                  <a:lnTo>
                    <a:pt x="212" y="100"/>
                  </a:lnTo>
                  <a:lnTo>
                    <a:pt x="227" y="119"/>
                  </a:lnTo>
                  <a:lnTo>
                    <a:pt x="217" y="128"/>
                  </a:lnTo>
                  <a:lnTo>
                    <a:pt x="129" y="105"/>
                  </a:lnTo>
                  <a:lnTo>
                    <a:pt x="212" y="119"/>
                  </a:lnTo>
                  <a:lnTo>
                    <a:pt x="210" y="105"/>
                  </a:lnTo>
                  <a:lnTo>
                    <a:pt x="68" y="4"/>
                  </a:lnTo>
                  <a:lnTo>
                    <a:pt x="0" y="0"/>
                  </a:lnTo>
                  <a:lnTo>
                    <a:pt x="0"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50" name="Freeform 1078"/>
            <p:cNvSpPr>
              <a:spLocks/>
            </p:cNvSpPr>
            <p:nvPr/>
          </p:nvSpPr>
          <p:spPr bwMode="auto">
            <a:xfrm>
              <a:off x="3862" y="4385"/>
              <a:ext cx="81" cy="31"/>
            </a:xfrm>
            <a:custGeom>
              <a:avLst/>
              <a:gdLst>
                <a:gd name="T0" fmla="*/ 0 w 81"/>
                <a:gd name="T1" fmla="*/ 0 h 31"/>
                <a:gd name="T2" fmla="*/ 0 w 81"/>
                <a:gd name="T3" fmla="*/ 0 h 31"/>
                <a:gd name="T4" fmla="*/ 15 w 81"/>
                <a:gd name="T5" fmla="*/ 0 h 31"/>
                <a:gd name="T6" fmla="*/ 15 w 81"/>
                <a:gd name="T7" fmla="*/ 19 h 31"/>
                <a:gd name="T8" fmla="*/ 80 w 81"/>
                <a:gd name="T9" fmla="*/ 19 h 31"/>
                <a:gd name="T10" fmla="*/ 54 w 81"/>
                <a:gd name="T11" fmla="*/ 30 h 31"/>
                <a:gd name="T12" fmla="*/ 0 w 81"/>
                <a:gd name="T13" fmla="*/ 30 h 31"/>
                <a:gd name="T14" fmla="*/ 0 w 81"/>
                <a:gd name="T15" fmla="*/ 0 h 31"/>
                <a:gd name="T16" fmla="*/ 0 w 81"/>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31">
                  <a:moveTo>
                    <a:pt x="0" y="0"/>
                  </a:moveTo>
                  <a:lnTo>
                    <a:pt x="0" y="0"/>
                  </a:lnTo>
                  <a:lnTo>
                    <a:pt x="15" y="0"/>
                  </a:lnTo>
                  <a:lnTo>
                    <a:pt x="15" y="19"/>
                  </a:lnTo>
                  <a:lnTo>
                    <a:pt x="80" y="19"/>
                  </a:lnTo>
                  <a:lnTo>
                    <a:pt x="54" y="30"/>
                  </a:lnTo>
                  <a:lnTo>
                    <a:pt x="0" y="30"/>
                  </a:lnTo>
                  <a:lnTo>
                    <a:pt x="0" y="0"/>
                  </a:lnTo>
                  <a:lnTo>
                    <a:pt x="0"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51" name="Freeform 1079"/>
            <p:cNvSpPr>
              <a:spLocks/>
            </p:cNvSpPr>
            <p:nvPr/>
          </p:nvSpPr>
          <p:spPr bwMode="auto">
            <a:xfrm>
              <a:off x="3732" y="3536"/>
              <a:ext cx="422" cy="725"/>
            </a:xfrm>
            <a:custGeom>
              <a:avLst/>
              <a:gdLst>
                <a:gd name="T0" fmla="*/ 35 w 422"/>
                <a:gd name="T1" fmla="*/ 90 h 725"/>
                <a:gd name="T2" fmla="*/ 35 w 422"/>
                <a:gd name="T3" fmla="*/ 90 h 725"/>
                <a:gd name="T4" fmla="*/ 130 w 422"/>
                <a:gd name="T5" fmla="*/ 151 h 725"/>
                <a:gd name="T6" fmla="*/ 247 w 422"/>
                <a:gd name="T7" fmla="*/ 200 h 725"/>
                <a:gd name="T8" fmla="*/ 247 w 422"/>
                <a:gd name="T9" fmla="*/ 238 h 725"/>
                <a:gd name="T10" fmla="*/ 270 w 422"/>
                <a:gd name="T11" fmla="*/ 214 h 725"/>
                <a:gd name="T12" fmla="*/ 330 w 422"/>
                <a:gd name="T13" fmla="*/ 214 h 725"/>
                <a:gd name="T14" fmla="*/ 387 w 422"/>
                <a:gd name="T15" fmla="*/ 157 h 725"/>
                <a:gd name="T16" fmla="*/ 349 w 422"/>
                <a:gd name="T17" fmla="*/ 157 h 725"/>
                <a:gd name="T18" fmla="*/ 308 w 422"/>
                <a:gd name="T19" fmla="*/ 170 h 725"/>
                <a:gd name="T20" fmla="*/ 240 w 422"/>
                <a:gd name="T21" fmla="*/ 148 h 725"/>
                <a:gd name="T22" fmla="*/ 134 w 422"/>
                <a:gd name="T23" fmla="*/ 109 h 725"/>
                <a:gd name="T24" fmla="*/ 73 w 422"/>
                <a:gd name="T25" fmla="*/ 90 h 725"/>
                <a:gd name="T26" fmla="*/ 160 w 422"/>
                <a:gd name="T27" fmla="*/ 109 h 725"/>
                <a:gd name="T28" fmla="*/ 300 w 422"/>
                <a:gd name="T29" fmla="*/ 157 h 725"/>
                <a:gd name="T30" fmla="*/ 380 w 422"/>
                <a:gd name="T31" fmla="*/ 132 h 725"/>
                <a:gd name="T32" fmla="*/ 384 w 422"/>
                <a:gd name="T33" fmla="*/ 100 h 725"/>
                <a:gd name="T34" fmla="*/ 312 w 422"/>
                <a:gd name="T35" fmla="*/ 109 h 725"/>
                <a:gd name="T36" fmla="*/ 244 w 422"/>
                <a:gd name="T37" fmla="*/ 100 h 725"/>
                <a:gd name="T38" fmla="*/ 312 w 422"/>
                <a:gd name="T39" fmla="*/ 104 h 725"/>
                <a:gd name="T40" fmla="*/ 387 w 422"/>
                <a:gd name="T41" fmla="*/ 81 h 725"/>
                <a:gd name="T42" fmla="*/ 409 w 422"/>
                <a:gd name="T43" fmla="*/ 47 h 725"/>
                <a:gd name="T44" fmla="*/ 418 w 422"/>
                <a:gd name="T45" fmla="*/ 0 h 725"/>
                <a:gd name="T46" fmla="*/ 421 w 422"/>
                <a:gd name="T47" fmla="*/ 52 h 725"/>
                <a:gd name="T48" fmla="*/ 409 w 422"/>
                <a:gd name="T49" fmla="*/ 90 h 725"/>
                <a:gd name="T50" fmla="*/ 409 w 422"/>
                <a:gd name="T51" fmla="*/ 123 h 725"/>
                <a:gd name="T52" fmla="*/ 394 w 422"/>
                <a:gd name="T53" fmla="*/ 148 h 725"/>
                <a:gd name="T54" fmla="*/ 399 w 422"/>
                <a:gd name="T55" fmla="*/ 166 h 725"/>
                <a:gd name="T56" fmla="*/ 338 w 422"/>
                <a:gd name="T57" fmla="*/ 228 h 725"/>
                <a:gd name="T58" fmla="*/ 274 w 422"/>
                <a:gd name="T59" fmla="*/ 228 h 725"/>
                <a:gd name="T60" fmla="*/ 244 w 422"/>
                <a:gd name="T61" fmla="*/ 276 h 725"/>
                <a:gd name="T62" fmla="*/ 224 w 422"/>
                <a:gd name="T63" fmla="*/ 515 h 725"/>
                <a:gd name="T64" fmla="*/ 263 w 422"/>
                <a:gd name="T65" fmla="*/ 724 h 725"/>
                <a:gd name="T66" fmla="*/ 216 w 422"/>
                <a:gd name="T67" fmla="*/ 519 h 725"/>
                <a:gd name="T68" fmla="*/ 229 w 422"/>
                <a:gd name="T69" fmla="*/ 204 h 725"/>
                <a:gd name="T70" fmla="*/ 111 w 422"/>
                <a:gd name="T71" fmla="*/ 157 h 725"/>
                <a:gd name="T72" fmla="*/ 0 w 422"/>
                <a:gd name="T73" fmla="*/ 76 h 725"/>
                <a:gd name="T74" fmla="*/ 35 w 422"/>
                <a:gd name="T75" fmla="*/ 90 h 725"/>
                <a:gd name="T76" fmla="*/ 35 w 422"/>
                <a:gd name="T77" fmla="*/ 90 h 7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22" h="725">
                  <a:moveTo>
                    <a:pt x="35" y="90"/>
                  </a:moveTo>
                  <a:lnTo>
                    <a:pt x="35" y="90"/>
                  </a:lnTo>
                  <a:lnTo>
                    <a:pt x="130" y="151"/>
                  </a:lnTo>
                  <a:lnTo>
                    <a:pt x="247" y="200"/>
                  </a:lnTo>
                  <a:lnTo>
                    <a:pt x="247" y="238"/>
                  </a:lnTo>
                  <a:lnTo>
                    <a:pt x="270" y="214"/>
                  </a:lnTo>
                  <a:lnTo>
                    <a:pt x="330" y="214"/>
                  </a:lnTo>
                  <a:lnTo>
                    <a:pt x="387" y="157"/>
                  </a:lnTo>
                  <a:lnTo>
                    <a:pt x="349" y="157"/>
                  </a:lnTo>
                  <a:lnTo>
                    <a:pt x="308" y="170"/>
                  </a:lnTo>
                  <a:lnTo>
                    <a:pt x="240" y="148"/>
                  </a:lnTo>
                  <a:lnTo>
                    <a:pt x="134" y="109"/>
                  </a:lnTo>
                  <a:lnTo>
                    <a:pt x="73" y="90"/>
                  </a:lnTo>
                  <a:lnTo>
                    <a:pt x="160" y="109"/>
                  </a:lnTo>
                  <a:lnTo>
                    <a:pt x="300" y="157"/>
                  </a:lnTo>
                  <a:lnTo>
                    <a:pt x="380" y="132"/>
                  </a:lnTo>
                  <a:lnTo>
                    <a:pt x="384" y="100"/>
                  </a:lnTo>
                  <a:lnTo>
                    <a:pt x="312" y="109"/>
                  </a:lnTo>
                  <a:lnTo>
                    <a:pt x="244" y="100"/>
                  </a:lnTo>
                  <a:lnTo>
                    <a:pt x="312" y="104"/>
                  </a:lnTo>
                  <a:lnTo>
                    <a:pt x="387" y="81"/>
                  </a:lnTo>
                  <a:lnTo>
                    <a:pt x="409" y="47"/>
                  </a:lnTo>
                  <a:lnTo>
                    <a:pt x="418" y="0"/>
                  </a:lnTo>
                  <a:lnTo>
                    <a:pt x="421" y="52"/>
                  </a:lnTo>
                  <a:lnTo>
                    <a:pt x="409" y="90"/>
                  </a:lnTo>
                  <a:lnTo>
                    <a:pt x="409" y="123"/>
                  </a:lnTo>
                  <a:lnTo>
                    <a:pt x="394" y="148"/>
                  </a:lnTo>
                  <a:lnTo>
                    <a:pt x="399" y="166"/>
                  </a:lnTo>
                  <a:lnTo>
                    <a:pt x="338" y="228"/>
                  </a:lnTo>
                  <a:lnTo>
                    <a:pt x="274" y="228"/>
                  </a:lnTo>
                  <a:lnTo>
                    <a:pt x="244" y="276"/>
                  </a:lnTo>
                  <a:lnTo>
                    <a:pt x="224" y="515"/>
                  </a:lnTo>
                  <a:lnTo>
                    <a:pt x="263" y="724"/>
                  </a:lnTo>
                  <a:lnTo>
                    <a:pt x="216" y="519"/>
                  </a:lnTo>
                  <a:lnTo>
                    <a:pt x="229" y="204"/>
                  </a:lnTo>
                  <a:lnTo>
                    <a:pt x="111" y="157"/>
                  </a:lnTo>
                  <a:lnTo>
                    <a:pt x="0" y="76"/>
                  </a:lnTo>
                  <a:lnTo>
                    <a:pt x="35" y="90"/>
                  </a:lnTo>
                  <a:lnTo>
                    <a:pt x="35" y="9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52" name="Freeform 1080"/>
            <p:cNvSpPr>
              <a:spLocks/>
            </p:cNvSpPr>
            <p:nvPr/>
          </p:nvSpPr>
          <p:spPr bwMode="auto">
            <a:xfrm>
              <a:off x="3987" y="3793"/>
              <a:ext cx="140" cy="616"/>
            </a:xfrm>
            <a:custGeom>
              <a:avLst/>
              <a:gdLst>
                <a:gd name="T0" fmla="*/ 0 w 140"/>
                <a:gd name="T1" fmla="*/ 0 h 616"/>
                <a:gd name="T2" fmla="*/ 0 w 140"/>
                <a:gd name="T3" fmla="*/ 0 h 616"/>
                <a:gd name="T4" fmla="*/ 69 w 140"/>
                <a:gd name="T5" fmla="*/ 277 h 616"/>
                <a:gd name="T6" fmla="*/ 136 w 140"/>
                <a:gd name="T7" fmla="*/ 439 h 616"/>
                <a:gd name="T8" fmla="*/ 139 w 140"/>
                <a:gd name="T9" fmla="*/ 615 h 616"/>
                <a:gd name="T10" fmla="*/ 86 w 140"/>
                <a:gd name="T11" fmla="*/ 350 h 616"/>
                <a:gd name="T12" fmla="*/ 53 w 140"/>
                <a:gd name="T13" fmla="*/ 258 h 616"/>
                <a:gd name="T14" fmla="*/ 8 w 140"/>
                <a:gd name="T15" fmla="*/ 101 h 616"/>
                <a:gd name="T16" fmla="*/ 0 w 140"/>
                <a:gd name="T17" fmla="*/ 0 h 616"/>
                <a:gd name="T18" fmla="*/ 0 w 140"/>
                <a:gd name="T19" fmla="*/ 0 h 6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0" h="616">
                  <a:moveTo>
                    <a:pt x="0" y="0"/>
                  </a:moveTo>
                  <a:lnTo>
                    <a:pt x="0" y="0"/>
                  </a:lnTo>
                  <a:lnTo>
                    <a:pt x="69" y="277"/>
                  </a:lnTo>
                  <a:lnTo>
                    <a:pt x="136" y="439"/>
                  </a:lnTo>
                  <a:lnTo>
                    <a:pt x="139" y="615"/>
                  </a:lnTo>
                  <a:lnTo>
                    <a:pt x="86" y="350"/>
                  </a:lnTo>
                  <a:lnTo>
                    <a:pt x="53" y="258"/>
                  </a:lnTo>
                  <a:lnTo>
                    <a:pt x="8" y="101"/>
                  </a:lnTo>
                  <a:lnTo>
                    <a:pt x="0" y="0"/>
                  </a:lnTo>
                  <a:lnTo>
                    <a:pt x="0"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53" name="Freeform 1081"/>
            <p:cNvSpPr>
              <a:spLocks/>
            </p:cNvSpPr>
            <p:nvPr/>
          </p:nvSpPr>
          <p:spPr bwMode="auto">
            <a:xfrm>
              <a:off x="4185" y="3516"/>
              <a:ext cx="202" cy="63"/>
            </a:xfrm>
            <a:custGeom>
              <a:avLst/>
              <a:gdLst>
                <a:gd name="T0" fmla="*/ 0 w 202"/>
                <a:gd name="T1" fmla="*/ 0 h 63"/>
                <a:gd name="T2" fmla="*/ 0 w 202"/>
                <a:gd name="T3" fmla="*/ 0 h 63"/>
                <a:gd name="T4" fmla="*/ 91 w 202"/>
                <a:gd name="T5" fmla="*/ 20 h 63"/>
                <a:gd name="T6" fmla="*/ 201 w 202"/>
                <a:gd name="T7" fmla="*/ 62 h 63"/>
                <a:gd name="T8" fmla="*/ 143 w 202"/>
                <a:gd name="T9" fmla="*/ 49 h 63"/>
                <a:gd name="T10" fmla="*/ 83 w 202"/>
                <a:gd name="T11" fmla="*/ 38 h 63"/>
                <a:gd name="T12" fmla="*/ 49 w 202"/>
                <a:gd name="T13" fmla="*/ 20 h 63"/>
                <a:gd name="T14" fmla="*/ 0 w 202"/>
                <a:gd name="T15" fmla="*/ 0 h 63"/>
                <a:gd name="T16" fmla="*/ 0 w 202"/>
                <a:gd name="T17" fmla="*/ 0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2" h="63">
                  <a:moveTo>
                    <a:pt x="0" y="0"/>
                  </a:moveTo>
                  <a:lnTo>
                    <a:pt x="0" y="0"/>
                  </a:lnTo>
                  <a:lnTo>
                    <a:pt x="91" y="20"/>
                  </a:lnTo>
                  <a:lnTo>
                    <a:pt x="201" y="62"/>
                  </a:lnTo>
                  <a:lnTo>
                    <a:pt x="143" y="49"/>
                  </a:lnTo>
                  <a:lnTo>
                    <a:pt x="83" y="38"/>
                  </a:lnTo>
                  <a:lnTo>
                    <a:pt x="49" y="20"/>
                  </a:lnTo>
                  <a:lnTo>
                    <a:pt x="0" y="0"/>
                  </a:lnTo>
                  <a:lnTo>
                    <a:pt x="0"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54" name="Freeform 1082"/>
            <p:cNvSpPr>
              <a:spLocks/>
            </p:cNvSpPr>
            <p:nvPr/>
          </p:nvSpPr>
          <p:spPr bwMode="auto">
            <a:xfrm>
              <a:off x="4389" y="3593"/>
              <a:ext cx="133" cy="823"/>
            </a:xfrm>
            <a:custGeom>
              <a:avLst/>
              <a:gdLst>
                <a:gd name="T0" fmla="*/ 0 w 133"/>
                <a:gd name="T1" fmla="*/ 0 h 823"/>
                <a:gd name="T2" fmla="*/ 0 w 133"/>
                <a:gd name="T3" fmla="*/ 0 h 823"/>
                <a:gd name="T4" fmla="*/ 37 w 133"/>
                <a:gd name="T5" fmla="*/ 161 h 823"/>
                <a:gd name="T6" fmla="*/ 37 w 133"/>
                <a:gd name="T7" fmla="*/ 253 h 823"/>
                <a:gd name="T8" fmla="*/ 94 w 133"/>
                <a:gd name="T9" fmla="*/ 490 h 823"/>
                <a:gd name="T10" fmla="*/ 132 w 133"/>
                <a:gd name="T11" fmla="*/ 744 h 823"/>
                <a:gd name="T12" fmla="*/ 125 w 133"/>
                <a:gd name="T13" fmla="*/ 822 h 823"/>
                <a:gd name="T14" fmla="*/ 121 w 133"/>
                <a:gd name="T15" fmla="*/ 726 h 823"/>
                <a:gd name="T16" fmla="*/ 87 w 133"/>
                <a:gd name="T17" fmla="*/ 545 h 823"/>
                <a:gd name="T18" fmla="*/ 41 w 133"/>
                <a:gd name="T19" fmla="*/ 395 h 823"/>
                <a:gd name="T20" fmla="*/ 23 w 133"/>
                <a:gd name="T21" fmla="*/ 243 h 823"/>
                <a:gd name="T22" fmla="*/ 5 w 133"/>
                <a:gd name="T23" fmla="*/ 43 h 823"/>
                <a:gd name="T24" fmla="*/ 0 w 133"/>
                <a:gd name="T25" fmla="*/ 0 h 823"/>
                <a:gd name="T26" fmla="*/ 0 w 133"/>
                <a:gd name="T27" fmla="*/ 0 h 8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3" h="823">
                  <a:moveTo>
                    <a:pt x="0" y="0"/>
                  </a:moveTo>
                  <a:lnTo>
                    <a:pt x="0" y="0"/>
                  </a:lnTo>
                  <a:lnTo>
                    <a:pt x="37" y="161"/>
                  </a:lnTo>
                  <a:lnTo>
                    <a:pt x="37" y="253"/>
                  </a:lnTo>
                  <a:lnTo>
                    <a:pt x="94" y="490"/>
                  </a:lnTo>
                  <a:lnTo>
                    <a:pt x="132" y="744"/>
                  </a:lnTo>
                  <a:lnTo>
                    <a:pt x="125" y="822"/>
                  </a:lnTo>
                  <a:lnTo>
                    <a:pt x="121" y="726"/>
                  </a:lnTo>
                  <a:lnTo>
                    <a:pt x="87" y="545"/>
                  </a:lnTo>
                  <a:lnTo>
                    <a:pt x="41" y="395"/>
                  </a:lnTo>
                  <a:lnTo>
                    <a:pt x="23" y="243"/>
                  </a:lnTo>
                  <a:lnTo>
                    <a:pt x="5" y="43"/>
                  </a:lnTo>
                  <a:lnTo>
                    <a:pt x="0" y="0"/>
                  </a:lnTo>
                  <a:lnTo>
                    <a:pt x="0"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55" name="Freeform 1083"/>
            <p:cNvSpPr>
              <a:spLocks/>
            </p:cNvSpPr>
            <p:nvPr/>
          </p:nvSpPr>
          <p:spPr bwMode="auto">
            <a:xfrm>
              <a:off x="3927" y="3994"/>
              <a:ext cx="652" cy="683"/>
            </a:xfrm>
            <a:custGeom>
              <a:avLst/>
              <a:gdLst>
                <a:gd name="T0" fmla="*/ 443 w 652"/>
                <a:gd name="T1" fmla="*/ 12 h 683"/>
                <a:gd name="T2" fmla="*/ 443 w 652"/>
                <a:gd name="T3" fmla="*/ 12 h 683"/>
                <a:gd name="T4" fmla="*/ 428 w 652"/>
                <a:gd name="T5" fmla="*/ 89 h 683"/>
                <a:gd name="T6" fmla="*/ 379 w 652"/>
                <a:gd name="T7" fmla="*/ 187 h 683"/>
                <a:gd name="T8" fmla="*/ 325 w 652"/>
                <a:gd name="T9" fmla="*/ 348 h 683"/>
                <a:gd name="T10" fmla="*/ 401 w 652"/>
                <a:gd name="T11" fmla="*/ 215 h 683"/>
                <a:gd name="T12" fmla="*/ 397 w 652"/>
                <a:gd name="T13" fmla="*/ 305 h 683"/>
                <a:gd name="T14" fmla="*/ 379 w 652"/>
                <a:gd name="T15" fmla="*/ 433 h 683"/>
                <a:gd name="T16" fmla="*/ 7 w 652"/>
                <a:gd name="T17" fmla="*/ 410 h 683"/>
                <a:gd name="T18" fmla="*/ 0 w 652"/>
                <a:gd name="T19" fmla="*/ 421 h 683"/>
                <a:gd name="T20" fmla="*/ 614 w 652"/>
                <a:gd name="T21" fmla="*/ 459 h 683"/>
                <a:gd name="T22" fmla="*/ 628 w 652"/>
                <a:gd name="T23" fmla="*/ 488 h 683"/>
                <a:gd name="T24" fmla="*/ 628 w 652"/>
                <a:gd name="T25" fmla="*/ 516 h 683"/>
                <a:gd name="T26" fmla="*/ 606 w 652"/>
                <a:gd name="T27" fmla="*/ 544 h 683"/>
                <a:gd name="T28" fmla="*/ 561 w 652"/>
                <a:gd name="T29" fmla="*/ 564 h 683"/>
                <a:gd name="T30" fmla="*/ 527 w 652"/>
                <a:gd name="T31" fmla="*/ 591 h 683"/>
                <a:gd name="T32" fmla="*/ 511 w 652"/>
                <a:gd name="T33" fmla="*/ 626 h 683"/>
                <a:gd name="T34" fmla="*/ 539 w 652"/>
                <a:gd name="T35" fmla="*/ 596 h 683"/>
                <a:gd name="T36" fmla="*/ 556 w 652"/>
                <a:gd name="T37" fmla="*/ 600 h 683"/>
                <a:gd name="T38" fmla="*/ 579 w 652"/>
                <a:gd name="T39" fmla="*/ 620 h 683"/>
                <a:gd name="T40" fmla="*/ 561 w 652"/>
                <a:gd name="T41" fmla="*/ 644 h 683"/>
                <a:gd name="T42" fmla="*/ 515 w 652"/>
                <a:gd name="T43" fmla="*/ 634 h 683"/>
                <a:gd name="T44" fmla="*/ 556 w 652"/>
                <a:gd name="T45" fmla="*/ 655 h 683"/>
                <a:gd name="T46" fmla="*/ 556 w 652"/>
                <a:gd name="T47" fmla="*/ 668 h 683"/>
                <a:gd name="T48" fmla="*/ 519 w 652"/>
                <a:gd name="T49" fmla="*/ 677 h 683"/>
                <a:gd name="T50" fmla="*/ 561 w 652"/>
                <a:gd name="T51" fmla="*/ 677 h 683"/>
                <a:gd name="T52" fmla="*/ 583 w 652"/>
                <a:gd name="T53" fmla="*/ 682 h 683"/>
                <a:gd name="T54" fmla="*/ 621 w 652"/>
                <a:gd name="T55" fmla="*/ 682 h 683"/>
                <a:gd name="T56" fmla="*/ 583 w 652"/>
                <a:gd name="T57" fmla="*/ 677 h 683"/>
                <a:gd name="T58" fmla="*/ 575 w 652"/>
                <a:gd name="T59" fmla="*/ 663 h 683"/>
                <a:gd name="T60" fmla="*/ 599 w 652"/>
                <a:gd name="T61" fmla="*/ 634 h 683"/>
                <a:gd name="T62" fmla="*/ 648 w 652"/>
                <a:gd name="T63" fmla="*/ 615 h 683"/>
                <a:gd name="T64" fmla="*/ 636 w 652"/>
                <a:gd name="T65" fmla="*/ 606 h 683"/>
                <a:gd name="T66" fmla="*/ 651 w 652"/>
                <a:gd name="T67" fmla="*/ 591 h 683"/>
                <a:gd name="T68" fmla="*/ 594 w 652"/>
                <a:gd name="T69" fmla="*/ 557 h 683"/>
                <a:gd name="T70" fmla="*/ 617 w 652"/>
                <a:gd name="T71" fmla="*/ 539 h 683"/>
                <a:gd name="T72" fmla="*/ 632 w 652"/>
                <a:gd name="T73" fmla="*/ 512 h 683"/>
                <a:gd name="T74" fmla="*/ 632 w 652"/>
                <a:gd name="T75" fmla="*/ 481 h 683"/>
                <a:gd name="T76" fmla="*/ 621 w 652"/>
                <a:gd name="T77" fmla="*/ 452 h 683"/>
                <a:gd name="T78" fmla="*/ 602 w 652"/>
                <a:gd name="T79" fmla="*/ 443 h 683"/>
                <a:gd name="T80" fmla="*/ 587 w 652"/>
                <a:gd name="T81" fmla="*/ 440 h 683"/>
                <a:gd name="T82" fmla="*/ 587 w 652"/>
                <a:gd name="T83" fmla="*/ 395 h 683"/>
                <a:gd name="T84" fmla="*/ 556 w 652"/>
                <a:gd name="T85" fmla="*/ 421 h 683"/>
                <a:gd name="T86" fmla="*/ 533 w 652"/>
                <a:gd name="T87" fmla="*/ 391 h 683"/>
                <a:gd name="T88" fmla="*/ 529 w 652"/>
                <a:gd name="T89" fmla="*/ 353 h 683"/>
                <a:gd name="T90" fmla="*/ 515 w 652"/>
                <a:gd name="T91" fmla="*/ 313 h 683"/>
                <a:gd name="T92" fmla="*/ 529 w 652"/>
                <a:gd name="T93" fmla="*/ 248 h 683"/>
                <a:gd name="T94" fmla="*/ 529 w 652"/>
                <a:gd name="T95" fmla="*/ 205 h 683"/>
                <a:gd name="T96" fmla="*/ 469 w 652"/>
                <a:gd name="T97" fmla="*/ 225 h 683"/>
                <a:gd name="T98" fmla="*/ 485 w 652"/>
                <a:gd name="T99" fmla="*/ 144 h 683"/>
                <a:gd name="T100" fmla="*/ 478 w 652"/>
                <a:gd name="T101" fmla="*/ 0 h 683"/>
                <a:gd name="T102" fmla="*/ 443 w 652"/>
                <a:gd name="T103" fmla="*/ 12 h 683"/>
                <a:gd name="T104" fmla="*/ 443 w 652"/>
                <a:gd name="T105" fmla="*/ 12 h 6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52" h="683">
                  <a:moveTo>
                    <a:pt x="443" y="12"/>
                  </a:moveTo>
                  <a:lnTo>
                    <a:pt x="443" y="12"/>
                  </a:lnTo>
                  <a:lnTo>
                    <a:pt x="428" y="89"/>
                  </a:lnTo>
                  <a:lnTo>
                    <a:pt x="379" y="187"/>
                  </a:lnTo>
                  <a:lnTo>
                    <a:pt x="325" y="348"/>
                  </a:lnTo>
                  <a:lnTo>
                    <a:pt x="401" y="215"/>
                  </a:lnTo>
                  <a:lnTo>
                    <a:pt x="397" y="305"/>
                  </a:lnTo>
                  <a:lnTo>
                    <a:pt x="379" y="433"/>
                  </a:lnTo>
                  <a:lnTo>
                    <a:pt x="7" y="410"/>
                  </a:lnTo>
                  <a:lnTo>
                    <a:pt x="0" y="421"/>
                  </a:lnTo>
                  <a:lnTo>
                    <a:pt x="614" y="459"/>
                  </a:lnTo>
                  <a:lnTo>
                    <a:pt x="628" y="488"/>
                  </a:lnTo>
                  <a:lnTo>
                    <a:pt x="628" y="516"/>
                  </a:lnTo>
                  <a:lnTo>
                    <a:pt x="606" y="544"/>
                  </a:lnTo>
                  <a:lnTo>
                    <a:pt x="561" y="564"/>
                  </a:lnTo>
                  <a:lnTo>
                    <a:pt x="527" y="591"/>
                  </a:lnTo>
                  <a:lnTo>
                    <a:pt x="511" y="626"/>
                  </a:lnTo>
                  <a:lnTo>
                    <a:pt x="539" y="596"/>
                  </a:lnTo>
                  <a:lnTo>
                    <a:pt x="556" y="600"/>
                  </a:lnTo>
                  <a:lnTo>
                    <a:pt x="579" y="620"/>
                  </a:lnTo>
                  <a:lnTo>
                    <a:pt x="561" y="644"/>
                  </a:lnTo>
                  <a:lnTo>
                    <a:pt x="515" y="634"/>
                  </a:lnTo>
                  <a:lnTo>
                    <a:pt x="556" y="655"/>
                  </a:lnTo>
                  <a:lnTo>
                    <a:pt x="556" y="668"/>
                  </a:lnTo>
                  <a:lnTo>
                    <a:pt x="519" y="677"/>
                  </a:lnTo>
                  <a:lnTo>
                    <a:pt x="561" y="677"/>
                  </a:lnTo>
                  <a:lnTo>
                    <a:pt x="583" y="682"/>
                  </a:lnTo>
                  <a:lnTo>
                    <a:pt x="621" y="682"/>
                  </a:lnTo>
                  <a:lnTo>
                    <a:pt x="583" y="677"/>
                  </a:lnTo>
                  <a:lnTo>
                    <a:pt x="575" y="663"/>
                  </a:lnTo>
                  <a:lnTo>
                    <a:pt x="599" y="634"/>
                  </a:lnTo>
                  <a:lnTo>
                    <a:pt x="648" y="615"/>
                  </a:lnTo>
                  <a:lnTo>
                    <a:pt x="636" y="606"/>
                  </a:lnTo>
                  <a:lnTo>
                    <a:pt x="651" y="591"/>
                  </a:lnTo>
                  <a:lnTo>
                    <a:pt x="594" y="557"/>
                  </a:lnTo>
                  <a:lnTo>
                    <a:pt x="617" y="539"/>
                  </a:lnTo>
                  <a:lnTo>
                    <a:pt x="632" y="512"/>
                  </a:lnTo>
                  <a:lnTo>
                    <a:pt x="632" y="481"/>
                  </a:lnTo>
                  <a:lnTo>
                    <a:pt x="621" y="452"/>
                  </a:lnTo>
                  <a:lnTo>
                    <a:pt x="602" y="443"/>
                  </a:lnTo>
                  <a:lnTo>
                    <a:pt x="587" y="440"/>
                  </a:lnTo>
                  <a:lnTo>
                    <a:pt x="587" y="395"/>
                  </a:lnTo>
                  <a:lnTo>
                    <a:pt x="556" y="421"/>
                  </a:lnTo>
                  <a:lnTo>
                    <a:pt x="533" y="391"/>
                  </a:lnTo>
                  <a:lnTo>
                    <a:pt x="529" y="353"/>
                  </a:lnTo>
                  <a:lnTo>
                    <a:pt x="515" y="313"/>
                  </a:lnTo>
                  <a:lnTo>
                    <a:pt x="529" y="248"/>
                  </a:lnTo>
                  <a:lnTo>
                    <a:pt x="529" y="205"/>
                  </a:lnTo>
                  <a:lnTo>
                    <a:pt x="469" y="225"/>
                  </a:lnTo>
                  <a:lnTo>
                    <a:pt x="485" y="144"/>
                  </a:lnTo>
                  <a:lnTo>
                    <a:pt x="478" y="0"/>
                  </a:lnTo>
                  <a:lnTo>
                    <a:pt x="443" y="12"/>
                  </a:lnTo>
                  <a:lnTo>
                    <a:pt x="443" y="12"/>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56" name="Freeform 1084"/>
            <p:cNvSpPr>
              <a:spLocks/>
            </p:cNvSpPr>
            <p:nvPr/>
          </p:nvSpPr>
          <p:spPr bwMode="auto">
            <a:xfrm>
              <a:off x="4150" y="4524"/>
              <a:ext cx="311" cy="320"/>
            </a:xfrm>
            <a:custGeom>
              <a:avLst/>
              <a:gdLst>
                <a:gd name="T0" fmla="*/ 304 w 311"/>
                <a:gd name="T1" fmla="*/ 319 h 320"/>
                <a:gd name="T2" fmla="*/ 304 w 311"/>
                <a:gd name="T3" fmla="*/ 319 h 320"/>
                <a:gd name="T4" fmla="*/ 310 w 311"/>
                <a:gd name="T5" fmla="*/ 237 h 320"/>
                <a:gd name="T6" fmla="*/ 292 w 311"/>
                <a:gd name="T7" fmla="*/ 180 h 320"/>
                <a:gd name="T8" fmla="*/ 292 w 311"/>
                <a:gd name="T9" fmla="*/ 104 h 320"/>
                <a:gd name="T10" fmla="*/ 262 w 311"/>
                <a:gd name="T11" fmla="*/ 47 h 320"/>
                <a:gd name="T12" fmla="*/ 246 w 311"/>
                <a:gd name="T13" fmla="*/ 0 h 320"/>
                <a:gd name="T14" fmla="*/ 236 w 311"/>
                <a:gd name="T15" fmla="*/ 0 h 320"/>
                <a:gd name="T16" fmla="*/ 220 w 311"/>
                <a:gd name="T17" fmla="*/ 27 h 320"/>
                <a:gd name="T18" fmla="*/ 246 w 311"/>
                <a:gd name="T19" fmla="*/ 27 h 320"/>
                <a:gd name="T20" fmla="*/ 262 w 311"/>
                <a:gd name="T21" fmla="*/ 70 h 320"/>
                <a:gd name="T22" fmla="*/ 276 w 311"/>
                <a:gd name="T23" fmla="*/ 104 h 320"/>
                <a:gd name="T24" fmla="*/ 276 w 311"/>
                <a:gd name="T25" fmla="*/ 125 h 320"/>
                <a:gd name="T26" fmla="*/ 269 w 311"/>
                <a:gd name="T27" fmla="*/ 189 h 320"/>
                <a:gd name="T28" fmla="*/ 250 w 311"/>
                <a:gd name="T29" fmla="*/ 194 h 320"/>
                <a:gd name="T30" fmla="*/ 236 w 311"/>
                <a:gd name="T31" fmla="*/ 194 h 320"/>
                <a:gd name="T32" fmla="*/ 156 w 311"/>
                <a:gd name="T33" fmla="*/ 125 h 320"/>
                <a:gd name="T34" fmla="*/ 29 w 311"/>
                <a:gd name="T35" fmla="*/ 61 h 320"/>
                <a:gd name="T36" fmla="*/ 0 w 311"/>
                <a:gd name="T37" fmla="*/ 70 h 320"/>
                <a:gd name="T38" fmla="*/ 29 w 311"/>
                <a:gd name="T39" fmla="*/ 66 h 320"/>
                <a:gd name="T40" fmla="*/ 156 w 311"/>
                <a:gd name="T41" fmla="*/ 133 h 320"/>
                <a:gd name="T42" fmla="*/ 228 w 311"/>
                <a:gd name="T43" fmla="*/ 218 h 320"/>
                <a:gd name="T44" fmla="*/ 288 w 311"/>
                <a:gd name="T45" fmla="*/ 268 h 320"/>
                <a:gd name="T46" fmla="*/ 304 w 311"/>
                <a:gd name="T47" fmla="*/ 319 h 320"/>
                <a:gd name="T48" fmla="*/ 304 w 311"/>
                <a:gd name="T49" fmla="*/ 319 h 3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11" h="320">
                  <a:moveTo>
                    <a:pt x="304" y="319"/>
                  </a:moveTo>
                  <a:lnTo>
                    <a:pt x="304" y="319"/>
                  </a:lnTo>
                  <a:lnTo>
                    <a:pt x="310" y="237"/>
                  </a:lnTo>
                  <a:lnTo>
                    <a:pt x="292" y="180"/>
                  </a:lnTo>
                  <a:lnTo>
                    <a:pt x="292" y="104"/>
                  </a:lnTo>
                  <a:lnTo>
                    <a:pt x="262" y="47"/>
                  </a:lnTo>
                  <a:lnTo>
                    <a:pt x="246" y="0"/>
                  </a:lnTo>
                  <a:lnTo>
                    <a:pt x="236" y="0"/>
                  </a:lnTo>
                  <a:lnTo>
                    <a:pt x="220" y="27"/>
                  </a:lnTo>
                  <a:lnTo>
                    <a:pt x="246" y="27"/>
                  </a:lnTo>
                  <a:lnTo>
                    <a:pt x="262" y="70"/>
                  </a:lnTo>
                  <a:lnTo>
                    <a:pt x="276" y="104"/>
                  </a:lnTo>
                  <a:lnTo>
                    <a:pt x="276" y="125"/>
                  </a:lnTo>
                  <a:lnTo>
                    <a:pt x="269" y="189"/>
                  </a:lnTo>
                  <a:lnTo>
                    <a:pt x="250" y="194"/>
                  </a:lnTo>
                  <a:lnTo>
                    <a:pt x="236" y="194"/>
                  </a:lnTo>
                  <a:lnTo>
                    <a:pt x="156" y="125"/>
                  </a:lnTo>
                  <a:lnTo>
                    <a:pt x="29" y="61"/>
                  </a:lnTo>
                  <a:lnTo>
                    <a:pt x="0" y="70"/>
                  </a:lnTo>
                  <a:lnTo>
                    <a:pt x="29" y="66"/>
                  </a:lnTo>
                  <a:lnTo>
                    <a:pt x="156" y="133"/>
                  </a:lnTo>
                  <a:lnTo>
                    <a:pt x="228" y="218"/>
                  </a:lnTo>
                  <a:lnTo>
                    <a:pt x="288" y="268"/>
                  </a:lnTo>
                  <a:lnTo>
                    <a:pt x="304" y="319"/>
                  </a:lnTo>
                  <a:lnTo>
                    <a:pt x="304" y="319"/>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57" name="Freeform 1085"/>
            <p:cNvSpPr>
              <a:spLocks/>
            </p:cNvSpPr>
            <p:nvPr/>
          </p:nvSpPr>
          <p:spPr bwMode="auto">
            <a:xfrm>
              <a:off x="4359" y="4551"/>
              <a:ext cx="20" cy="145"/>
            </a:xfrm>
            <a:custGeom>
              <a:avLst/>
              <a:gdLst>
                <a:gd name="T0" fmla="*/ 19 w 20"/>
                <a:gd name="T1" fmla="*/ 0 h 145"/>
                <a:gd name="T2" fmla="*/ 19 w 20"/>
                <a:gd name="T3" fmla="*/ 0 h 145"/>
                <a:gd name="T4" fmla="*/ 19 w 20"/>
                <a:gd name="T5" fmla="*/ 87 h 145"/>
                <a:gd name="T6" fmla="*/ 0 w 20"/>
                <a:gd name="T7" fmla="*/ 144 h 145"/>
                <a:gd name="T8" fmla="*/ 15 w 20"/>
                <a:gd name="T9" fmla="*/ 81 h 145"/>
                <a:gd name="T10" fmla="*/ 7 w 20"/>
                <a:gd name="T11" fmla="*/ 34 h 145"/>
                <a:gd name="T12" fmla="*/ 15 w 20"/>
                <a:gd name="T13" fmla="*/ 0 h 145"/>
                <a:gd name="T14" fmla="*/ 19 w 20"/>
                <a:gd name="T15" fmla="*/ 0 h 145"/>
                <a:gd name="T16" fmla="*/ 19 w 20"/>
                <a:gd name="T17" fmla="*/ 0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 h="145">
                  <a:moveTo>
                    <a:pt x="19" y="0"/>
                  </a:moveTo>
                  <a:lnTo>
                    <a:pt x="19" y="0"/>
                  </a:lnTo>
                  <a:lnTo>
                    <a:pt x="19" y="87"/>
                  </a:lnTo>
                  <a:lnTo>
                    <a:pt x="0" y="144"/>
                  </a:lnTo>
                  <a:lnTo>
                    <a:pt x="15" y="81"/>
                  </a:lnTo>
                  <a:lnTo>
                    <a:pt x="7" y="34"/>
                  </a:lnTo>
                  <a:lnTo>
                    <a:pt x="15" y="0"/>
                  </a:lnTo>
                  <a:lnTo>
                    <a:pt x="19" y="0"/>
                  </a:lnTo>
                  <a:lnTo>
                    <a:pt x="19"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58" name="Freeform 1086"/>
            <p:cNvSpPr>
              <a:spLocks/>
            </p:cNvSpPr>
            <p:nvPr/>
          </p:nvSpPr>
          <p:spPr bwMode="auto">
            <a:xfrm>
              <a:off x="4056" y="4594"/>
              <a:ext cx="292" cy="250"/>
            </a:xfrm>
            <a:custGeom>
              <a:avLst/>
              <a:gdLst>
                <a:gd name="T0" fmla="*/ 97 w 292"/>
                <a:gd name="T1" fmla="*/ 0 h 250"/>
                <a:gd name="T2" fmla="*/ 97 w 292"/>
                <a:gd name="T3" fmla="*/ 0 h 250"/>
                <a:gd name="T4" fmla="*/ 110 w 292"/>
                <a:gd name="T5" fmla="*/ 26 h 250"/>
                <a:gd name="T6" fmla="*/ 200 w 292"/>
                <a:gd name="T7" fmla="*/ 82 h 250"/>
                <a:gd name="T8" fmla="*/ 291 w 292"/>
                <a:gd name="T9" fmla="*/ 211 h 250"/>
                <a:gd name="T10" fmla="*/ 234 w 292"/>
                <a:gd name="T11" fmla="*/ 143 h 250"/>
                <a:gd name="T12" fmla="*/ 116 w 292"/>
                <a:gd name="T13" fmla="*/ 86 h 250"/>
                <a:gd name="T14" fmla="*/ 38 w 292"/>
                <a:gd name="T15" fmla="*/ 44 h 250"/>
                <a:gd name="T16" fmla="*/ 21 w 292"/>
                <a:gd name="T17" fmla="*/ 44 h 250"/>
                <a:gd name="T18" fmla="*/ 11 w 292"/>
                <a:gd name="T19" fmla="*/ 55 h 250"/>
                <a:gd name="T20" fmla="*/ 79 w 292"/>
                <a:gd name="T21" fmla="*/ 119 h 250"/>
                <a:gd name="T22" fmla="*/ 230 w 292"/>
                <a:gd name="T23" fmla="*/ 211 h 250"/>
                <a:gd name="T24" fmla="*/ 105 w 292"/>
                <a:gd name="T25" fmla="*/ 143 h 250"/>
                <a:gd name="T26" fmla="*/ 166 w 292"/>
                <a:gd name="T27" fmla="*/ 215 h 250"/>
                <a:gd name="T28" fmla="*/ 238 w 292"/>
                <a:gd name="T29" fmla="*/ 249 h 250"/>
                <a:gd name="T30" fmla="*/ 159 w 292"/>
                <a:gd name="T31" fmla="*/ 225 h 250"/>
                <a:gd name="T32" fmla="*/ 63 w 292"/>
                <a:gd name="T33" fmla="*/ 119 h 250"/>
                <a:gd name="T34" fmla="*/ 0 w 292"/>
                <a:gd name="T35" fmla="*/ 55 h 250"/>
                <a:gd name="T36" fmla="*/ 11 w 292"/>
                <a:gd name="T37" fmla="*/ 38 h 250"/>
                <a:gd name="T38" fmla="*/ 38 w 292"/>
                <a:gd name="T39" fmla="*/ 34 h 250"/>
                <a:gd name="T40" fmla="*/ 178 w 292"/>
                <a:gd name="T41" fmla="*/ 101 h 250"/>
                <a:gd name="T42" fmla="*/ 196 w 292"/>
                <a:gd name="T43" fmla="*/ 101 h 250"/>
                <a:gd name="T44" fmla="*/ 145 w 292"/>
                <a:gd name="T45" fmla="*/ 58 h 250"/>
                <a:gd name="T46" fmla="*/ 97 w 292"/>
                <a:gd name="T47" fmla="*/ 26 h 250"/>
                <a:gd name="T48" fmla="*/ 91 w 292"/>
                <a:gd name="T49" fmla="*/ 0 h 250"/>
                <a:gd name="T50" fmla="*/ 97 w 292"/>
                <a:gd name="T51" fmla="*/ 0 h 250"/>
                <a:gd name="T52" fmla="*/ 97 w 292"/>
                <a:gd name="T53" fmla="*/ 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250">
                  <a:moveTo>
                    <a:pt x="97" y="0"/>
                  </a:moveTo>
                  <a:lnTo>
                    <a:pt x="97" y="0"/>
                  </a:lnTo>
                  <a:lnTo>
                    <a:pt x="110" y="26"/>
                  </a:lnTo>
                  <a:lnTo>
                    <a:pt x="200" y="82"/>
                  </a:lnTo>
                  <a:lnTo>
                    <a:pt x="291" y="211"/>
                  </a:lnTo>
                  <a:lnTo>
                    <a:pt x="234" y="143"/>
                  </a:lnTo>
                  <a:lnTo>
                    <a:pt x="116" y="86"/>
                  </a:lnTo>
                  <a:lnTo>
                    <a:pt x="38" y="44"/>
                  </a:lnTo>
                  <a:lnTo>
                    <a:pt x="21" y="44"/>
                  </a:lnTo>
                  <a:lnTo>
                    <a:pt x="11" y="55"/>
                  </a:lnTo>
                  <a:lnTo>
                    <a:pt x="79" y="119"/>
                  </a:lnTo>
                  <a:lnTo>
                    <a:pt x="230" y="211"/>
                  </a:lnTo>
                  <a:lnTo>
                    <a:pt x="105" y="143"/>
                  </a:lnTo>
                  <a:lnTo>
                    <a:pt x="166" y="215"/>
                  </a:lnTo>
                  <a:lnTo>
                    <a:pt x="238" y="249"/>
                  </a:lnTo>
                  <a:lnTo>
                    <a:pt x="159" y="225"/>
                  </a:lnTo>
                  <a:lnTo>
                    <a:pt x="63" y="119"/>
                  </a:lnTo>
                  <a:lnTo>
                    <a:pt x="0" y="55"/>
                  </a:lnTo>
                  <a:lnTo>
                    <a:pt x="11" y="38"/>
                  </a:lnTo>
                  <a:lnTo>
                    <a:pt x="38" y="34"/>
                  </a:lnTo>
                  <a:lnTo>
                    <a:pt x="178" y="101"/>
                  </a:lnTo>
                  <a:lnTo>
                    <a:pt x="196" y="101"/>
                  </a:lnTo>
                  <a:lnTo>
                    <a:pt x="145" y="58"/>
                  </a:lnTo>
                  <a:lnTo>
                    <a:pt x="97" y="26"/>
                  </a:lnTo>
                  <a:lnTo>
                    <a:pt x="91" y="0"/>
                  </a:lnTo>
                  <a:lnTo>
                    <a:pt x="97" y="0"/>
                  </a:lnTo>
                  <a:lnTo>
                    <a:pt x="97"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59" name="Freeform 1087"/>
            <p:cNvSpPr>
              <a:spLocks/>
            </p:cNvSpPr>
            <p:nvPr/>
          </p:nvSpPr>
          <p:spPr bwMode="auto">
            <a:xfrm>
              <a:off x="4742" y="4184"/>
              <a:ext cx="594" cy="187"/>
            </a:xfrm>
            <a:custGeom>
              <a:avLst/>
              <a:gdLst>
                <a:gd name="T0" fmla="*/ 308 w 594"/>
                <a:gd name="T1" fmla="*/ 0 h 187"/>
                <a:gd name="T2" fmla="*/ 308 w 594"/>
                <a:gd name="T3" fmla="*/ 0 h 187"/>
                <a:gd name="T4" fmla="*/ 205 w 594"/>
                <a:gd name="T5" fmla="*/ 0 h 187"/>
                <a:gd name="T6" fmla="*/ 0 w 594"/>
                <a:gd name="T7" fmla="*/ 105 h 187"/>
                <a:gd name="T8" fmla="*/ 8 w 594"/>
                <a:gd name="T9" fmla="*/ 123 h 187"/>
                <a:gd name="T10" fmla="*/ 92 w 594"/>
                <a:gd name="T11" fmla="*/ 123 h 187"/>
                <a:gd name="T12" fmla="*/ 198 w 594"/>
                <a:gd name="T13" fmla="*/ 80 h 187"/>
                <a:gd name="T14" fmla="*/ 266 w 594"/>
                <a:gd name="T15" fmla="*/ 80 h 187"/>
                <a:gd name="T16" fmla="*/ 225 w 594"/>
                <a:gd name="T17" fmla="*/ 71 h 187"/>
                <a:gd name="T18" fmla="*/ 183 w 594"/>
                <a:gd name="T19" fmla="*/ 71 h 187"/>
                <a:gd name="T20" fmla="*/ 72 w 594"/>
                <a:gd name="T21" fmla="*/ 115 h 187"/>
                <a:gd name="T22" fmla="*/ 16 w 594"/>
                <a:gd name="T23" fmla="*/ 115 h 187"/>
                <a:gd name="T24" fmla="*/ 13 w 594"/>
                <a:gd name="T25" fmla="*/ 105 h 187"/>
                <a:gd name="T26" fmla="*/ 213 w 594"/>
                <a:gd name="T27" fmla="*/ 10 h 187"/>
                <a:gd name="T28" fmla="*/ 294 w 594"/>
                <a:gd name="T29" fmla="*/ 10 h 187"/>
                <a:gd name="T30" fmla="*/ 294 w 594"/>
                <a:gd name="T31" fmla="*/ 44 h 187"/>
                <a:gd name="T32" fmla="*/ 312 w 594"/>
                <a:gd name="T33" fmla="*/ 67 h 187"/>
                <a:gd name="T34" fmla="*/ 356 w 594"/>
                <a:gd name="T35" fmla="*/ 96 h 187"/>
                <a:gd name="T36" fmla="*/ 410 w 594"/>
                <a:gd name="T37" fmla="*/ 96 h 187"/>
                <a:gd name="T38" fmla="*/ 472 w 594"/>
                <a:gd name="T39" fmla="*/ 173 h 187"/>
                <a:gd name="T40" fmla="*/ 524 w 594"/>
                <a:gd name="T41" fmla="*/ 186 h 187"/>
                <a:gd name="T42" fmla="*/ 563 w 594"/>
                <a:gd name="T43" fmla="*/ 177 h 187"/>
                <a:gd name="T44" fmla="*/ 583 w 594"/>
                <a:gd name="T45" fmla="*/ 148 h 187"/>
                <a:gd name="T46" fmla="*/ 550 w 594"/>
                <a:gd name="T47" fmla="*/ 167 h 187"/>
                <a:gd name="T48" fmla="*/ 521 w 594"/>
                <a:gd name="T49" fmla="*/ 173 h 187"/>
                <a:gd name="T50" fmla="*/ 491 w 594"/>
                <a:gd name="T51" fmla="*/ 163 h 187"/>
                <a:gd name="T52" fmla="*/ 450 w 594"/>
                <a:gd name="T53" fmla="*/ 120 h 187"/>
                <a:gd name="T54" fmla="*/ 414 w 594"/>
                <a:gd name="T55" fmla="*/ 87 h 187"/>
                <a:gd name="T56" fmla="*/ 380 w 594"/>
                <a:gd name="T57" fmla="*/ 87 h 187"/>
                <a:gd name="T58" fmla="*/ 312 w 594"/>
                <a:gd name="T59" fmla="*/ 58 h 187"/>
                <a:gd name="T60" fmla="*/ 301 w 594"/>
                <a:gd name="T61" fmla="*/ 44 h 187"/>
                <a:gd name="T62" fmla="*/ 301 w 594"/>
                <a:gd name="T63" fmla="*/ 15 h 187"/>
                <a:gd name="T64" fmla="*/ 353 w 594"/>
                <a:gd name="T65" fmla="*/ 38 h 187"/>
                <a:gd name="T66" fmla="*/ 434 w 594"/>
                <a:gd name="T67" fmla="*/ 28 h 187"/>
                <a:gd name="T68" fmla="*/ 509 w 594"/>
                <a:gd name="T69" fmla="*/ 58 h 187"/>
                <a:gd name="T70" fmla="*/ 593 w 594"/>
                <a:gd name="T71" fmla="*/ 100 h 187"/>
                <a:gd name="T72" fmla="*/ 535 w 594"/>
                <a:gd name="T73" fmla="*/ 58 h 187"/>
                <a:gd name="T74" fmla="*/ 430 w 594"/>
                <a:gd name="T75" fmla="*/ 15 h 187"/>
                <a:gd name="T76" fmla="*/ 338 w 594"/>
                <a:gd name="T77" fmla="*/ 15 h 187"/>
                <a:gd name="T78" fmla="*/ 308 w 594"/>
                <a:gd name="T79" fmla="*/ 0 h 187"/>
                <a:gd name="T80" fmla="*/ 308 w 594"/>
                <a:gd name="T81" fmla="*/ 0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94" h="187">
                  <a:moveTo>
                    <a:pt x="308" y="0"/>
                  </a:moveTo>
                  <a:lnTo>
                    <a:pt x="308" y="0"/>
                  </a:lnTo>
                  <a:lnTo>
                    <a:pt x="205" y="0"/>
                  </a:lnTo>
                  <a:lnTo>
                    <a:pt x="0" y="105"/>
                  </a:lnTo>
                  <a:lnTo>
                    <a:pt x="8" y="123"/>
                  </a:lnTo>
                  <a:lnTo>
                    <a:pt x="92" y="123"/>
                  </a:lnTo>
                  <a:lnTo>
                    <a:pt x="198" y="80"/>
                  </a:lnTo>
                  <a:lnTo>
                    <a:pt x="266" y="80"/>
                  </a:lnTo>
                  <a:lnTo>
                    <a:pt x="225" y="71"/>
                  </a:lnTo>
                  <a:lnTo>
                    <a:pt x="183" y="71"/>
                  </a:lnTo>
                  <a:lnTo>
                    <a:pt x="72" y="115"/>
                  </a:lnTo>
                  <a:lnTo>
                    <a:pt x="16" y="115"/>
                  </a:lnTo>
                  <a:lnTo>
                    <a:pt x="13" y="105"/>
                  </a:lnTo>
                  <a:lnTo>
                    <a:pt x="213" y="10"/>
                  </a:lnTo>
                  <a:lnTo>
                    <a:pt x="294" y="10"/>
                  </a:lnTo>
                  <a:lnTo>
                    <a:pt x="294" y="44"/>
                  </a:lnTo>
                  <a:lnTo>
                    <a:pt x="312" y="67"/>
                  </a:lnTo>
                  <a:lnTo>
                    <a:pt x="356" y="96"/>
                  </a:lnTo>
                  <a:lnTo>
                    <a:pt x="410" y="96"/>
                  </a:lnTo>
                  <a:lnTo>
                    <a:pt x="472" y="173"/>
                  </a:lnTo>
                  <a:lnTo>
                    <a:pt x="524" y="186"/>
                  </a:lnTo>
                  <a:lnTo>
                    <a:pt x="563" y="177"/>
                  </a:lnTo>
                  <a:lnTo>
                    <a:pt x="583" y="148"/>
                  </a:lnTo>
                  <a:lnTo>
                    <a:pt x="550" y="167"/>
                  </a:lnTo>
                  <a:lnTo>
                    <a:pt x="521" y="173"/>
                  </a:lnTo>
                  <a:lnTo>
                    <a:pt x="491" y="163"/>
                  </a:lnTo>
                  <a:lnTo>
                    <a:pt x="450" y="120"/>
                  </a:lnTo>
                  <a:lnTo>
                    <a:pt x="414" y="87"/>
                  </a:lnTo>
                  <a:lnTo>
                    <a:pt x="380" y="87"/>
                  </a:lnTo>
                  <a:lnTo>
                    <a:pt x="312" y="58"/>
                  </a:lnTo>
                  <a:lnTo>
                    <a:pt x="301" y="44"/>
                  </a:lnTo>
                  <a:lnTo>
                    <a:pt x="301" y="15"/>
                  </a:lnTo>
                  <a:lnTo>
                    <a:pt x="353" y="38"/>
                  </a:lnTo>
                  <a:lnTo>
                    <a:pt x="434" y="28"/>
                  </a:lnTo>
                  <a:lnTo>
                    <a:pt x="509" y="58"/>
                  </a:lnTo>
                  <a:lnTo>
                    <a:pt x="593" y="100"/>
                  </a:lnTo>
                  <a:lnTo>
                    <a:pt x="535" y="58"/>
                  </a:lnTo>
                  <a:lnTo>
                    <a:pt x="430" y="15"/>
                  </a:lnTo>
                  <a:lnTo>
                    <a:pt x="338" y="15"/>
                  </a:lnTo>
                  <a:lnTo>
                    <a:pt x="308" y="0"/>
                  </a:lnTo>
                  <a:lnTo>
                    <a:pt x="308"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60" name="Freeform 1088"/>
            <p:cNvSpPr>
              <a:spLocks/>
            </p:cNvSpPr>
            <p:nvPr/>
          </p:nvSpPr>
          <p:spPr bwMode="auto">
            <a:xfrm>
              <a:off x="4738" y="4294"/>
              <a:ext cx="275" cy="134"/>
            </a:xfrm>
            <a:custGeom>
              <a:avLst/>
              <a:gdLst>
                <a:gd name="T0" fmla="*/ 8 w 275"/>
                <a:gd name="T1" fmla="*/ 13 h 134"/>
                <a:gd name="T2" fmla="*/ 8 w 275"/>
                <a:gd name="T3" fmla="*/ 13 h 134"/>
                <a:gd name="T4" fmla="*/ 0 w 275"/>
                <a:gd name="T5" fmla="*/ 29 h 134"/>
                <a:gd name="T6" fmla="*/ 8 w 275"/>
                <a:gd name="T7" fmla="*/ 43 h 134"/>
                <a:gd name="T8" fmla="*/ 100 w 275"/>
                <a:gd name="T9" fmla="*/ 43 h 134"/>
                <a:gd name="T10" fmla="*/ 180 w 275"/>
                <a:gd name="T11" fmla="*/ 18 h 134"/>
                <a:gd name="T12" fmla="*/ 126 w 275"/>
                <a:gd name="T13" fmla="*/ 63 h 134"/>
                <a:gd name="T14" fmla="*/ 76 w 275"/>
                <a:gd name="T15" fmla="*/ 114 h 134"/>
                <a:gd name="T16" fmla="*/ 96 w 275"/>
                <a:gd name="T17" fmla="*/ 133 h 134"/>
                <a:gd name="T18" fmla="*/ 92 w 275"/>
                <a:gd name="T19" fmla="*/ 114 h 134"/>
                <a:gd name="T20" fmla="*/ 142 w 275"/>
                <a:gd name="T21" fmla="*/ 63 h 134"/>
                <a:gd name="T22" fmla="*/ 206 w 275"/>
                <a:gd name="T23" fmla="*/ 13 h 134"/>
                <a:gd name="T24" fmla="*/ 274 w 275"/>
                <a:gd name="T25" fmla="*/ 0 h 134"/>
                <a:gd name="T26" fmla="*/ 200 w 275"/>
                <a:gd name="T27" fmla="*/ 5 h 134"/>
                <a:gd name="T28" fmla="*/ 100 w 275"/>
                <a:gd name="T29" fmla="*/ 34 h 134"/>
                <a:gd name="T30" fmla="*/ 58 w 275"/>
                <a:gd name="T31" fmla="*/ 34 h 134"/>
                <a:gd name="T32" fmla="*/ 40 w 275"/>
                <a:gd name="T33" fmla="*/ 13 h 134"/>
                <a:gd name="T34" fmla="*/ 8 w 275"/>
                <a:gd name="T35" fmla="*/ 13 h 134"/>
                <a:gd name="T36" fmla="*/ 8 w 275"/>
                <a:gd name="T37" fmla="*/ 13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5" h="134">
                  <a:moveTo>
                    <a:pt x="8" y="13"/>
                  </a:moveTo>
                  <a:lnTo>
                    <a:pt x="8" y="13"/>
                  </a:lnTo>
                  <a:lnTo>
                    <a:pt x="0" y="29"/>
                  </a:lnTo>
                  <a:lnTo>
                    <a:pt x="8" y="43"/>
                  </a:lnTo>
                  <a:lnTo>
                    <a:pt x="100" y="43"/>
                  </a:lnTo>
                  <a:lnTo>
                    <a:pt x="180" y="18"/>
                  </a:lnTo>
                  <a:lnTo>
                    <a:pt x="126" y="63"/>
                  </a:lnTo>
                  <a:lnTo>
                    <a:pt x="76" y="114"/>
                  </a:lnTo>
                  <a:lnTo>
                    <a:pt x="96" y="133"/>
                  </a:lnTo>
                  <a:lnTo>
                    <a:pt x="92" y="114"/>
                  </a:lnTo>
                  <a:lnTo>
                    <a:pt x="142" y="63"/>
                  </a:lnTo>
                  <a:lnTo>
                    <a:pt x="206" y="13"/>
                  </a:lnTo>
                  <a:lnTo>
                    <a:pt x="274" y="0"/>
                  </a:lnTo>
                  <a:lnTo>
                    <a:pt x="200" y="5"/>
                  </a:lnTo>
                  <a:lnTo>
                    <a:pt x="100" y="34"/>
                  </a:lnTo>
                  <a:lnTo>
                    <a:pt x="58" y="34"/>
                  </a:lnTo>
                  <a:lnTo>
                    <a:pt x="40" y="13"/>
                  </a:lnTo>
                  <a:lnTo>
                    <a:pt x="8" y="13"/>
                  </a:lnTo>
                  <a:lnTo>
                    <a:pt x="8" y="13"/>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61" name="Freeform 1089"/>
            <p:cNvSpPr>
              <a:spLocks/>
            </p:cNvSpPr>
            <p:nvPr/>
          </p:nvSpPr>
          <p:spPr bwMode="auto">
            <a:xfrm>
              <a:off x="4845" y="4347"/>
              <a:ext cx="173" cy="97"/>
            </a:xfrm>
            <a:custGeom>
              <a:avLst/>
              <a:gdLst>
                <a:gd name="T0" fmla="*/ 0 w 173"/>
                <a:gd name="T1" fmla="*/ 71 h 97"/>
                <a:gd name="T2" fmla="*/ 0 w 173"/>
                <a:gd name="T3" fmla="*/ 71 h 97"/>
                <a:gd name="T4" fmla="*/ 45 w 173"/>
                <a:gd name="T5" fmla="*/ 33 h 97"/>
                <a:gd name="T6" fmla="*/ 114 w 173"/>
                <a:gd name="T7" fmla="*/ 4 h 97"/>
                <a:gd name="T8" fmla="*/ 137 w 173"/>
                <a:gd name="T9" fmla="*/ 0 h 97"/>
                <a:gd name="T10" fmla="*/ 172 w 173"/>
                <a:gd name="T11" fmla="*/ 4 h 97"/>
                <a:gd name="T12" fmla="*/ 167 w 173"/>
                <a:gd name="T13" fmla="*/ 28 h 97"/>
                <a:gd name="T14" fmla="*/ 106 w 173"/>
                <a:gd name="T15" fmla="*/ 51 h 97"/>
                <a:gd name="T16" fmla="*/ 61 w 173"/>
                <a:gd name="T17" fmla="*/ 96 h 97"/>
                <a:gd name="T18" fmla="*/ 102 w 173"/>
                <a:gd name="T19" fmla="*/ 47 h 97"/>
                <a:gd name="T20" fmla="*/ 141 w 173"/>
                <a:gd name="T21" fmla="*/ 14 h 97"/>
                <a:gd name="T22" fmla="*/ 45 w 173"/>
                <a:gd name="T23" fmla="*/ 47 h 97"/>
                <a:gd name="T24" fmla="*/ 0 w 173"/>
                <a:gd name="T25" fmla="*/ 71 h 97"/>
                <a:gd name="T26" fmla="*/ 0 w 173"/>
                <a:gd name="T27" fmla="*/ 71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3" h="97">
                  <a:moveTo>
                    <a:pt x="0" y="71"/>
                  </a:moveTo>
                  <a:lnTo>
                    <a:pt x="0" y="71"/>
                  </a:lnTo>
                  <a:lnTo>
                    <a:pt x="45" y="33"/>
                  </a:lnTo>
                  <a:lnTo>
                    <a:pt x="114" y="4"/>
                  </a:lnTo>
                  <a:lnTo>
                    <a:pt x="137" y="0"/>
                  </a:lnTo>
                  <a:lnTo>
                    <a:pt x="172" y="4"/>
                  </a:lnTo>
                  <a:lnTo>
                    <a:pt x="167" y="28"/>
                  </a:lnTo>
                  <a:lnTo>
                    <a:pt x="106" y="51"/>
                  </a:lnTo>
                  <a:lnTo>
                    <a:pt x="61" y="96"/>
                  </a:lnTo>
                  <a:lnTo>
                    <a:pt x="102" y="47"/>
                  </a:lnTo>
                  <a:lnTo>
                    <a:pt x="141" y="14"/>
                  </a:lnTo>
                  <a:lnTo>
                    <a:pt x="45" y="47"/>
                  </a:lnTo>
                  <a:lnTo>
                    <a:pt x="0" y="71"/>
                  </a:lnTo>
                  <a:lnTo>
                    <a:pt x="0" y="7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62" name="Freeform 1090"/>
            <p:cNvSpPr>
              <a:spLocks/>
            </p:cNvSpPr>
            <p:nvPr/>
          </p:nvSpPr>
          <p:spPr bwMode="auto">
            <a:xfrm>
              <a:off x="4914" y="4398"/>
              <a:ext cx="441" cy="64"/>
            </a:xfrm>
            <a:custGeom>
              <a:avLst/>
              <a:gdLst>
                <a:gd name="T0" fmla="*/ 0 w 441"/>
                <a:gd name="T1" fmla="*/ 39 h 64"/>
                <a:gd name="T2" fmla="*/ 0 w 441"/>
                <a:gd name="T3" fmla="*/ 39 h 64"/>
                <a:gd name="T4" fmla="*/ 7 w 441"/>
                <a:gd name="T5" fmla="*/ 45 h 64"/>
                <a:gd name="T6" fmla="*/ 68 w 441"/>
                <a:gd name="T7" fmla="*/ 17 h 64"/>
                <a:gd name="T8" fmla="*/ 156 w 441"/>
                <a:gd name="T9" fmla="*/ 6 h 64"/>
                <a:gd name="T10" fmla="*/ 238 w 441"/>
                <a:gd name="T11" fmla="*/ 17 h 64"/>
                <a:gd name="T12" fmla="*/ 319 w 441"/>
                <a:gd name="T13" fmla="*/ 17 h 64"/>
                <a:gd name="T14" fmla="*/ 391 w 441"/>
                <a:gd name="T15" fmla="*/ 0 h 64"/>
                <a:gd name="T16" fmla="*/ 330 w 441"/>
                <a:gd name="T17" fmla="*/ 29 h 64"/>
                <a:gd name="T18" fmla="*/ 440 w 441"/>
                <a:gd name="T19" fmla="*/ 63 h 64"/>
                <a:gd name="T20" fmla="*/ 311 w 441"/>
                <a:gd name="T21" fmla="*/ 36 h 64"/>
                <a:gd name="T22" fmla="*/ 215 w 441"/>
                <a:gd name="T23" fmla="*/ 36 h 64"/>
                <a:gd name="T24" fmla="*/ 166 w 441"/>
                <a:gd name="T25" fmla="*/ 25 h 64"/>
                <a:gd name="T26" fmla="*/ 118 w 441"/>
                <a:gd name="T27" fmla="*/ 20 h 64"/>
                <a:gd name="T28" fmla="*/ 64 w 441"/>
                <a:gd name="T29" fmla="*/ 29 h 64"/>
                <a:gd name="T30" fmla="*/ 0 w 441"/>
                <a:gd name="T31" fmla="*/ 39 h 64"/>
                <a:gd name="T32" fmla="*/ 0 w 441"/>
                <a:gd name="T33" fmla="*/ 3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41" h="64">
                  <a:moveTo>
                    <a:pt x="0" y="39"/>
                  </a:moveTo>
                  <a:lnTo>
                    <a:pt x="0" y="39"/>
                  </a:lnTo>
                  <a:lnTo>
                    <a:pt x="7" y="45"/>
                  </a:lnTo>
                  <a:lnTo>
                    <a:pt x="68" y="17"/>
                  </a:lnTo>
                  <a:lnTo>
                    <a:pt x="156" y="6"/>
                  </a:lnTo>
                  <a:lnTo>
                    <a:pt x="238" y="17"/>
                  </a:lnTo>
                  <a:lnTo>
                    <a:pt x="319" y="17"/>
                  </a:lnTo>
                  <a:lnTo>
                    <a:pt x="391" y="0"/>
                  </a:lnTo>
                  <a:lnTo>
                    <a:pt x="330" y="29"/>
                  </a:lnTo>
                  <a:lnTo>
                    <a:pt x="440" y="63"/>
                  </a:lnTo>
                  <a:lnTo>
                    <a:pt x="311" y="36"/>
                  </a:lnTo>
                  <a:lnTo>
                    <a:pt x="215" y="36"/>
                  </a:lnTo>
                  <a:lnTo>
                    <a:pt x="166" y="25"/>
                  </a:lnTo>
                  <a:lnTo>
                    <a:pt x="118" y="20"/>
                  </a:lnTo>
                  <a:lnTo>
                    <a:pt x="64" y="29"/>
                  </a:lnTo>
                  <a:lnTo>
                    <a:pt x="0" y="39"/>
                  </a:lnTo>
                  <a:lnTo>
                    <a:pt x="0" y="39"/>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63" name="Freeform 1091"/>
            <p:cNvSpPr>
              <a:spLocks/>
            </p:cNvSpPr>
            <p:nvPr/>
          </p:nvSpPr>
          <p:spPr bwMode="auto">
            <a:xfrm>
              <a:off x="4508" y="4418"/>
              <a:ext cx="145" cy="74"/>
            </a:xfrm>
            <a:custGeom>
              <a:avLst/>
              <a:gdLst>
                <a:gd name="T0" fmla="*/ 16 w 145"/>
                <a:gd name="T1" fmla="*/ 16 h 74"/>
                <a:gd name="T2" fmla="*/ 16 w 145"/>
                <a:gd name="T3" fmla="*/ 16 h 74"/>
                <a:gd name="T4" fmla="*/ 44 w 145"/>
                <a:gd name="T5" fmla="*/ 5 h 74"/>
                <a:gd name="T6" fmla="*/ 69 w 145"/>
                <a:gd name="T7" fmla="*/ 5 h 74"/>
                <a:gd name="T8" fmla="*/ 144 w 145"/>
                <a:gd name="T9" fmla="*/ 73 h 74"/>
                <a:gd name="T10" fmla="*/ 141 w 145"/>
                <a:gd name="T11" fmla="*/ 54 h 74"/>
                <a:gd name="T12" fmla="*/ 71 w 145"/>
                <a:gd name="T13" fmla="*/ 0 h 74"/>
                <a:gd name="T14" fmla="*/ 30 w 145"/>
                <a:gd name="T15" fmla="*/ 0 h 74"/>
                <a:gd name="T16" fmla="*/ 0 w 145"/>
                <a:gd name="T17" fmla="*/ 5 h 74"/>
                <a:gd name="T18" fmla="*/ 16 w 145"/>
                <a:gd name="T19" fmla="*/ 16 h 74"/>
                <a:gd name="T20" fmla="*/ 16 w 145"/>
                <a:gd name="T21" fmla="*/ 1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5" h="74">
                  <a:moveTo>
                    <a:pt x="16" y="16"/>
                  </a:moveTo>
                  <a:lnTo>
                    <a:pt x="16" y="16"/>
                  </a:lnTo>
                  <a:lnTo>
                    <a:pt x="44" y="5"/>
                  </a:lnTo>
                  <a:lnTo>
                    <a:pt x="69" y="5"/>
                  </a:lnTo>
                  <a:lnTo>
                    <a:pt x="144" y="73"/>
                  </a:lnTo>
                  <a:lnTo>
                    <a:pt x="141" y="54"/>
                  </a:lnTo>
                  <a:lnTo>
                    <a:pt x="71" y="0"/>
                  </a:lnTo>
                  <a:lnTo>
                    <a:pt x="30" y="0"/>
                  </a:lnTo>
                  <a:lnTo>
                    <a:pt x="0" y="5"/>
                  </a:lnTo>
                  <a:lnTo>
                    <a:pt x="16" y="16"/>
                  </a:lnTo>
                  <a:lnTo>
                    <a:pt x="16" y="16"/>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64" name="Freeform 1092"/>
            <p:cNvSpPr>
              <a:spLocks/>
            </p:cNvSpPr>
            <p:nvPr/>
          </p:nvSpPr>
          <p:spPr bwMode="auto">
            <a:xfrm>
              <a:off x="4511" y="4418"/>
              <a:ext cx="370" cy="421"/>
            </a:xfrm>
            <a:custGeom>
              <a:avLst/>
              <a:gdLst>
                <a:gd name="T0" fmla="*/ 334 w 370"/>
                <a:gd name="T1" fmla="*/ 0 h 421"/>
                <a:gd name="T2" fmla="*/ 334 w 370"/>
                <a:gd name="T3" fmla="*/ 0 h 421"/>
                <a:gd name="T4" fmla="*/ 349 w 370"/>
                <a:gd name="T5" fmla="*/ 109 h 421"/>
                <a:gd name="T6" fmla="*/ 353 w 370"/>
                <a:gd name="T7" fmla="*/ 196 h 421"/>
                <a:gd name="T8" fmla="*/ 369 w 370"/>
                <a:gd name="T9" fmla="*/ 329 h 421"/>
                <a:gd name="T10" fmla="*/ 369 w 370"/>
                <a:gd name="T11" fmla="*/ 420 h 421"/>
                <a:gd name="T12" fmla="*/ 349 w 370"/>
                <a:gd name="T13" fmla="*/ 343 h 421"/>
                <a:gd name="T14" fmla="*/ 323 w 370"/>
                <a:gd name="T15" fmla="*/ 324 h 421"/>
                <a:gd name="T16" fmla="*/ 296 w 370"/>
                <a:gd name="T17" fmla="*/ 343 h 421"/>
                <a:gd name="T18" fmla="*/ 244 w 370"/>
                <a:gd name="T19" fmla="*/ 340 h 421"/>
                <a:gd name="T20" fmla="*/ 164 w 370"/>
                <a:gd name="T21" fmla="*/ 364 h 421"/>
                <a:gd name="T22" fmla="*/ 74 w 370"/>
                <a:gd name="T23" fmla="*/ 364 h 421"/>
                <a:gd name="T24" fmla="*/ 31 w 370"/>
                <a:gd name="T25" fmla="*/ 334 h 421"/>
                <a:gd name="T26" fmla="*/ 5 w 370"/>
                <a:gd name="T27" fmla="*/ 281 h 421"/>
                <a:gd name="T28" fmla="*/ 0 w 370"/>
                <a:gd name="T29" fmla="*/ 258 h 421"/>
                <a:gd name="T30" fmla="*/ 38 w 370"/>
                <a:gd name="T31" fmla="*/ 258 h 421"/>
                <a:gd name="T32" fmla="*/ 85 w 370"/>
                <a:gd name="T33" fmla="*/ 239 h 421"/>
                <a:gd name="T34" fmla="*/ 107 w 370"/>
                <a:gd name="T35" fmla="*/ 224 h 421"/>
                <a:gd name="T36" fmla="*/ 141 w 370"/>
                <a:gd name="T37" fmla="*/ 224 h 421"/>
                <a:gd name="T38" fmla="*/ 153 w 370"/>
                <a:gd name="T39" fmla="*/ 176 h 421"/>
                <a:gd name="T40" fmla="*/ 153 w 370"/>
                <a:gd name="T41" fmla="*/ 128 h 421"/>
                <a:gd name="T42" fmla="*/ 141 w 370"/>
                <a:gd name="T43" fmla="*/ 64 h 421"/>
                <a:gd name="T44" fmla="*/ 157 w 370"/>
                <a:gd name="T45" fmla="*/ 82 h 421"/>
                <a:gd name="T46" fmla="*/ 173 w 370"/>
                <a:gd name="T47" fmla="*/ 140 h 421"/>
                <a:gd name="T48" fmla="*/ 173 w 370"/>
                <a:gd name="T49" fmla="*/ 182 h 421"/>
                <a:gd name="T50" fmla="*/ 159 w 370"/>
                <a:gd name="T51" fmla="*/ 220 h 421"/>
                <a:gd name="T52" fmla="*/ 141 w 370"/>
                <a:gd name="T53" fmla="*/ 253 h 421"/>
                <a:gd name="T54" fmla="*/ 141 w 370"/>
                <a:gd name="T55" fmla="*/ 281 h 421"/>
                <a:gd name="T56" fmla="*/ 164 w 370"/>
                <a:gd name="T57" fmla="*/ 286 h 421"/>
                <a:gd name="T58" fmla="*/ 209 w 370"/>
                <a:gd name="T59" fmla="*/ 268 h 421"/>
                <a:gd name="T60" fmla="*/ 231 w 370"/>
                <a:gd name="T61" fmla="*/ 277 h 421"/>
                <a:gd name="T62" fmla="*/ 267 w 370"/>
                <a:gd name="T63" fmla="*/ 234 h 421"/>
                <a:gd name="T64" fmla="*/ 267 w 370"/>
                <a:gd name="T65" fmla="*/ 277 h 421"/>
                <a:gd name="T66" fmla="*/ 303 w 370"/>
                <a:gd name="T67" fmla="*/ 249 h 421"/>
                <a:gd name="T68" fmla="*/ 334 w 370"/>
                <a:gd name="T69" fmla="*/ 196 h 421"/>
                <a:gd name="T70" fmla="*/ 338 w 370"/>
                <a:gd name="T71" fmla="*/ 128 h 421"/>
                <a:gd name="T72" fmla="*/ 327 w 370"/>
                <a:gd name="T73" fmla="*/ 57 h 421"/>
                <a:gd name="T74" fmla="*/ 293 w 370"/>
                <a:gd name="T75" fmla="*/ 25 h 421"/>
                <a:gd name="T76" fmla="*/ 253 w 370"/>
                <a:gd name="T77" fmla="*/ 19 h 421"/>
                <a:gd name="T78" fmla="*/ 183 w 370"/>
                <a:gd name="T79" fmla="*/ 38 h 421"/>
                <a:gd name="T80" fmla="*/ 148 w 370"/>
                <a:gd name="T81" fmla="*/ 38 h 421"/>
                <a:gd name="T82" fmla="*/ 187 w 370"/>
                <a:gd name="T83" fmla="*/ 28 h 421"/>
                <a:gd name="T84" fmla="*/ 255 w 370"/>
                <a:gd name="T85" fmla="*/ 9 h 421"/>
                <a:gd name="T86" fmla="*/ 288 w 370"/>
                <a:gd name="T87" fmla="*/ 5 h 421"/>
                <a:gd name="T88" fmla="*/ 327 w 370"/>
                <a:gd name="T89" fmla="*/ 9 h 421"/>
                <a:gd name="T90" fmla="*/ 334 w 370"/>
                <a:gd name="T91" fmla="*/ 0 h 421"/>
                <a:gd name="T92" fmla="*/ 334 w 370"/>
                <a:gd name="T93" fmla="*/ 0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70" h="421">
                  <a:moveTo>
                    <a:pt x="334" y="0"/>
                  </a:moveTo>
                  <a:lnTo>
                    <a:pt x="334" y="0"/>
                  </a:lnTo>
                  <a:lnTo>
                    <a:pt x="349" y="109"/>
                  </a:lnTo>
                  <a:lnTo>
                    <a:pt x="353" y="196"/>
                  </a:lnTo>
                  <a:lnTo>
                    <a:pt x="369" y="329"/>
                  </a:lnTo>
                  <a:lnTo>
                    <a:pt x="369" y="420"/>
                  </a:lnTo>
                  <a:lnTo>
                    <a:pt x="349" y="343"/>
                  </a:lnTo>
                  <a:lnTo>
                    <a:pt x="323" y="324"/>
                  </a:lnTo>
                  <a:lnTo>
                    <a:pt x="296" y="343"/>
                  </a:lnTo>
                  <a:lnTo>
                    <a:pt x="244" y="340"/>
                  </a:lnTo>
                  <a:lnTo>
                    <a:pt x="164" y="364"/>
                  </a:lnTo>
                  <a:lnTo>
                    <a:pt x="74" y="364"/>
                  </a:lnTo>
                  <a:lnTo>
                    <a:pt x="31" y="334"/>
                  </a:lnTo>
                  <a:lnTo>
                    <a:pt x="5" y="281"/>
                  </a:lnTo>
                  <a:lnTo>
                    <a:pt x="0" y="258"/>
                  </a:lnTo>
                  <a:lnTo>
                    <a:pt x="38" y="258"/>
                  </a:lnTo>
                  <a:lnTo>
                    <a:pt x="85" y="239"/>
                  </a:lnTo>
                  <a:lnTo>
                    <a:pt x="107" y="224"/>
                  </a:lnTo>
                  <a:lnTo>
                    <a:pt x="141" y="224"/>
                  </a:lnTo>
                  <a:lnTo>
                    <a:pt x="153" y="176"/>
                  </a:lnTo>
                  <a:lnTo>
                    <a:pt x="153" y="128"/>
                  </a:lnTo>
                  <a:lnTo>
                    <a:pt x="141" y="64"/>
                  </a:lnTo>
                  <a:lnTo>
                    <a:pt x="157" y="82"/>
                  </a:lnTo>
                  <a:lnTo>
                    <a:pt x="173" y="140"/>
                  </a:lnTo>
                  <a:lnTo>
                    <a:pt x="173" y="182"/>
                  </a:lnTo>
                  <a:lnTo>
                    <a:pt x="159" y="220"/>
                  </a:lnTo>
                  <a:lnTo>
                    <a:pt x="141" y="253"/>
                  </a:lnTo>
                  <a:lnTo>
                    <a:pt x="141" y="281"/>
                  </a:lnTo>
                  <a:lnTo>
                    <a:pt x="164" y="286"/>
                  </a:lnTo>
                  <a:lnTo>
                    <a:pt x="209" y="268"/>
                  </a:lnTo>
                  <a:lnTo>
                    <a:pt x="231" y="277"/>
                  </a:lnTo>
                  <a:lnTo>
                    <a:pt x="267" y="234"/>
                  </a:lnTo>
                  <a:lnTo>
                    <a:pt x="267" y="277"/>
                  </a:lnTo>
                  <a:lnTo>
                    <a:pt x="303" y="249"/>
                  </a:lnTo>
                  <a:lnTo>
                    <a:pt x="334" y="196"/>
                  </a:lnTo>
                  <a:lnTo>
                    <a:pt x="338" y="128"/>
                  </a:lnTo>
                  <a:lnTo>
                    <a:pt x="327" y="57"/>
                  </a:lnTo>
                  <a:lnTo>
                    <a:pt x="293" y="25"/>
                  </a:lnTo>
                  <a:lnTo>
                    <a:pt x="253" y="19"/>
                  </a:lnTo>
                  <a:lnTo>
                    <a:pt x="183" y="38"/>
                  </a:lnTo>
                  <a:lnTo>
                    <a:pt x="148" y="38"/>
                  </a:lnTo>
                  <a:lnTo>
                    <a:pt x="187" y="28"/>
                  </a:lnTo>
                  <a:lnTo>
                    <a:pt x="255" y="9"/>
                  </a:lnTo>
                  <a:lnTo>
                    <a:pt x="288" y="5"/>
                  </a:lnTo>
                  <a:lnTo>
                    <a:pt x="327" y="9"/>
                  </a:lnTo>
                  <a:lnTo>
                    <a:pt x="334" y="0"/>
                  </a:lnTo>
                  <a:lnTo>
                    <a:pt x="334"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65" name="Freeform 1093"/>
            <p:cNvSpPr>
              <a:spLocks/>
            </p:cNvSpPr>
            <p:nvPr/>
          </p:nvSpPr>
          <p:spPr bwMode="auto">
            <a:xfrm>
              <a:off x="4664" y="3645"/>
              <a:ext cx="167" cy="812"/>
            </a:xfrm>
            <a:custGeom>
              <a:avLst/>
              <a:gdLst>
                <a:gd name="T0" fmla="*/ 20 w 167"/>
                <a:gd name="T1" fmla="*/ 808 h 812"/>
                <a:gd name="T2" fmla="*/ 20 w 167"/>
                <a:gd name="T3" fmla="*/ 808 h 812"/>
                <a:gd name="T4" fmla="*/ 23 w 167"/>
                <a:gd name="T5" fmla="*/ 789 h 812"/>
                <a:gd name="T6" fmla="*/ 38 w 167"/>
                <a:gd name="T7" fmla="*/ 759 h 812"/>
                <a:gd name="T8" fmla="*/ 71 w 167"/>
                <a:gd name="T9" fmla="*/ 740 h 812"/>
                <a:gd name="T10" fmla="*/ 129 w 167"/>
                <a:gd name="T11" fmla="*/ 716 h 812"/>
                <a:gd name="T12" fmla="*/ 149 w 167"/>
                <a:gd name="T13" fmla="*/ 712 h 812"/>
                <a:gd name="T14" fmla="*/ 91 w 167"/>
                <a:gd name="T15" fmla="*/ 687 h 812"/>
                <a:gd name="T16" fmla="*/ 91 w 167"/>
                <a:gd name="T17" fmla="*/ 644 h 812"/>
                <a:gd name="T18" fmla="*/ 166 w 167"/>
                <a:gd name="T19" fmla="*/ 593 h 812"/>
                <a:gd name="T20" fmla="*/ 149 w 167"/>
                <a:gd name="T21" fmla="*/ 478 h 812"/>
                <a:gd name="T22" fmla="*/ 135 w 167"/>
                <a:gd name="T23" fmla="*/ 392 h 812"/>
                <a:gd name="T24" fmla="*/ 135 w 167"/>
                <a:gd name="T25" fmla="*/ 314 h 812"/>
                <a:gd name="T26" fmla="*/ 105 w 167"/>
                <a:gd name="T27" fmla="*/ 191 h 812"/>
                <a:gd name="T28" fmla="*/ 78 w 167"/>
                <a:gd name="T29" fmla="*/ 0 h 812"/>
                <a:gd name="T30" fmla="*/ 91 w 167"/>
                <a:gd name="T31" fmla="*/ 139 h 812"/>
                <a:gd name="T32" fmla="*/ 86 w 167"/>
                <a:gd name="T33" fmla="*/ 177 h 812"/>
                <a:gd name="T34" fmla="*/ 105 w 167"/>
                <a:gd name="T35" fmla="*/ 291 h 812"/>
                <a:gd name="T36" fmla="*/ 102 w 167"/>
                <a:gd name="T37" fmla="*/ 334 h 812"/>
                <a:gd name="T38" fmla="*/ 38 w 167"/>
                <a:gd name="T39" fmla="*/ 295 h 812"/>
                <a:gd name="T40" fmla="*/ 71 w 167"/>
                <a:gd name="T41" fmla="*/ 330 h 812"/>
                <a:gd name="T42" fmla="*/ 78 w 167"/>
                <a:gd name="T43" fmla="*/ 359 h 812"/>
                <a:gd name="T44" fmla="*/ 105 w 167"/>
                <a:gd name="T45" fmla="*/ 392 h 812"/>
                <a:gd name="T46" fmla="*/ 105 w 167"/>
                <a:gd name="T47" fmla="*/ 414 h 812"/>
                <a:gd name="T48" fmla="*/ 94 w 167"/>
                <a:gd name="T49" fmla="*/ 443 h 812"/>
                <a:gd name="T50" fmla="*/ 124 w 167"/>
                <a:gd name="T51" fmla="*/ 468 h 812"/>
                <a:gd name="T52" fmla="*/ 124 w 167"/>
                <a:gd name="T53" fmla="*/ 516 h 812"/>
                <a:gd name="T54" fmla="*/ 110 w 167"/>
                <a:gd name="T55" fmla="*/ 529 h 812"/>
                <a:gd name="T56" fmla="*/ 91 w 167"/>
                <a:gd name="T57" fmla="*/ 511 h 812"/>
                <a:gd name="T58" fmla="*/ 34 w 167"/>
                <a:gd name="T59" fmla="*/ 367 h 812"/>
                <a:gd name="T60" fmla="*/ 23 w 167"/>
                <a:gd name="T61" fmla="*/ 273 h 812"/>
                <a:gd name="T62" fmla="*/ 53 w 167"/>
                <a:gd name="T63" fmla="*/ 42 h 812"/>
                <a:gd name="T64" fmla="*/ 14 w 167"/>
                <a:gd name="T65" fmla="*/ 273 h 812"/>
                <a:gd name="T66" fmla="*/ 23 w 167"/>
                <a:gd name="T67" fmla="*/ 373 h 812"/>
                <a:gd name="T68" fmla="*/ 20 w 167"/>
                <a:gd name="T69" fmla="*/ 574 h 812"/>
                <a:gd name="T70" fmla="*/ 30 w 167"/>
                <a:gd name="T71" fmla="*/ 453 h 812"/>
                <a:gd name="T72" fmla="*/ 64 w 167"/>
                <a:gd name="T73" fmla="*/ 567 h 812"/>
                <a:gd name="T74" fmla="*/ 91 w 167"/>
                <a:gd name="T75" fmla="*/ 619 h 812"/>
                <a:gd name="T76" fmla="*/ 91 w 167"/>
                <a:gd name="T77" fmla="*/ 644 h 812"/>
                <a:gd name="T78" fmla="*/ 60 w 167"/>
                <a:gd name="T79" fmla="*/ 644 h 812"/>
                <a:gd name="T80" fmla="*/ 20 w 167"/>
                <a:gd name="T81" fmla="*/ 597 h 812"/>
                <a:gd name="T82" fmla="*/ 34 w 167"/>
                <a:gd name="T83" fmla="*/ 662 h 812"/>
                <a:gd name="T84" fmla="*/ 34 w 167"/>
                <a:gd name="T85" fmla="*/ 697 h 812"/>
                <a:gd name="T86" fmla="*/ 23 w 167"/>
                <a:gd name="T87" fmla="*/ 730 h 812"/>
                <a:gd name="T88" fmla="*/ 0 w 167"/>
                <a:gd name="T89" fmla="*/ 798 h 812"/>
                <a:gd name="T90" fmla="*/ 6 w 167"/>
                <a:gd name="T91" fmla="*/ 811 h 812"/>
                <a:gd name="T92" fmla="*/ 20 w 167"/>
                <a:gd name="T93" fmla="*/ 808 h 812"/>
                <a:gd name="T94" fmla="*/ 20 w 167"/>
                <a:gd name="T95" fmla="*/ 808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67" h="812">
                  <a:moveTo>
                    <a:pt x="20" y="808"/>
                  </a:moveTo>
                  <a:lnTo>
                    <a:pt x="20" y="808"/>
                  </a:lnTo>
                  <a:lnTo>
                    <a:pt x="23" y="789"/>
                  </a:lnTo>
                  <a:lnTo>
                    <a:pt x="38" y="759"/>
                  </a:lnTo>
                  <a:lnTo>
                    <a:pt x="71" y="740"/>
                  </a:lnTo>
                  <a:lnTo>
                    <a:pt x="129" y="716"/>
                  </a:lnTo>
                  <a:lnTo>
                    <a:pt x="149" y="712"/>
                  </a:lnTo>
                  <a:lnTo>
                    <a:pt x="91" y="687"/>
                  </a:lnTo>
                  <a:lnTo>
                    <a:pt x="91" y="644"/>
                  </a:lnTo>
                  <a:lnTo>
                    <a:pt x="166" y="593"/>
                  </a:lnTo>
                  <a:lnTo>
                    <a:pt x="149" y="478"/>
                  </a:lnTo>
                  <a:lnTo>
                    <a:pt x="135" y="392"/>
                  </a:lnTo>
                  <a:lnTo>
                    <a:pt x="135" y="314"/>
                  </a:lnTo>
                  <a:lnTo>
                    <a:pt x="105" y="191"/>
                  </a:lnTo>
                  <a:lnTo>
                    <a:pt x="78" y="0"/>
                  </a:lnTo>
                  <a:lnTo>
                    <a:pt x="91" y="139"/>
                  </a:lnTo>
                  <a:lnTo>
                    <a:pt x="86" y="177"/>
                  </a:lnTo>
                  <a:lnTo>
                    <a:pt x="105" y="291"/>
                  </a:lnTo>
                  <a:lnTo>
                    <a:pt x="102" y="334"/>
                  </a:lnTo>
                  <a:lnTo>
                    <a:pt x="38" y="295"/>
                  </a:lnTo>
                  <a:lnTo>
                    <a:pt x="71" y="330"/>
                  </a:lnTo>
                  <a:lnTo>
                    <a:pt x="78" y="359"/>
                  </a:lnTo>
                  <a:lnTo>
                    <a:pt x="105" y="392"/>
                  </a:lnTo>
                  <a:lnTo>
                    <a:pt x="105" y="414"/>
                  </a:lnTo>
                  <a:lnTo>
                    <a:pt x="94" y="443"/>
                  </a:lnTo>
                  <a:lnTo>
                    <a:pt x="124" y="468"/>
                  </a:lnTo>
                  <a:lnTo>
                    <a:pt x="124" y="516"/>
                  </a:lnTo>
                  <a:lnTo>
                    <a:pt x="110" y="529"/>
                  </a:lnTo>
                  <a:lnTo>
                    <a:pt x="91" y="511"/>
                  </a:lnTo>
                  <a:lnTo>
                    <a:pt x="34" y="367"/>
                  </a:lnTo>
                  <a:lnTo>
                    <a:pt x="23" y="273"/>
                  </a:lnTo>
                  <a:lnTo>
                    <a:pt x="53" y="42"/>
                  </a:lnTo>
                  <a:lnTo>
                    <a:pt x="14" y="273"/>
                  </a:lnTo>
                  <a:lnTo>
                    <a:pt x="23" y="373"/>
                  </a:lnTo>
                  <a:lnTo>
                    <a:pt x="20" y="574"/>
                  </a:lnTo>
                  <a:lnTo>
                    <a:pt x="30" y="453"/>
                  </a:lnTo>
                  <a:lnTo>
                    <a:pt x="64" y="567"/>
                  </a:lnTo>
                  <a:lnTo>
                    <a:pt x="91" y="619"/>
                  </a:lnTo>
                  <a:lnTo>
                    <a:pt x="91" y="644"/>
                  </a:lnTo>
                  <a:lnTo>
                    <a:pt x="60" y="644"/>
                  </a:lnTo>
                  <a:lnTo>
                    <a:pt x="20" y="597"/>
                  </a:lnTo>
                  <a:lnTo>
                    <a:pt x="34" y="662"/>
                  </a:lnTo>
                  <a:lnTo>
                    <a:pt x="34" y="697"/>
                  </a:lnTo>
                  <a:lnTo>
                    <a:pt x="23" y="730"/>
                  </a:lnTo>
                  <a:lnTo>
                    <a:pt x="0" y="798"/>
                  </a:lnTo>
                  <a:lnTo>
                    <a:pt x="6" y="811"/>
                  </a:lnTo>
                  <a:lnTo>
                    <a:pt x="20" y="808"/>
                  </a:lnTo>
                  <a:lnTo>
                    <a:pt x="20" y="808"/>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66" name="Freeform 1094"/>
            <p:cNvSpPr>
              <a:spLocks/>
            </p:cNvSpPr>
            <p:nvPr/>
          </p:nvSpPr>
          <p:spPr bwMode="auto">
            <a:xfrm>
              <a:off x="4842" y="3732"/>
              <a:ext cx="80" cy="463"/>
            </a:xfrm>
            <a:custGeom>
              <a:avLst/>
              <a:gdLst>
                <a:gd name="T0" fmla="*/ 14 w 80"/>
                <a:gd name="T1" fmla="*/ 27 h 463"/>
                <a:gd name="T2" fmla="*/ 14 w 80"/>
                <a:gd name="T3" fmla="*/ 27 h 463"/>
                <a:gd name="T4" fmla="*/ 31 w 80"/>
                <a:gd name="T5" fmla="*/ 90 h 463"/>
                <a:gd name="T6" fmla="*/ 38 w 80"/>
                <a:gd name="T7" fmla="*/ 274 h 463"/>
                <a:gd name="T8" fmla="*/ 46 w 80"/>
                <a:gd name="T9" fmla="*/ 356 h 463"/>
                <a:gd name="T10" fmla="*/ 56 w 80"/>
                <a:gd name="T11" fmla="*/ 414 h 463"/>
                <a:gd name="T12" fmla="*/ 79 w 80"/>
                <a:gd name="T13" fmla="*/ 462 h 463"/>
                <a:gd name="T14" fmla="*/ 48 w 80"/>
                <a:gd name="T15" fmla="*/ 414 h 463"/>
                <a:gd name="T16" fmla="*/ 31 w 80"/>
                <a:gd name="T17" fmla="*/ 323 h 463"/>
                <a:gd name="T18" fmla="*/ 22 w 80"/>
                <a:gd name="T19" fmla="*/ 114 h 463"/>
                <a:gd name="T20" fmla="*/ 14 w 80"/>
                <a:gd name="T21" fmla="*/ 46 h 463"/>
                <a:gd name="T22" fmla="*/ 0 w 80"/>
                <a:gd name="T23" fmla="*/ 0 h 463"/>
                <a:gd name="T24" fmla="*/ 14 w 80"/>
                <a:gd name="T25" fmla="*/ 27 h 463"/>
                <a:gd name="T26" fmla="*/ 14 w 80"/>
                <a:gd name="T27" fmla="*/ 27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 h="463">
                  <a:moveTo>
                    <a:pt x="14" y="27"/>
                  </a:moveTo>
                  <a:lnTo>
                    <a:pt x="14" y="27"/>
                  </a:lnTo>
                  <a:lnTo>
                    <a:pt x="31" y="90"/>
                  </a:lnTo>
                  <a:lnTo>
                    <a:pt x="38" y="274"/>
                  </a:lnTo>
                  <a:lnTo>
                    <a:pt x="46" y="356"/>
                  </a:lnTo>
                  <a:lnTo>
                    <a:pt x="56" y="414"/>
                  </a:lnTo>
                  <a:lnTo>
                    <a:pt x="79" y="462"/>
                  </a:lnTo>
                  <a:lnTo>
                    <a:pt x="48" y="414"/>
                  </a:lnTo>
                  <a:lnTo>
                    <a:pt x="31" y="323"/>
                  </a:lnTo>
                  <a:lnTo>
                    <a:pt x="22" y="114"/>
                  </a:lnTo>
                  <a:lnTo>
                    <a:pt x="14" y="46"/>
                  </a:lnTo>
                  <a:lnTo>
                    <a:pt x="0" y="0"/>
                  </a:lnTo>
                  <a:lnTo>
                    <a:pt x="14" y="27"/>
                  </a:lnTo>
                  <a:lnTo>
                    <a:pt x="14" y="27"/>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67" name="Freeform 1095"/>
            <p:cNvSpPr>
              <a:spLocks/>
            </p:cNvSpPr>
            <p:nvPr/>
          </p:nvSpPr>
          <p:spPr bwMode="auto">
            <a:xfrm>
              <a:off x="4742" y="3435"/>
              <a:ext cx="302" cy="211"/>
            </a:xfrm>
            <a:custGeom>
              <a:avLst/>
              <a:gdLst>
                <a:gd name="T0" fmla="*/ 0 w 302"/>
                <a:gd name="T1" fmla="*/ 210 h 211"/>
                <a:gd name="T2" fmla="*/ 0 w 302"/>
                <a:gd name="T3" fmla="*/ 210 h 211"/>
                <a:gd name="T4" fmla="*/ 16 w 302"/>
                <a:gd name="T5" fmla="*/ 186 h 211"/>
                <a:gd name="T6" fmla="*/ 255 w 302"/>
                <a:gd name="T7" fmla="*/ 47 h 211"/>
                <a:gd name="T8" fmla="*/ 301 w 302"/>
                <a:gd name="T9" fmla="*/ 0 h 211"/>
                <a:gd name="T10" fmla="*/ 259 w 302"/>
                <a:gd name="T11" fmla="*/ 63 h 211"/>
                <a:gd name="T12" fmla="*/ 168 w 302"/>
                <a:gd name="T13" fmla="*/ 130 h 211"/>
                <a:gd name="T14" fmla="*/ 138 w 302"/>
                <a:gd name="T15" fmla="*/ 130 h 211"/>
                <a:gd name="T16" fmla="*/ 22 w 302"/>
                <a:gd name="T17" fmla="*/ 191 h 211"/>
                <a:gd name="T18" fmla="*/ 0 w 302"/>
                <a:gd name="T19" fmla="*/ 210 h 211"/>
                <a:gd name="T20" fmla="*/ 0 w 302"/>
                <a:gd name="T21" fmla="*/ 210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2" h="211">
                  <a:moveTo>
                    <a:pt x="0" y="210"/>
                  </a:moveTo>
                  <a:lnTo>
                    <a:pt x="0" y="210"/>
                  </a:lnTo>
                  <a:lnTo>
                    <a:pt x="16" y="186"/>
                  </a:lnTo>
                  <a:lnTo>
                    <a:pt x="255" y="47"/>
                  </a:lnTo>
                  <a:lnTo>
                    <a:pt x="301" y="0"/>
                  </a:lnTo>
                  <a:lnTo>
                    <a:pt x="259" y="63"/>
                  </a:lnTo>
                  <a:lnTo>
                    <a:pt x="168" y="130"/>
                  </a:lnTo>
                  <a:lnTo>
                    <a:pt x="138" y="130"/>
                  </a:lnTo>
                  <a:lnTo>
                    <a:pt x="22" y="191"/>
                  </a:lnTo>
                  <a:lnTo>
                    <a:pt x="0" y="210"/>
                  </a:lnTo>
                  <a:lnTo>
                    <a:pt x="0" y="21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68" name="Freeform 1096"/>
            <p:cNvSpPr>
              <a:spLocks/>
            </p:cNvSpPr>
            <p:nvPr/>
          </p:nvSpPr>
          <p:spPr bwMode="auto">
            <a:xfrm>
              <a:off x="4944" y="4427"/>
              <a:ext cx="249" cy="417"/>
            </a:xfrm>
            <a:custGeom>
              <a:avLst/>
              <a:gdLst>
                <a:gd name="T0" fmla="*/ 0 w 249"/>
                <a:gd name="T1" fmla="*/ 416 h 417"/>
                <a:gd name="T2" fmla="*/ 0 w 249"/>
                <a:gd name="T3" fmla="*/ 416 h 417"/>
                <a:gd name="T4" fmla="*/ 34 w 249"/>
                <a:gd name="T5" fmla="*/ 345 h 417"/>
                <a:gd name="T6" fmla="*/ 136 w 249"/>
                <a:gd name="T7" fmla="*/ 173 h 417"/>
                <a:gd name="T8" fmla="*/ 236 w 249"/>
                <a:gd name="T9" fmla="*/ 0 h 417"/>
                <a:gd name="T10" fmla="*/ 248 w 249"/>
                <a:gd name="T11" fmla="*/ 0 h 417"/>
                <a:gd name="T12" fmla="*/ 200 w 249"/>
                <a:gd name="T13" fmla="*/ 83 h 417"/>
                <a:gd name="T14" fmla="*/ 133 w 249"/>
                <a:gd name="T15" fmla="*/ 205 h 417"/>
                <a:gd name="T16" fmla="*/ 93 w 249"/>
                <a:gd name="T17" fmla="*/ 268 h 417"/>
                <a:gd name="T18" fmla="*/ 73 w 249"/>
                <a:gd name="T19" fmla="*/ 320 h 417"/>
                <a:gd name="T20" fmla="*/ 64 w 249"/>
                <a:gd name="T21" fmla="*/ 368 h 417"/>
                <a:gd name="T22" fmla="*/ 68 w 249"/>
                <a:gd name="T23" fmla="*/ 407 h 417"/>
                <a:gd name="T24" fmla="*/ 76 w 249"/>
                <a:gd name="T25" fmla="*/ 416 h 417"/>
                <a:gd name="T26" fmla="*/ 0 w 249"/>
                <a:gd name="T27" fmla="*/ 416 h 417"/>
                <a:gd name="T28" fmla="*/ 0 w 249"/>
                <a:gd name="T29" fmla="*/ 416 h 4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9" h="417">
                  <a:moveTo>
                    <a:pt x="0" y="416"/>
                  </a:moveTo>
                  <a:lnTo>
                    <a:pt x="0" y="416"/>
                  </a:lnTo>
                  <a:lnTo>
                    <a:pt x="34" y="345"/>
                  </a:lnTo>
                  <a:lnTo>
                    <a:pt x="136" y="173"/>
                  </a:lnTo>
                  <a:lnTo>
                    <a:pt x="236" y="0"/>
                  </a:lnTo>
                  <a:lnTo>
                    <a:pt x="248" y="0"/>
                  </a:lnTo>
                  <a:lnTo>
                    <a:pt x="200" y="83"/>
                  </a:lnTo>
                  <a:lnTo>
                    <a:pt x="133" y="205"/>
                  </a:lnTo>
                  <a:lnTo>
                    <a:pt x="93" y="268"/>
                  </a:lnTo>
                  <a:lnTo>
                    <a:pt x="73" y="320"/>
                  </a:lnTo>
                  <a:lnTo>
                    <a:pt x="64" y="368"/>
                  </a:lnTo>
                  <a:lnTo>
                    <a:pt x="68" y="407"/>
                  </a:lnTo>
                  <a:lnTo>
                    <a:pt x="76" y="416"/>
                  </a:lnTo>
                  <a:lnTo>
                    <a:pt x="0" y="416"/>
                  </a:lnTo>
                  <a:lnTo>
                    <a:pt x="0" y="416"/>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69" name="Freeform 1097"/>
            <p:cNvSpPr>
              <a:spLocks/>
            </p:cNvSpPr>
            <p:nvPr/>
          </p:nvSpPr>
          <p:spPr bwMode="auto">
            <a:xfrm>
              <a:off x="5043" y="3364"/>
              <a:ext cx="346" cy="831"/>
            </a:xfrm>
            <a:custGeom>
              <a:avLst/>
              <a:gdLst>
                <a:gd name="T0" fmla="*/ 11 w 346"/>
                <a:gd name="T1" fmla="*/ 90 h 831"/>
                <a:gd name="T2" fmla="*/ 11 w 346"/>
                <a:gd name="T3" fmla="*/ 90 h 831"/>
                <a:gd name="T4" fmla="*/ 24 w 346"/>
                <a:gd name="T5" fmla="*/ 142 h 831"/>
                <a:gd name="T6" fmla="*/ 24 w 346"/>
                <a:gd name="T7" fmla="*/ 214 h 831"/>
                <a:gd name="T8" fmla="*/ 11 w 346"/>
                <a:gd name="T9" fmla="*/ 454 h 831"/>
                <a:gd name="T10" fmla="*/ 11 w 346"/>
                <a:gd name="T11" fmla="*/ 548 h 831"/>
                <a:gd name="T12" fmla="*/ 34 w 346"/>
                <a:gd name="T13" fmla="*/ 463 h 831"/>
                <a:gd name="T14" fmla="*/ 43 w 346"/>
                <a:gd name="T15" fmla="*/ 372 h 831"/>
                <a:gd name="T16" fmla="*/ 49 w 346"/>
                <a:gd name="T17" fmla="*/ 320 h 831"/>
                <a:gd name="T18" fmla="*/ 69 w 346"/>
                <a:gd name="T19" fmla="*/ 272 h 831"/>
                <a:gd name="T20" fmla="*/ 79 w 346"/>
                <a:gd name="T21" fmla="*/ 243 h 831"/>
                <a:gd name="T22" fmla="*/ 69 w 346"/>
                <a:gd name="T23" fmla="*/ 229 h 831"/>
                <a:gd name="T24" fmla="*/ 62 w 346"/>
                <a:gd name="T25" fmla="*/ 195 h 831"/>
                <a:gd name="T26" fmla="*/ 44 w 346"/>
                <a:gd name="T27" fmla="*/ 238 h 831"/>
                <a:gd name="T28" fmla="*/ 61 w 346"/>
                <a:gd name="T29" fmla="*/ 181 h 831"/>
                <a:gd name="T30" fmla="*/ 91 w 346"/>
                <a:gd name="T31" fmla="*/ 142 h 831"/>
                <a:gd name="T32" fmla="*/ 27 w 346"/>
                <a:gd name="T33" fmla="*/ 75 h 831"/>
                <a:gd name="T34" fmla="*/ 122 w 346"/>
                <a:gd name="T35" fmla="*/ 152 h 831"/>
                <a:gd name="T36" fmla="*/ 79 w 346"/>
                <a:gd name="T37" fmla="*/ 176 h 831"/>
                <a:gd name="T38" fmla="*/ 71 w 346"/>
                <a:gd name="T39" fmla="*/ 195 h 831"/>
                <a:gd name="T40" fmla="*/ 76 w 346"/>
                <a:gd name="T41" fmla="*/ 224 h 831"/>
                <a:gd name="T42" fmla="*/ 93 w 346"/>
                <a:gd name="T43" fmla="*/ 243 h 831"/>
                <a:gd name="T44" fmla="*/ 83 w 346"/>
                <a:gd name="T45" fmla="*/ 262 h 831"/>
                <a:gd name="T46" fmla="*/ 61 w 346"/>
                <a:gd name="T47" fmla="*/ 329 h 831"/>
                <a:gd name="T48" fmla="*/ 52 w 346"/>
                <a:gd name="T49" fmla="*/ 420 h 831"/>
                <a:gd name="T50" fmla="*/ 52 w 346"/>
                <a:gd name="T51" fmla="*/ 482 h 831"/>
                <a:gd name="T52" fmla="*/ 37 w 346"/>
                <a:gd name="T53" fmla="*/ 572 h 831"/>
                <a:gd name="T54" fmla="*/ 34 w 346"/>
                <a:gd name="T55" fmla="*/ 691 h 831"/>
                <a:gd name="T56" fmla="*/ 61 w 346"/>
                <a:gd name="T57" fmla="*/ 810 h 831"/>
                <a:gd name="T58" fmla="*/ 122 w 346"/>
                <a:gd name="T59" fmla="*/ 582 h 831"/>
                <a:gd name="T60" fmla="*/ 166 w 346"/>
                <a:gd name="T61" fmla="*/ 477 h 831"/>
                <a:gd name="T62" fmla="*/ 208 w 346"/>
                <a:gd name="T63" fmla="*/ 295 h 831"/>
                <a:gd name="T64" fmla="*/ 345 w 346"/>
                <a:gd name="T65" fmla="*/ 0 h 831"/>
                <a:gd name="T66" fmla="*/ 233 w 346"/>
                <a:gd name="T67" fmla="*/ 286 h 831"/>
                <a:gd name="T68" fmla="*/ 193 w 346"/>
                <a:gd name="T69" fmla="*/ 400 h 831"/>
                <a:gd name="T70" fmla="*/ 163 w 346"/>
                <a:gd name="T71" fmla="*/ 515 h 831"/>
                <a:gd name="T72" fmla="*/ 129 w 346"/>
                <a:gd name="T73" fmla="*/ 592 h 831"/>
                <a:gd name="T74" fmla="*/ 61 w 346"/>
                <a:gd name="T75" fmla="*/ 830 h 831"/>
                <a:gd name="T76" fmla="*/ 19 w 346"/>
                <a:gd name="T77" fmla="*/ 687 h 831"/>
                <a:gd name="T78" fmla="*/ 0 w 346"/>
                <a:gd name="T79" fmla="*/ 548 h 831"/>
                <a:gd name="T80" fmla="*/ 0 w 346"/>
                <a:gd name="T81" fmla="*/ 420 h 831"/>
                <a:gd name="T82" fmla="*/ 11 w 346"/>
                <a:gd name="T83" fmla="*/ 234 h 831"/>
                <a:gd name="T84" fmla="*/ 11 w 346"/>
                <a:gd name="T85" fmla="*/ 118 h 831"/>
                <a:gd name="T86" fmla="*/ 11 w 346"/>
                <a:gd name="T87" fmla="*/ 90 h 831"/>
                <a:gd name="T88" fmla="*/ 11 w 346"/>
                <a:gd name="T89" fmla="*/ 90 h 8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46" h="831">
                  <a:moveTo>
                    <a:pt x="11" y="90"/>
                  </a:moveTo>
                  <a:lnTo>
                    <a:pt x="11" y="90"/>
                  </a:lnTo>
                  <a:lnTo>
                    <a:pt x="24" y="142"/>
                  </a:lnTo>
                  <a:lnTo>
                    <a:pt x="24" y="214"/>
                  </a:lnTo>
                  <a:lnTo>
                    <a:pt x="11" y="454"/>
                  </a:lnTo>
                  <a:lnTo>
                    <a:pt x="11" y="548"/>
                  </a:lnTo>
                  <a:lnTo>
                    <a:pt x="34" y="463"/>
                  </a:lnTo>
                  <a:lnTo>
                    <a:pt x="43" y="372"/>
                  </a:lnTo>
                  <a:lnTo>
                    <a:pt x="49" y="320"/>
                  </a:lnTo>
                  <a:lnTo>
                    <a:pt x="69" y="272"/>
                  </a:lnTo>
                  <a:lnTo>
                    <a:pt x="79" y="243"/>
                  </a:lnTo>
                  <a:lnTo>
                    <a:pt x="69" y="229"/>
                  </a:lnTo>
                  <a:lnTo>
                    <a:pt x="62" y="195"/>
                  </a:lnTo>
                  <a:lnTo>
                    <a:pt x="44" y="238"/>
                  </a:lnTo>
                  <a:lnTo>
                    <a:pt x="61" y="181"/>
                  </a:lnTo>
                  <a:lnTo>
                    <a:pt x="91" y="142"/>
                  </a:lnTo>
                  <a:lnTo>
                    <a:pt x="27" y="75"/>
                  </a:lnTo>
                  <a:lnTo>
                    <a:pt x="122" y="152"/>
                  </a:lnTo>
                  <a:lnTo>
                    <a:pt x="79" y="176"/>
                  </a:lnTo>
                  <a:lnTo>
                    <a:pt x="71" y="195"/>
                  </a:lnTo>
                  <a:lnTo>
                    <a:pt x="76" y="224"/>
                  </a:lnTo>
                  <a:lnTo>
                    <a:pt x="93" y="243"/>
                  </a:lnTo>
                  <a:lnTo>
                    <a:pt x="83" y="262"/>
                  </a:lnTo>
                  <a:lnTo>
                    <a:pt x="61" y="329"/>
                  </a:lnTo>
                  <a:lnTo>
                    <a:pt x="52" y="420"/>
                  </a:lnTo>
                  <a:lnTo>
                    <a:pt x="52" y="482"/>
                  </a:lnTo>
                  <a:lnTo>
                    <a:pt x="37" y="572"/>
                  </a:lnTo>
                  <a:lnTo>
                    <a:pt x="34" y="691"/>
                  </a:lnTo>
                  <a:lnTo>
                    <a:pt x="61" y="810"/>
                  </a:lnTo>
                  <a:lnTo>
                    <a:pt x="122" y="582"/>
                  </a:lnTo>
                  <a:lnTo>
                    <a:pt x="166" y="477"/>
                  </a:lnTo>
                  <a:lnTo>
                    <a:pt x="208" y="295"/>
                  </a:lnTo>
                  <a:lnTo>
                    <a:pt x="345" y="0"/>
                  </a:lnTo>
                  <a:lnTo>
                    <a:pt x="233" y="286"/>
                  </a:lnTo>
                  <a:lnTo>
                    <a:pt x="193" y="400"/>
                  </a:lnTo>
                  <a:lnTo>
                    <a:pt x="163" y="515"/>
                  </a:lnTo>
                  <a:lnTo>
                    <a:pt x="129" y="592"/>
                  </a:lnTo>
                  <a:lnTo>
                    <a:pt x="61" y="830"/>
                  </a:lnTo>
                  <a:lnTo>
                    <a:pt x="19" y="687"/>
                  </a:lnTo>
                  <a:lnTo>
                    <a:pt x="0" y="548"/>
                  </a:lnTo>
                  <a:lnTo>
                    <a:pt x="0" y="420"/>
                  </a:lnTo>
                  <a:lnTo>
                    <a:pt x="11" y="234"/>
                  </a:lnTo>
                  <a:lnTo>
                    <a:pt x="11" y="118"/>
                  </a:lnTo>
                  <a:lnTo>
                    <a:pt x="11" y="90"/>
                  </a:lnTo>
                  <a:lnTo>
                    <a:pt x="11" y="9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70" name="Freeform 1098"/>
            <p:cNvSpPr>
              <a:spLocks/>
            </p:cNvSpPr>
            <p:nvPr/>
          </p:nvSpPr>
          <p:spPr bwMode="auto">
            <a:xfrm>
              <a:off x="5143" y="3502"/>
              <a:ext cx="134" cy="383"/>
            </a:xfrm>
            <a:custGeom>
              <a:avLst/>
              <a:gdLst>
                <a:gd name="T0" fmla="*/ 9 w 134"/>
                <a:gd name="T1" fmla="*/ 0 h 383"/>
                <a:gd name="T2" fmla="*/ 9 w 134"/>
                <a:gd name="T3" fmla="*/ 0 h 383"/>
                <a:gd name="T4" fmla="*/ 33 w 134"/>
                <a:gd name="T5" fmla="*/ 0 h 383"/>
                <a:gd name="T6" fmla="*/ 133 w 134"/>
                <a:gd name="T7" fmla="*/ 119 h 383"/>
                <a:gd name="T8" fmla="*/ 74 w 134"/>
                <a:gd name="T9" fmla="*/ 76 h 383"/>
                <a:gd name="T10" fmla="*/ 71 w 134"/>
                <a:gd name="T11" fmla="*/ 91 h 383"/>
                <a:gd name="T12" fmla="*/ 41 w 134"/>
                <a:gd name="T13" fmla="*/ 110 h 383"/>
                <a:gd name="T14" fmla="*/ 41 w 134"/>
                <a:gd name="T15" fmla="*/ 129 h 383"/>
                <a:gd name="T16" fmla="*/ 63 w 134"/>
                <a:gd name="T17" fmla="*/ 162 h 383"/>
                <a:gd name="T18" fmla="*/ 63 w 134"/>
                <a:gd name="T19" fmla="*/ 224 h 383"/>
                <a:gd name="T20" fmla="*/ 56 w 134"/>
                <a:gd name="T21" fmla="*/ 267 h 383"/>
                <a:gd name="T22" fmla="*/ 56 w 134"/>
                <a:gd name="T23" fmla="*/ 382 h 383"/>
                <a:gd name="T24" fmla="*/ 33 w 134"/>
                <a:gd name="T25" fmla="*/ 316 h 383"/>
                <a:gd name="T26" fmla="*/ 41 w 134"/>
                <a:gd name="T27" fmla="*/ 230 h 383"/>
                <a:gd name="T28" fmla="*/ 33 w 134"/>
                <a:gd name="T29" fmla="*/ 166 h 383"/>
                <a:gd name="T30" fmla="*/ 29 w 134"/>
                <a:gd name="T31" fmla="*/ 119 h 383"/>
                <a:gd name="T32" fmla="*/ 0 w 134"/>
                <a:gd name="T33" fmla="*/ 105 h 383"/>
                <a:gd name="T34" fmla="*/ 13 w 134"/>
                <a:gd name="T35" fmla="*/ 76 h 383"/>
                <a:gd name="T36" fmla="*/ 41 w 134"/>
                <a:gd name="T37" fmla="*/ 72 h 383"/>
                <a:gd name="T38" fmla="*/ 52 w 134"/>
                <a:gd name="T39" fmla="*/ 48 h 383"/>
                <a:gd name="T40" fmla="*/ 5 w 134"/>
                <a:gd name="T41" fmla="*/ 10 h 383"/>
                <a:gd name="T42" fmla="*/ 9 w 134"/>
                <a:gd name="T43" fmla="*/ 0 h 383"/>
                <a:gd name="T44" fmla="*/ 9 w 134"/>
                <a:gd name="T45" fmla="*/ 0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34" h="383">
                  <a:moveTo>
                    <a:pt x="9" y="0"/>
                  </a:moveTo>
                  <a:lnTo>
                    <a:pt x="9" y="0"/>
                  </a:lnTo>
                  <a:lnTo>
                    <a:pt x="33" y="0"/>
                  </a:lnTo>
                  <a:lnTo>
                    <a:pt x="133" y="119"/>
                  </a:lnTo>
                  <a:lnTo>
                    <a:pt x="74" y="76"/>
                  </a:lnTo>
                  <a:lnTo>
                    <a:pt x="71" y="91"/>
                  </a:lnTo>
                  <a:lnTo>
                    <a:pt x="41" y="110"/>
                  </a:lnTo>
                  <a:lnTo>
                    <a:pt x="41" y="129"/>
                  </a:lnTo>
                  <a:lnTo>
                    <a:pt x="63" y="162"/>
                  </a:lnTo>
                  <a:lnTo>
                    <a:pt x="63" y="224"/>
                  </a:lnTo>
                  <a:lnTo>
                    <a:pt x="56" y="267"/>
                  </a:lnTo>
                  <a:lnTo>
                    <a:pt x="56" y="382"/>
                  </a:lnTo>
                  <a:lnTo>
                    <a:pt x="33" y="316"/>
                  </a:lnTo>
                  <a:lnTo>
                    <a:pt x="41" y="230"/>
                  </a:lnTo>
                  <a:lnTo>
                    <a:pt x="33" y="166"/>
                  </a:lnTo>
                  <a:lnTo>
                    <a:pt x="29" y="119"/>
                  </a:lnTo>
                  <a:lnTo>
                    <a:pt x="0" y="105"/>
                  </a:lnTo>
                  <a:lnTo>
                    <a:pt x="13" y="76"/>
                  </a:lnTo>
                  <a:lnTo>
                    <a:pt x="41" y="72"/>
                  </a:lnTo>
                  <a:lnTo>
                    <a:pt x="52" y="48"/>
                  </a:lnTo>
                  <a:lnTo>
                    <a:pt x="5" y="10"/>
                  </a:lnTo>
                  <a:lnTo>
                    <a:pt x="9" y="0"/>
                  </a:lnTo>
                  <a:lnTo>
                    <a:pt x="9"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71" name="Freeform 1099"/>
            <p:cNvSpPr>
              <a:spLocks/>
            </p:cNvSpPr>
            <p:nvPr/>
          </p:nvSpPr>
          <p:spPr bwMode="auto">
            <a:xfrm>
              <a:off x="5349" y="4132"/>
              <a:ext cx="438" cy="712"/>
            </a:xfrm>
            <a:custGeom>
              <a:avLst/>
              <a:gdLst>
                <a:gd name="T0" fmla="*/ 91 w 438"/>
                <a:gd name="T1" fmla="*/ 711 h 712"/>
                <a:gd name="T2" fmla="*/ 91 w 438"/>
                <a:gd name="T3" fmla="*/ 711 h 712"/>
                <a:gd name="T4" fmla="*/ 130 w 438"/>
                <a:gd name="T5" fmla="*/ 677 h 712"/>
                <a:gd name="T6" fmla="*/ 191 w 438"/>
                <a:gd name="T7" fmla="*/ 535 h 712"/>
                <a:gd name="T8" fmla="*/ 0 w 438"/>
                <a:gd name="T9" fmla="*/ 449 h 712"/>
                <a:gd name="T10" fmla="*/ 50 w 438"/>
                <a:gd name="T11" fmla="*/ 343 h 712"/>
                <a:gd name="T12" fmla="*/ 97 w 438"/>
                <a:gd name="T13" fmla="*/ 272 h 712"/>
                <a:gd name="T14" fmla="*/ 106 w 438"/>
                <a:gd name="T15" fmla="*/ 210 h 712"/>
                <a:gd name="T16" fmla="*/ 109 w 438"/>
                <a:gd name="T17" fmla="*/ 162 h 712"/>
                <a:gd name="T18" fmla="*/ 109 w 438"/>
                <a:gd name="T19" fmla="*/ 219 h 712"/>
                <a:gd name="T20" fmla="*/ 99 w 438"/>
                <a:gd name="T21" fmla="*/ 283 h 712"/>
                <a:gd name="T22" fmla="*/ 50 w 438"/>
                <a:gd name="T23" fmla="*/ 368 h 712"/>
                <a:gd name="T24" fmla="*/ 20 w 438"/>
                <a:gd name="T25" fmla="*/ 449 h 712"/>
                <a:gd name="T26" fmla="*/ 289 w 438"/>
                <a:gd name="T27" fmla="*/ 544 h 712"/>
                <a:gd name="T28" fmla="*/ 437 w 438"/>
                <a:gd name="T29" fmla="*/ 0 h 712"/>
                <a:gd name="T30" fmla="*/ 308 w 438"/>
                <a:gd name="T31" fmla="*/ 510 h 712"/>
                <a:gd name="T32" fmla="*/ 289 w 438"/>
                <a:gd name="T33" fmla="*/ 610 h 712"/>
                <a:gd name="T34" fmla="*/ 289 w 438"/>
                <a:gd name="T35" fmla="*/ 683 h 712"/>
                <a:gd name="T36" fmla="*/ 293 w 438"/>
                <a:gd name="T37" fmla="*/ 711 h 712"/>
                <a:gd name="T38" fmla="*/ 91 w 438"/>
                <a:gd name="T39" fmla="*/ 711 h 712"/>
                <a:gd name="T40" fmla="*/ 91 w 438"/>
                <a:gd name="T41" fmla="*/ 711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38" h="712">
                  <a:moveTo>
                    <a:pt x="91" y="711"/>
                  </a:moveTo>
                  <a:lnTo>
                    <a:pt x="91" y="711"/>
                  </a:lnTo>
                  <a:lnTo>
                    <a:pt x="130" y="677"/>
                  </a:lnTo>
                  <a:lnTo>
                    <a:pt x="191" y="535"/>
                  </a:lnTo>
                  <a:lnTo>
                    <a:pt x="0" y="449"/>
                  </a:lnTo>
                  <a:lnTo>
                    <a:pt x="50" y="343"/>
                  </a:lnTo>
                  <a:lnTo>
                    <a:pt x="97" y="272"/>
                  </a:lnTo>
                  <a:lnTo>
                    <a:pt x="106" y="210"/>
                  </a:lnTo>
                  <a:lnTo>
                    <a:pt x="109" y="162"/>
                  </a:lnTo>
                  <a:lnTo>
                    <a:pt x="109" y="219"/>
                  </a:lnTo>
                  <a:lnTo>
                    <a:pt x="99" y="283"/>
                  </a:lnTo>
                  <a:lnTo>
                    <a:pt x="50" y="368"/>
                  </a:lnTo>
                  <a:lnTo>
                    <a:pt x="20" y="449"/>
                  </a:lnTo>
                  <a:lnTo>
                    <a:pt x="289" y="544"/>
                  </a:lnTo>
                  <a:lnTo>
                    <a:pt x="437" y="0"/>
                  </a:lnTo>
                  <a:lnTo>
                    <a:pt x="308" y="510"/>
                  </a:lnTo>
                  <a:lnTo>
                    <a:pt x="289" y="610"/>
                  </a:lnTo>
                  <a:lnTo>
                    <a:pt x="289" y="683"/>
                  </a:lnTo>
                  <a:lnTo>
                    <a:pt x="293" y="711"/>
                  </a:lnTo>
                  <a:lnTo>
                    <a:pt x="91" y="711"/>
                  </a:lnTo>
                  <a:lnTo>
                    <a:pt x="91" y="71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72" name="Freeform 1100"/>
            <p:cNvSpPr>
              <a:spLocks/>
            </p:cNvSpPr>
            <p:nvPr/>
          </p:nvSpPr>
          <p:spPr bwMode="auto">
            <a:xfrm>
              <a:off x="5277" y="3678"/>
              <a:ext cx="268" cy="574"/>
            </a:xfrm>
            <a:custGeom>
              <a:avLst/>
              <a:gdLst>
                <a:gd name="T0" fmla="*/ 0 w 268"/>
                <a:gd name="T1" fmla="*/ 564 h 574"/>
                <a:gd name="T2" fmla="*/ 0 w 268"/>
                <a:gd name="T3" fmla="*/ 564 h 574"/>
                <a:gd name="T4" fmla="*/ 41 w 268"/>
                <a:gd name="T5" fmla="*/ 488 h 574"/>
                <a:gd name="T6" fmla="*/ 99 w 268"/>
                <a:gd name="T7" fmla="*/ 310 h 574"/>
                <a:gd name="T8" fmla="*/ 258 w 268"/>
                <a:gd name="T9" fmla="*/ 0 h 574"/>
                <a:gd name="T10" fmla="*/ 267 w 268"/>
                <a:gd name="T11" fmla="*/ 9 h 574"/>
                <a:gd name="T12" fmla="*/ 193 w 268"/>
                <a:gd name="T13" fmla="*/ 158 h 574"/>
                <a:gd name="T14" fmla="*/ 148 w 268"/>
                <a:gd name="T15" fmla="*/ 249 h 574"/>
                <a:gd name="T16" fmla="*/ 118 w 268"/>
                <a:gd name="T17" fmla="*/ 307 h 574"/>
                <a:gd name="T18" fmla="*/ 96 w 268"/>
                <a:gd name="T19" fmla="*/ 359 h 574"/>
                <a:gd name="T20" fmla="*/ 48 w 268"/>
                <a:gd name="T21" fmla="*/ 496 h 574"/>
                <a:gd name="T22" fmla="*/ 9 w 268"/>
                <a:gd name="T23" fmla="*/ 573 h 574"/>
                <a:gd name="T24" fmla="*/ 0 w 268"/>
                <a:gd name="T25" fmla="*/ 564 h 574"/>
                <a:gd name="T26" fmla="*/ 0 w 268"/>
                <a:gd name="T27" fmla="*/ 564 h 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8" h="574">
                  <a:moveTo>
                    <a:pt x="0" y="564"/>
                  </a:moveTo>
                  <a:lnTo>
                    <a:pt x="0" y="564"/>
                  </a:lnTo>
                  <a:lnTo>
                    <a:pt x="41" y="488"/>
                  </a:lnTo>
                  <a:lnTo>
                    <a:pt x="99" y="310"/>
                  </a:lnTo>
                  <a:lnTo>
                    <a:pt x="258" y="0"/>
                  </a:lnTo>
                  <a:lnTo>
                    <a:pt x="267" y="9"/>
                  </a:lnTo>
                  <a:lnTo>
                    <a:pt x="193" y="158"/>
                  </a:lnTo>
                  <a:lnTo>
                    <a:pt x="148" y="249"/>
                  </a:lnTo>
                  <a:lnTo>
                    <a:pt x="118" y="307"/>
                  </a:lnTo>
                  <a:lnTo>
                    <a:pt x="96" y="359"/>
                  </a:lnTo>
                  <a:lnTo>
                    <a:pt x="48" y="496"/>
                  </a:lnTo>
                  <a:lnTo>
                    <a:pt x="9" y="573"/>
                  </a:lnTo>
                  <a:lnTo>
                    <a:pt x="0" y="564"/>
                  </a:lnTo>
                  <a:lnTo>
                    <a:pt x="0" y="564"/>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73" name="Freeform 1101"/>
            <p:cNvSpPr>
              <a:spLocks/>
            </p:cNvSpPr>
            <p:nvPr/>
          </p:nvSpPr>
          <p:spPr bwMode="auto">
            <a:xfrm>
              <a:off x="5384" y="3353"/>
              <a:ext cx="131" cy="332"/>
            </a:xfrm>
            <a:custGeom>
              <a:avLst/>
              <a:gdLst>
                <a:gd name="T0" fmla="*/ 0 w 131"/>
                <a:gd name="T1" fmla="*/ 331 h 332"/>
                <a:gd name="T2" fmla="*/ 0 w 131"/>
                <a:gd name="T3" fmla="*/ 331 h 332"/>
                <a:gd name="T4" fmla="*/ 124 w 131"/>
                <a:gd name="T5" fmla="*/ 292 h 332"/>
                <a:gd name="T6" fmla="*/ 111 w 131"/>
                <a:gd name="T7" fmla="*/ 240 h 332"/>
                <a:gd name="T8" fmla="*/ 111 w 131"/>
                <a:gd name="T9" fmla="*/ 183 h 332"/>
                <a:gd name="T10" fmla="*/ 130 w 131"/>
                <a:gd name="T11" fmla="*/ 68 h 332"/>
                <a:gd name="T12" fmla="*/ 130 w 131"/>
                <a:gd name="T13" fmla="*/ 31 h 332"/>
                <a:gd name="T14" fmla="*/ 118 w 131"/>
                <a:gd name="T15" fmla="*/ 0 h 332"/>
                <a:gd name="T16" fmla="*/ 122 w 131"/>
                <a:gd name="T17" fmla="*/ 44 h 332"/>
                <a:gd name="T18" fmla="*/ 111 w 131"/>
                <a:gd name="T19" fmla="*/ 115 h 332"/>
                <a:gd name="T20" fmla="*/ 95 w 131"/>
                <a:gd name="T21" fmla="*/ 197 h 332"/>
                <a:gd name="T22" fmla="*/ 92 w 131"/>
                <a:gd name="T23" fmla="*/ 240 h 332"/>
                <a:gd name="T24" fmla="*/ 99 w 131"/>
                <a:gd name="T25" fmla="*/ 287 h 332"/>
                <a:gd name="T26" fmla="*/ 0 w 131"/>
                <a:gd name="T27" fmla="*/ 331 h 332"/>
                <a:gd name="T28" fmla="*/ 0 w 131"/>
                <a:gd name="T29" fmla="*/ 331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1" h="332">
                  <a:moveTo>
                    <a:pt x="0" y="331"/>
                  </a:moveTo>
                  <a:lnTo>
                    <a:pt x="0" y="331"/>
                  </a:lnTo>
                  <a:lnTo>
                    <a:pt x="124" y="292"/>
                  </a:lnTo>
                  <a:lnTo>
                    <a:pt x="111" y="240"/>
                  </a:lnTo>
                  <a:lnTo>
                    <a:pt x="111" y="183"/>
                  </a:lnTo>
                  <a:lnTo>
                    <a:pt x="130" y="68"/>
                  </a:lnTo>
                  <a:lnTo>
                    <a:pt x="130" y="31"/>
                  </a:lnTo>
                  <a:lnTo>
                    <a:pt x="118" y="0"/>
                  </a:lnTo>
                  <a:lnTo>
                    <a:pt x="122" y="44"/>
                  </a:lnTo>
                  <a:lnTo>
                    <a:pt x="111" y="115"/>
                  </a:lnTo>
                  <a:lnTo>
                    <a:pt x="95" y="197"/>
                  </a:lnTo>
                  <a:lnTo>
                    <a:pt x="92" y="240"/>
                  </a:lnTo>
                  <a:lnTo>
                    <a:pt x="99" y="287"/>
                  </a:lnTo>
                  <a:lnTo>
                    <a:pt x="0" y="331"/>
                  </a:lnTo>
                  <a:lnTo>
                    <a:pt x="0" y="33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74" name="Freeform 1102"/>
            <p:cNvSpPr>
              <a:spLocks/>
            </p:cNvSpPr>
            <p:nvPr/>
          </p:nvSpPr>
          <p:spPr bwMode="auto">
            <a:xfrm>
              <a:off x="5404" y="3626"/>
              <a:ext cx="333" cy="745"/>
            </a:xfrm>
            <a:custGeom>
              <a:avLst/>
              <a:gdLst>
                <a:gd name="T0" fmla="*/ 332 w 333"/>
                <a:gd name="T1" fmla="*/ 0 h 745"/>
                <a:gd name="T2" fmla="*/ 332 w 333"/>
                <a:gd name="T3" fmla="*/ 0 h 745"/>
                <a:gd name="T4" fmla="*/ 294 w 333"/>
                <a:gd name="T5" fmla="*/ 119 h 745"/>
                <a:gd name="T6" fmla="*/ 268 w 333"/>
                <a:gd name="T7" fmla="*/ 286 h 745"/>
                <a:gd name="T8" fmla="*/ 238 w 333"/>
                <a:gd name="T9" fmla="*/ 339 h 745"/>
                <a:gd name="T10" fmla="*/ 234 w 333"/>
                <a:gd name="T11" fmla="*/ 425 h 745"/>
                <a:gd name="T12" fmla="*/ 196 w 333"/>
                <a:gd name="T13" fmla="*/ 530 h 745"/>
                <a:gd name="T14" fmla="*/ 169 w 333"/>
                <a:gd name="T15" fmla="*/ 472 h 745"/>
                <a:gd name="T16" fmla="*/ 169 w 333"/>
                <a:gd name="T17" fmla="*/ 645 h 745"/>
                <a:gd name="T18" fmla="*/ 165 w 333"/>
                <a:gd name="T19" fmla="*/ 681 h 745"/>
                <a:gd name="T20" fmla="*/ 0 w 333"/>
                <a:gd name="T21" fmla="*/ 638 h 745"/>
                <a:gd name="T22" fmla="*/ 317 w 333"/>
                <a:gd name="T23" fmla="*/ 744 h 745"/>
                <a:gd name="T24" fmla="*/ 324 w 333"/>
                <a:gd name="T25" fmla="*/ 716 h 745"/>
                <a:gd name="T26" fmla="*/ 294 w 333"/>
                <a:gd name="T27" fmla="*/ 596 h 745"/>
                <a:gd name="T28" fmla="*/ 283 w 333"/>
                <a:gd name="T29" fmla="*/ 406 h 745"/>
                <a:gd name="T30" fmla="*/ 283 w 333"/>
                <a:gd name="T31" fmla="*/ 282 h 745"/>
                <a:gd name="T32" fmla="*/ 302 w 333"/>
                <a:gd name="T33" fmla="*/ 114 h 745"/>
                <a:gd name="T34" fmla="*/ 332 w 333"/>
                <a:gd name="T35" fmla="*/ 0 h 745"/>
                <a:gd name="T36" fmla="*/ 332 w 333"/>
                <a:gd name="T37" fmla="*/ 0 h 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3" h="745">
                  <a:moveTo>
                    <a:pt x="332" y="0"/>
                  </a:moveTo>
                  <a:lnTo>
                    <a:pt x="332" y="0"/>
                  </a:lnTo>
                  <a:lnTo>
                    <a:pt x="294" y="119"/>
                  </a:lnTo>
                  <a:lnTo>
                    <a:pt x="268" y="286"/>
                  </a:lnTo>
                  <a:lnTo>
                    <a:pt x="238" y="339"/>
                  </a:lnTo>
                  <a:lnTo>
                    <a:pt x="234" y="425"/>
                  </a:lnTo>
                  <a:lnTo>
                    <a:pt x="196" y="530"/>
                  </a:lnTo>
                  <a:lnTo>
                    <a:pt x="169" y="472"/>
                  </a:lnTo>
                  <a:lnTo>
                    <a:pt x="169" y="645"/>
                  </a:lnTo>
                  <a:lnTo>
                    <a:pt x="165" y="681"/>
                  </a:lnTo>
                  <a:lnTo>
                    <a:pt x="0" y="638"/>
                  </a:lnTo>
                  <a:lnTo>
                    <a:pt x="317" y="744"/>
                  </a:lnTo>
                  <a:lnTo>
                    <a:pt x="324" y="716"/>
                  </a:lnTo>
                  <a:lnTo>
                    <a:pt x="294" y="596"/>
                  </a:lnTo>
                  <a:lnTo>
                    <a:pt x="283" y="406"/>
                  </a:lnTo>
                  <a:lnTo>
                    <a:pt x="283" y="282"/>
                  </a:lnTo>
                  <a:lnTo>
                    <a:pt x="302" y="114"/>
                  </a:lnTo>
                  <a:lnTo>
                    <a:pt x="332" y="0"/>
                  </a:lnTo>
                  <a:lnTo>
                    <a:pt x="332"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75" name="Freeform 1103"/>
            <p:cNvSpPr>
              <a:spLocks/>
            </p:cNvSpPr>
            <p:nvPr/>
          </p:nvSpPr>
          <p:spPr bwMode="auto">
            <a:xfrm>
              <a:off x="5318" y="4275"/>
              <a:ext cx="98" cy="111"/>
            </a:xfrm>
            <a:custGeom>
              <a:avLst/>
              <a:gdLst>
                <a:gd name="T0" fmla="*/ 17 w 98"/>
                <a:gd name="T1" fmla="*/ 9 h 111"/>
                <a:gd name="T2" fmla="*/ 17 w 98"/>
                <a:gd name="T3" fmla="*/ 9 h 111"/>
                <a:gd name="T4" fmla="*/ 81 w 98"/>
                <a:gd name="T5" fmla="*/ 19 h 111"/>
                <a:gd name="T6" fmla="*/ 86 w 98"/>
                <a:gd name="T7" fmla="*/ 48 h 111"/>
                <a:gd name="T8" fmla="*/ 81 w 98"/>
                <a:gd name="T9" fmla="*/ 110 h 111"/>
                <a:gd name="T10" fmla="*/ 97 w 98"/>
                <a:gd name="T11" fmla="*/ 44 h 111"/>
                <a:gd name="T12" fmla="*/ 88 w 98"/>
                <a:gd name="T13" fmla="*/ 14 h 111"/>
                <a:gd name="T14" fmla="*/ 81 w 98"/>
                <a:gd name="T15" fmla="*/ 5 h 111"/>
                <a:gd name="T16" fmla="*/ 66 w 98"/>
                <a:gd name="T17" fmla="*/ 9 h 111"/>
                <a:gd name="T18" fmla="*/ 0 w 98"/>
                <a:gd name="T19" fmla="*/ 0 h 111"/>
                <a:gd name="T20" fmla="*/ 17 w 98"/>
                <a:gd name="T21" fmla="*/ 9 h 111"/>
                <a:gd name="T22" fmla="*/ 17 w 98"/>
                <a:gd name="T23" fmla="*/ 9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8" h="111">
                  <a:moveTo>
                    <a:pt x="17" y="9"/>
                  </a:moveTo>
                  <a:lnTo>
                    <a:pt x="17" y="9"/>
                  </a:lnTo>
                  <a:lnTo>
                    <a:pt x="81" y="19"/>
                  </a:lnTo>
                  <a:lnTo>
                    <a:pt x="86" y="48"/>
                  </a:lnTo>
                  <a:lnTo>
                    <a:pt x="81" y="110"/>
                  </a:lnTo>
                  <a:lnTo>
                    <a:pt x="97" y="44"/>
                  </a:lnTo>
                  <a:lnTo>
                    <a:pt x="88" y="14"/>
                  </a:lnTo>
                  <a:lnTo>
                    <a:pt x="81" y="5"/>
                  </a:lnTo>
                  <a:lnTo>
                    <a:pt x="66" y="9"/>
                  </a:lnTo>
                  <a:lnTo>
                    <a:pt x="0" y="0"/>
                  </a:lnTo>
                  <a:lnTo>
                    <a:pt x="17" y="9"/>
                  </a:lnTo>
                  <a:lnTo>
                    <a:pt x="17" y="9"/>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76" name="Freeform 1104"/>
            <p:cNvSpPr>
              <a:spLocks/>
            </p:cNvSpPr>
            <p:nvPr/>
          </p:nvSpPr>
          <p:spPr bwMode="auto">
            <a:xfrm>
              <a:off x="5305" y="4404"/>
              <a:ext cx="84" cy="117"/>
            </a:xfrm>
            <a:custGeom>
              <a:avLst/>
              <a:gdLst>
                <a:gd name="T0" fmla="*/ 83 w 84"/>
                <a:gd name="T1" fmla="*/ 0 h 117"/>
                <a:gd name="T2" fmla="*/ 83 w 84"/>
                <a:gd name="T3" fmla="*/ 0 h 117"/>
                <a:gd name="T4" fmla="*/ 53 w 84"/>
                <a:gd name="T5" fmla="*/ 71 h 117"/>
                <a:gd name="T6" fmla="*/ 37 w 84"/>
                <a:gd name="T7" fmla="*/ 106 h 117"/>
                <a:gd name="T8" fmla="*/ 13 w 84"/>
                <a:gd name="T9" fmla="*/ 116 h 117"/>
                <a:gd name="T10" fmla="*/ 0 w 84"/>
                <a:gd name="T11" fmla="*/ 102 h 117"/>
                <a:gd name="T12" fmla="*/ 0 w 84"/>
                <a:gd name="T13" fmla="*/ 49 h 117"/>
                <a:gd name="T14" fmla="*/ 20 w 84"/>
                <a:gd name="T15" fmla="*/ 52 h 117"/>
                <a:gd name="T16" fmla="*/ 20 w 84"/>
                <a:gd name="T17" fmla="*/ 96 h 117"/>
                <a:gd name="T18" fmla="*/ 37 w 84"/>
                <a:gd name="T19" fmla="*/ 96 h 117"/>
                <a:gd name="T20" fmla="*/ 83 w 84"/>
                <a:gd name="T21" fmla="*/ 0 h 117"/>
                <a:gd name="T22" fmla="*/ 83 w 84"/>
                <a:gd name="T23"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 h="117">
                  <a:moveTo>
                    <a:pt x="83" y="0"/>
                  </a:moveTo>
                  <a:lnTo>
                    <a:pt x="83" y="0"/>
                  </a:lnTo>
                  <a:lnTo>
                    <a:pt x="53" y="71"/>
                  </a:lnTo>
                  <a:lnTo>
                    <a:pt x="37" y="106"/>
                  </a:lnTo>
                  <a:lnTo>
                    <a:pt x="13" y="116"/>
                  </a:lnTo>
                  <a:lnTo>
                    <a:pt x="0" y="102"/>
                  </a:lnTo>
                  <a:lnTo>
                    <a:pt x="0" y="49"/>
                  </a:lnTo>
                  <a:lnTo>
                    <a:pt x="20" y="52"/>
                  </a:lnTo>
                  <a:lnTo>
                    <a:pt x="20" y="96"/>
                  </a:lnTo>
                  <a:lnTo>
                    <a:pt x="37" y="96"/>
                  </a:lnTo>
                  <a:lnTo>
                    <a:pt x="83" y="0"/>
                  </a:lnTo>
                  <a:lnTo>
                    <a:pt x="83"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77" name="Freeform 1105"/>
            <p:cNvSpPr>
              <a:spLocks/>
            </p:cNvSpPr>
            <p:nvPr/>
          </p:nvSpPr>
          <p:spPr bwMode="auto">
            <a:xfrm>
              <a:off x="5309" y="4533"/>
              <a:ext cx="53" cy="34"/>
            </a:xfrm>
            <a:custGeom>
              <a:avLst/>
              <a:gdLst>
                <a:gd name="T0" fmla="*/ 0 w 53"/>
                <a:gd name="T1" fmla="*/ 0 h 34"/>
                <a:gd name="T2" fmla="*/ 0 w 53"/>
                <a:gd name="T3" fmla="*/ 0 h 34"/>
                <a:gd name="T4" fmla="*/ 52 w 53"/>
                <a:gd name="T5" fmla="*/ 25 h 34"/>
                <a:gd name="T6" fmla="*/ 52 w 53"/>
                <a:gd name="T7" fmla="*/ 33 h 34"/>
                <a:gd name="T8" fmla="*/ 6 w 53"/>
                <a:gd name="T9" fmla="*/ 10 h 34"/>
                <a:gd name="T10" fmla="*/ 0 w 53"/>
                <a:gd name="T11" fmla="*/ 0 h 34"/>
                <a:gd name="T12" fmla="*/ 0 w 53"/>
                <a:gd name="T13" fmla="*/ 0 h 34"/>
              </a:gdLst>
              <a:ahLst/>
              <a:cxnLst>
                <a:cxn ang="0">
                  <a:pos x="T0" y="T1"/>
                </a:cxn>
                <a:cxn ang="0">
                  <a:pos x="T2" y="T3"/>
                </a:cxn>
                <a:cxn ang="0">
                  <a:pos x="T4" y="T5"/>
                </a:cxn>
                <a:cxn ang="0">
                  <a:pos x="T6" y="T7"/>
                </a:cxn>
                <a:cxn ang="0">
                  <a:pos x="T8" y="T9"/>
                </a:cxn>
                <a:cxn ang="0">
                  <a:pos x="T10" y="T11"/>
                </a:cxn>
                <a:cxn ang="0">
                  <a:pos x="T12" y="T13"/>
                </a:cxn>
              </a:cxnLst>
              <a:rect l="0" t="0" r="r" b="b"/>
              <a:pathLst>
                <a:path w="53" h="34">
                  <a:moveTo>
                    <a:pt x="0" y="0"/>
                  </a:moveTo>
                  <a:lnTo>
                    <a:pt x="0" y="0"/>
                  </a:lnTo>
                  <a:lnTo>
                    <a:pt x="52" y="25"/>
                  </a:lnTo>
                  <a:lnTo>
                    <a:pt x="52" y="33"/>
                  </a:lnTo>
                  <a:lnTo>
                    <a:pt x="6" y="10"/>
                  </a:lnTo>
                  <a:lnTo>
                    <a:pt x="0" y="0"/>
                  </a:lnTo>
                  <a:lnTo>
                    <a:pt x="0"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78" name="Freeform 1106"/>
            <p:cNvSpPr>
              <a:spLocks/>
            </p:cNvSpPr>
            <p:nvPr/>
          </p:nvSpPr>
          <p:spPr bwMode="auto">
            <a:xfrm>
              <a:off x="5076" y="3136"/>
              <a:ext cx="97" cy="59"/>
            </a:xfrm>
            <a:custGeom>
              <a:avLst/>
              <a:gdLst>
                <a:gd name="T0" fmla="*/ 91 w 97"/>
                <a:gd name="T1" fmla="*/ 34 h 59"/>
                <a:gd name="T2" fmla="*/ 91 w 97"/>
                <a:gd name="T3" fmla="*/ 34 h 59"/>
                <a:gd name="T4" fmla="*/ 84 w 97"/>
                <a:gd name="T5" fmla="*/ 26 h 59"/>
                <a:gd name="T6" fmla="*/ 96 w 97"/>
                <a:gd name="T7" fmla="*/ 7 h 59"/>
                <a:gd name="T8" fmla="*/ 85 w 97"/>
                <a:gd name="T9" fmla="*/ 0 h 59"/>
                <a:gd name="T10" fmla="*/ 29 w 97"/>
                <a:gd name="T11" fmla="*/ 0 h 59"/>
                <a:gd name="T12" fmla="*/ 3 w 97"/>
                <a:gd name="T13" fmla="*/ 8 h 59"/>
                <a:gd name="T14" fmla="*/ 60 w 97"/>
                <a:gd name="T15" fmla="*/ 8 h 59"/>
                <a:gd name="T16" fmla="*/ 68 w 97"/>
                <a:gd name="T17" fmla="*/ 16 h 59"/>
                <a:gd name="T18" fmla="*/ 57 w 97"/>
                <a:gd name="T19" fmla="*/ 22 h 59"/>
                <a:gd name="T20" fmla="*/ 26 w 97"/>
                <a:gd name="T21" fmla="*/ 22 h 59"/>
                <a:gd name="T22" fmla="*/ 0 w 97"/>
                <a:gd name="T23" fmla="*/ 34 h 59"/>
                <a:gd name="T24" fmla="*/ 18 w 97"/>
                <a:gd name="T25" fmla="*/ 32 h 59"/>
                <a:gd name="T26" fmla="*/ 26 w 97"/>
                <a:gd name="T27" fmla="*/ 47 h 59"/>
                <a:gd name="T28" fmla="*/ 42 w 97"/>
                <a:gd name="T29" fmla="*/ 47 h 59"/>
                <a:gd name="T30" fmla="*/ 48 w 97"/>
                <a:gd name="T31" fmla="*/ 32 h 59"/>
                <a:gd name="T32" fmla="*/ 68 w 97"/>
                <a:gd name="T33" fmla="*/ 32 h 59"/>
                <a:gd name="T34" fmla="*/ 68 w 97"/>
                <a:gd name="T35" fmla="*/ 37 h 59"/>
                <a:gd name="T36" fmla="*/ 50 w 97"/>
                <a:gd name="T37" fmla="*/ 58 h 59"/>
                <a:gd name="T38" fmla="*/ 91 w 97"/>
                <a:gd name="T39" fmla="*/ 34 h 59"/>
                <a:gd name="T40" fmla="*/ 91 w 97"/>
                <a:gd name="T41" fmla="*/ 34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59">
                  <a:moveTo>
                    <a:pt x="91" y="34"/>
                  </a:moveTo>
                  <a:lnTo>
                    <a:pt x="91" y="34"/>
                  </a:lnTo>
                  <a:lnTo>
                    <a:pt x="84" y="26"/>
                  </a:lnTo>
                  <a:lnTo>
                    <a:pt x="96" y="7"/>
                  </a:lnTo>
                  <a:lnTo>
                    <a:pt x="85" y="0"/>
                  </a:lnTo>
                  <a:lnTo>
                    <a:pt x="29" y="0"/>
                  </a:lnTo>
                  <a:lnTo>
                    <a:pt x="3" y="8"/>
                  </a:lnTo>
                  <a:lnTo>
                    <a:pt x="60" y="8"/>
                  </a:lnTo>
                  <a:lnTo>
                    <a:pt x="68" y="16"/>
                  </a:lnTo>
                  <a:lnTo>
                    <a:pt x="57" y="22"/>
                  </a:lnTo>
                  <a:lnTo>
                    <a:pt x="26" y="22"/>
                  </a:lnTo>
                  <a:lnTo>
                    <a:pt x="0" y="34"/>
                  </a:lnTo>
                  <a:lnTo>
                    <a:pt x="18" y="32"/>
                  </a:lnTo>
                  <a:lnTo>
                    <a:pt x="26" y="47"/>
                  </a:lnTo>
                  <a:lnTo>
                    <a:pt x="42" y="47"/>
                  </a:lnTo>
                  <a:lnTo>
                    <a:pt x="48" y="32"/>
                  </a:lnTo>
                  <a:lnTo>
                    <a:pt x="68" y="32"/>
                  </a:lnTo>
                  <a:lnTo>
                    <a:pt x="68" y="37"/>
                  </a:lnTo>
                  <a:lnTo>
                    <a:pt x="50" y="58"/>
                  </a:lnTo>
                  <a:lnTo>
                    <a:pt x="91" y="34"/>
                  </a:lnTo>
                  <a:lnTo>
                    <a:pt x="91" y="34"/>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79" name="Freeform 1107"/>
            <p:cNvSpPr>
              <a:spLocks/>
            </p:cNvSpPr>
            <p:nvPr/>
          </p:nvSpPr>
          <p:spPr bwMode="auto">
            <a:xfrm>
              <a:off x="5045" y="3170"/>
              <a:ext cx="38" cy="17"/>
            </a:xfrm>
            <a:custGeom>
              <a:avLst/>
              <a:gdLst>
                <a:gd name="T0" fmla="*/ 37 w 38"/>
                <a:gd name="T1" fmla="*/ 0 h 17"/>
                <a:gd name="T2" fmla="*/ 37 w 38"/>
                <a:gd name="T3" fmla="*/ 0 h 17"/>
                <a:gd name="T4" fmla="*/ 27 w 38"/>
                <a:gd name="T5" fmla="*/ 16 h 17"/>
                <a:gd name="T6" fmla="*/ 0 w 38"/>
                <a:gd name="T7" fmla="*/ 0 h 17"/>
                <a:gd name="T8" fmla="*/ 37 w 38"/>
                <a:gd name="T9" fmla="*/ 0 h 17"/>
                <a:gd name="T10" fmla="*/ 37 w 38"/>
                <a:gd name="T11" fmla="*/ 0 h 17"/>
              </a:gdLst>
              <a:ahLst/>
              <a:cxnLst>
                <a:cxn ang="0">
                  <a:pos x="T0" y="T1"/>
                </a:cxn>
                <a:cxn ang="0">
                  <a:pos x="T2" y="T3"/>
                </a:cxn>
                <a:cxn ang="0">
                  <a:pos x="T4" y="T5"/>
                </a:cxn>
                <a:cxn ang="0">
                  <a:pos x="T6" y="T7"/>
                </a:cxn>
                <a:cxn ang="0">
                  <a:pos x="T8" y="T9"/>
                </a:cxn>
                <a:cxn ang="0">
                  <a:pos x="T10" y="T11"/>
                </a:cxn>
              </a:cxnLst>
              <a:rect l="0" t="0" r="r" b="b"/>
              <a:pathLst>
                <a:path w="38" h="17">
                  <a:moveTo>
                    <a:pt x="37" y="0"/>
                  </a:moveTo>
                  <a:lnTo>
                    <a:pt x="37" y="0"/>
                  </a:lnTo>
                  <a:lnTo>
                    <a:pt x="27" y="16"/>
                  </a:lnTo>
                  <a:lnTo>
                    <a:pt x="0" y="0"/>
                  </a:lnTo>
                  <a:lnTo>
                    <a:pt x="37" y="0"/>
                  </a:lnTo>
                  <a:lnTo>
                    <a:pt x="37"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80" name="Freeform 1108"/>
            <p:cNvSpPr>
              <a:spLocks/>
            </p:cNvSpPr>
            <p:nvPr/>
          </p:nvSpPr>
          <p:spPr bwMode="auto">
            <a:xfrm>
              <a:off x="5014" y="3143"/>
              <a:ext cx="30" cy="17"/>
            </a:xfrm>
            <a:custGeom>
              <a:avLst/>
              <a:gdLst>
                <a:gd name="T0" fmla="*/ 12 w 30"/>
                <a:gd name="T1" fmla="*/ 16 h 17"/>
                <a:gd name="T2" fmla="*/ 12 w 30"/>
                <a:gd name="T3" fmla="*/ 16 h 17"/>
                <a:gd name="T4" fmla="*/ 29 w 30"/>
                <a:gd name="T5" fmla="*/ 0 h 17"/>
                <a:gd name="T6" fmla="*/ 17 w 30"/>
                <a:gd name="T7" fmla="*/ 0 h 17"/>
                <a:gd name="T8" fmla="*/ 0 w 30"/>
                <a:gd name="T9" fmla="*/ 11 h 17"/>
                <a:gd name="T10" fmla="*/ 12 w 30"/>
                <a:gd name="T11" fmla="*/ 16 h 17"/>
                <a:gd name="T12" fmla="*/ 12 w 30"/>
                <a:gd name="T13" fmla="*/ 16 h 17"/>
              </a:gdLst>
              <a:ahLst/>
              <a:cxnLst>
                <a:cxn ang="0">
                  <a:pos x="T0" y="T1"/>
                </a:cxn>
                <a:cxn ang="0">
                  <a:pos x="T2" y="T3"/>
                </a:cxn>
                <a:cxn ang="0">
                  <a:pos x="T4" y="T5"/>
                </a:cxn>
                <a:cxn ang="0">
                  <a:pos x="T6" y="T7"/>
                </a:cxn>
                <a:cxn ang="0">
                  <a:pos x="T8" y="T9"/>
                </a:cxn>
                <a:cxn ang="0">
                  <a:pos x="T10" y="T11"/>
                </a:cxn>
                <a:cxn ang="0">
                  <a:pos x="T12" y="T13"/>
                </a:cxn>
              </a:cxnLst>
              <a:rect l="0" t="0" r="r" b="b"/>
              <a:pathLst>
                <a:path w="30" h="17">
                  <a:moveTo>
                    <a:pt x="12" y="16"/>
                  </a:moveTo>
                  <a:lnTo>
                    <a:pt x="12" y="16"/>
                  </a:lnTo>
                  <a:lnTo>
                    <a:pt x="29" y="0"/>
                  </a:lnTo>
                  <a:lnTo>
                    <a:pt x="17" y="0"/>
                  </a:lnTo>
                  <a:lnTo>
                    <a:pt x="0" y="11"/>
                  </a:lnTo>
                  <a:lnTo>
                    <a:pt x="12" y="16"/>
                  </a:lnTo>
                  <a:lnTo>
                    <a:pt x="12" y="16"/>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81" name="Freeform 1109"/>
            <p:cNvSpPr>
              <a:spLocks/>
            </p:cNvSpPr>
            <p:nvPr/>
          </p:nvSpPr>
          <p:spPr bwMode="auto">
            <a:xfrm>
              <a:off x="5233" y="3068"/>
              <a:ext cx="105" cy="103"/>
            </a:xfrm>
            <a:custGeom>
              <a:avLst/>
              <a:gdLst>
                <a:gd name="T0" fmla="*/ 37 w 105"/>
                <a:gd name="T1" fmla="*/ 59 h 103"/>
                <a:gd name="T2" fmla="*/ 37 w 105"/>
                <a:gd name="T3" fmla="*/ 59 h 103"/>
                <a:gd name="T4" fmla="*/ 43 w 105"/>
                <a:gd name="T5" fmla="*/ 71 h 103"/>
                <a:gd name="T6" fmla="*/ 62 w 105"/>
                <a:gd name="T7" fmla="*/ 62 h 103"/>
                <a:gd name="T8" fmla="*/ 67 w 105"/>
                <a:gd name="T9" fmla="*/ 44 h 103"/>
                <a:gd name="T10" fmla="*/ 74 w 105"/>
                <a:gd name="T11" fmla="*/ 37 h 103"/>
                <a:gd name="T12" fmla="*/ 102 w 105"/>
                <a:gd name="T13" fmla="*/ 31 h 103"/>
                <a:gd name="T14" fmla="*/ 74 w 105"/>
                <a:gd name="T15" fmla="*/ 31 h 103"/>
                <a:gd name="T16" fmla="*/ 51 w 105"/>
                <a:gd name="T17" fmla="*/ 40 h 103"/>
                <a:gd name="T18" fmla="*/ 60 w 105"/>
                <a:gd name="T19" fmla="*/ 26 h 103"/>
                <a:gd name="T20" fmla="*/ 104 w 105"/>
                <a:gd name="T21" fmla="*/ 0 h 103"/>
                <a:gd name="T22" fmla="*/ 81 w 105"/>
                <a:gd name="T23" fmla="*/ 9 h 103"/>
                <a:gd name="T24" fmla="*/ 60 w 105"/>
                <a:gd name="T25" fmla="*/ 9 h 103"/>
                <a:gd name="T26" fmla="*/ 43 w 105"/>
                <a:gd name="T27" fmla="*/ 19 h 103"/>
                <a:gd name="T28" fmla="*/ 21 w 105"/>
                <a:gd name="T29" fmla="*/ 44 h 103"/>
                <a:gd name="T30" fmla="*/ 0 w 105"/>
                <a:gd name="T31" fmla="*/ 59 h 103"/>
                <a:gd name="T32" fmla="*/ 32 w 105"/>
                <a:gd name="T33" fmla="*/ 50 h 103"/>
                <a:gd name="T34" fmla="*/ 18 w 105"/>
                <a:gd name="T35" fmla="*/ 62 h 103"/>
                <a:gd name="T36" fmla="*/ 8 w 105"/>
                <a:gd name="T37" fmla="*/ 68 h 103"/>
                <a:gd name="T38" fmla="*/ 8 w 105"/>
                <a:gd name="T39" fmla="*/ 81 h 103"/>
                <a:gd name="T40" fmla="*/ 28 w 105"/>
                <a:gd name="T41" fmla="*/ 102 h 103"/>
                <a:gd name="T42" fmla="*/ 28 w 105"/>
                <a:gd name="T43" fmla="*/ 91 h 103"/>
                <a:gd name="T44" fmla="*/ 55 w 105"/>
                <a:gd name="T45" fmla="*/ 102 h 103"/>
                <a:gd name="T46" fmla="*/ 18 w 105"/>
                <a:gd name="T47" fmla="*/ 81 h 103"/>
                <a:gd name="T48" fmla="*/ 18 w 105"/>
                <a:gd name="T49" fmla="*/ 65 h 103"/>
                <a:gd name="T50" fmla="*/ 33 w 105"/>
                <a:gd name="T51" fmla="*/ 59 h 103"/>
                <a:gd name="T52" fmla="*/ 37 w 105"/>
                <a:gd name="T53" fmla="*/ 59 h 103"/>
                <a:gd name="T54" fmla="*/ 37 w 105"/>
                <a:gd name="T55" fmla="*/ 59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05" h="103">
                  <a:moveTo>
                    <a:pt x="37" y="59"/>
                  </a:moveTo>
                  <a:lnTo>
                    <a:pt x="37" y="59"/>
                  </a:lnTo>
                  <a:lnTo>
                    <a:pt x="43" y="71"/>
                  </a:lnTo>
                  <a:lnTo>
                    <a:pt x="62" y="62"/>
                  </a:lnTo>
                  <a:lnTo>
                    <a:pt x="67" y="44"/>
                  </a:lnTo>
                  <a:lnTo>
                    <a:pt x="74" y="37"/>
                  </a:lnTo>
                  <a:lnTo>
                    <a:pt x="102" y="31"/>
                  </a:lnTo>
                  <a:lnTo>
                    <a:pt x="74" y="31"/>
                  </a:lnTo>
                  <a:lnTo>
                    <a:pt x="51" y="40"/>
                  </a:lnTo>
                  <a:lnTo>
                    <a:pt x="60" y="26"/>
                  </a:lnTo>
                  <a:lnTo>
                    <a:pt x="104" y="0"/>
                  </a:lnTo>
                  <a:lnTo>
                    <a:pt x="81" y="9"/>
                  </a:lnTo>
                  <a:lnTo>
                    <a:pt x="60" y="9"/>
                  </a:lnTo>
                  <a:lnTo>
                    <a:pt x="43" y="19"/>
                  </a:lnTo>
                  <a:lnTo>
                    <a:pt x="21" y="44"/>
                  </a:lnTo>
                  <a:lnTo>
                    <a:pt x="0" y="59"/>
                  </a:lnTo>
                  <a:lnTo>
                    <a:pt x="32" y="50"/>
                  </a:lnTo>
                  <a:lnTo>
                    <a:pt x="18" y="62"/>
                  </a:lnTo>
                  <a:lnTo>
                    <a:pt x="8" y="68"/>
                  </a:lnTo>
                  <a:lnTo>
                    <a:pt x="8" y="81"/>
                  </a:lnTo>
                  <a:lnTo>
                    <a:pt x="28" y="102"/>
                  </a:lnTo>
                  <a:lnTo>
                    <a:pt x="28" y="91"/>
                  </a:lnTo>
                  <a:lnTo>
                    <a:pt x="55" y="102"/>
                  </a:lnTo>
                  <a:lnTo>
                    <a:pt x="18" y="81"/>
                  </a:lnTo>
                  <a:lnTo>
                    <a:pt x="18" y="65"/>
                  </a:lnTo>
                  <a:lnTo>
                    <a:pt x="33" y="59"/>
                  </a:lnTo>
                  <a:lnTo>
                    <a:pt x="37" y="59"/>
                  </a:lnTo>
                  <a:lnTo>
                    <a:pt x="37" y="59"/>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82" name="Freeform 1110"/>
            <p:cNvSpPr>
              <a:spLocks/>
            </p:cNvSpPr>
            <p:nvPr/>
          </p:nvSpPr>
          <p:spPr bwMode="auto">
            <a:xfrm>
              <a:off x="5178" y="3143"/>
              <a:ext cx="116" cy="171"/>
            </a:xfrm>
            <a:custGeom>
              <a:avLst/>
              <a:gdLst>
                <a:gd name="T0" fmla="*/ 51 w 116"/>
                <a:gd name="T1" fmla="*/ 0 h 171"/>
                <a:gd name="T2" fmla="*/ 51 w 116"/>
                <a:gd name="T3" fmla="*/ 0 h 171"/>
                <a:gd name="T4" fmla="*/ 51 w 116"/>
                <a:gd name="T5" fmla="*/ 40 h 171"/>
                <a:gd name="T6" fmla="*/ 79 w 116"/>
                <a:gd name="T7" fmla="*/ 137 h 171"/>
                <a:gd name="T8" fmla="*/ 82 w 116"/>
                <a:gd name="T9" fmla="*/ 152 h 171"/>
                <a:gd name="T10" fmla="*/ 66 w 116"/>
                <a:gd name="T11" fmla="*/ 158 h 171"/>
                <a:gd name="T12" fmla="*/ 43 w 116"/>
                <a:gd name="T13" fmla="*/ 158 h 171"/>
                <a:gd name="T14" fmla="*/ 21 w 116"/>
                <a:gd name="T15" fmla="*/ 149 h 171"/>
                <a:gd name="T16" fmla="*/ 0 w 116"/>
                <a:gd name="T17" fmla="*/ 158 h 171"/>
                <a:gd name="T18" fmla="*/ 17 w 116"/>
                <a:gd name="T19" fmla="*/ 156 h 171"/>
                <a:gd name="T20" fmla="*/ 51 w 116"/>
                <a:gd name="T21" fmla="*/ 170 h 171"/>
                <a:gd name="T22" fmla="*/ 69 w 116"/>
                <a:gd name="T23" fmla="*/ 170 h 171"/>
                <a:gd name="T24" fmla="*/ 83 w 116"/>
                <a:gd name="T25" fmla="*/ 162 h 171"/>
                <a:gd name="T26" fmla="*/ 92 w 116"/>
                <a:gd name="T27" fmla="*/ 139 h 171"/>
                <a:gd name="T28" fmla="*/ 110 w 116"/>
                <a:gd name="T29" fmla="*/ 127 h 171"/>
                <a:gd name="T30" fmla="*/ 115 w 116"/>
                <a:gd name="T31" fmla="*/ 116 h 171"/>
                <a:gd name="T32" fmla="*/ 110 w 116"/>
                <a:gd name="T33" fmla="*/ 107 h 171"/>
                <a:gd name="T34" fmla="*/ 91 w 116"/>
                <a:gd name="T35" fmla="*/ 93 h 171"/>
                <a:gd name="T36" fmla="*/ 108 w 116"/>
                <a:gd name="T37" fmla="*/ 109 h 171"/>
                <a:gd name="T38" fmla="*/ 108 w 116"/>
                <a:gd name="T39" fmla="*/ 122 h 171"/>
                <a:gd name="T40" fmla="*/ 88 w 116"/>
                <a:gd name="T41" fmla="*/ 133 h 171"/>
                <a:gd name="T42" fmla="*/ 76 w 116"/>
                <a:gd name="T43" fmla="*/ 109 h 171"/>
                <a:gd name="T44" fmla="*/ 69 w 116"/>
                <a:gd name="T45" fmla="*/ 76 h 171"/>
                <a:gd name="T46" fmla="*/ 58 w 116"/>
                <a:gd name="T47" fmla="*/ 40 h 171"/>
                <a:gd name="T48" fmla="*/ 51 w 116"/>
                <a:gd name="T49" fmla="*/ 0 h 171"/>
                <a:gd name="T50" fmla="*/ 51 w 116"/>
                <a:gd name="T51" fmla="*/ 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 h="171">
                  <a:moveTo>
                    <a:pt x="51" y="0"/>
                  </a:moveTo>
                  <a:lnTo>
                    <a:pt x="51" y="0"/>
                  </a:lnTo>
                  <a:lnTo>
                    <a:pt x="51" y="40"/>
                  </a:lnTo>
                  <a:lnTo>
                    <a:pt x="79" y="137"/>
                  </a:lnTo>
                  <a:lnTo>
                    <a:pt x="82" y="152"/>
                  </a:lnTo>
                  <a:lnTo>
                    <a:pt x="66" y="158"/>
                  </a:lnTo>
                  <a:lnTo>
                    <a:pt x="43" y="158"/>
                  </a:lnTo>
                  <a:lnTo>
                    <a:pt x="21" y="149"/>
                  </a:lnTo>
                  <a:lnTo>
                    <a:pt x="0" y="158"/>
                  </a:lnTo>
                  <a:lnTo>
                    <a:pt x="17" y="156"/>
                  </a:lnTo>
                  <a:lnTo>
                    <a:pt x="51" y="170"/>
                  </a:lnTo>
                  <a:lnTo>
                    <a:pt x="69" y="170"/>
                  </a:lnTo>
                  <a:lnTo>
                    <a:pt x="83" y="162"/>
                  </a:lnTo>
                  <a:lnTo>
                    <a:pt x="92" y="139"/>
                  </a:lnTo>
                  <a:lnTo>
                    <a:pt x="110" y="127"/>
                  </a:lnTo>
                  <a:lnTo>
                    <a:pt x="115" y="116"/>
                  </a:lnTo>
                  <a:lnTo>
                    <a:pt x="110" y="107"/>
                  </a:lnTo>
                  <a:lnTo>
                    <a:pt x="91" y="93"/>
                  </a:lnTo>
                  <a:lnTo>
                    <a:pt x="108" y="109"/>
                  </a:lnTo>
                  <a:lnTo>
                    <a:pt x="108" y="122"/>
                  </a:lnTo>
                  <a:lnTo>
                    <a:pt x="88" y="133"/>
                  </a:lnTo>
                  <a:lnTo>
                    <a:pt x="76" y="109"/>
                  </a:lnTo>
                  <a:lnTo>
                    <a:pt x="69" y="76"/>
                  </a:lnTo>
                  <a:lnTo>
                    <a:pt x="58" y="40"/>
                  </a:lnTo>
                  <a:lnTo>
                    <a:pt x="51" y="0"/>
                  </a:lnTo>
                  <a:lnTo>
                    <a:pt x="51"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83" name="Freeform 1111"/>
            <p:cNvSpPr>
              <a:spLocks/>
            </p:cNvSpPr>
            <p:nvPr/>
          </p:nvSpPr>
          <p:spPr bwMode="auto">
            <a:xfrm>
              <a:off x="5126" y="3252"/>
              <a:ext cx="52" cy="77"/>
            </a:xfrm>
            <a:custGeom>
              <a:avLst/>
              <a:gdLst>
                <a:gd name="T0" fmla="*/ 51 w 52"/>
                <a:gd name="T1" fmla="*/ 0 h 77"/>
                <a:gd name="T2" fmla="*/ 51 w 52"/>
                <a:gd name="T3" fmla="*/ 0 h 77"/>
                <a:gd name="T4" fmla="*/ 18 w 52"/>
                <a:gd name="T5" fmla="*/ 30 h 77"/>
                <a:gd name="T6" fmla="*/ 0 w 52"/>
                <a:gd name="T7" fmla="*/ 76 h 77"/>
                <a:gd name="T8" fmla="*/ 10 w 52"/>
                <a:gd name="T9" fmla="*/ 30 h 77"/>
                <a:gd name="T10" fmla="*/ 10 w 52"/>
                <a:gd name="T11" fmla="*/ 13 h 77"/>
                <a:gd name="T12" fmla="*/ 39 w 52"/>
                <a:gd name="T13" fmla="*/ 0 h 77"/>
                <a:gd name="T14" fmla="*/ 51 w 52"/>
                <a:gd name="T15" fmla="*/ 0 h 77"/>
                <a:gd name="T16" fmla="*/ 51 w 52"/>
                <a:gd name="T17"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77">
                  <a:moveTo>
                    <a:pt x="51" y="0"/>
                  </a:moveTo>
                  <a:lnTo>
                    <a:pt x="51" y="0"/>
                  </a:lnTo>
                  <a:lnTo>
                    <a:pt x="18" y="30"/>
                  </a:lnTo>
                  <a:lnTo>
                    <a:pt x="0" y="76"/>
                  </a:lnTo>
                  <a:lnTo>
                    <a:pt x="10" y="30"/>
                  </a:lnTo>
                  <a:lnTo>
                    <a:pt x="10" y="13"/>
                  </a:lnTo>
                  <a:lnTo>
                    <a:pt x="39" y="0"/>
                  </a:lnTo>
                  <a:lnTo>
                    <a:pt x="51" y="0"/>
                  </a:lnTo>
                  <a:lnTo>
                    <a:pt x="51"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84" name="Freeform 1112"/>
            <p:cNvSpPr>
              <a:spLocks/>
            </p:cNvSpPr>
            <p:nvPr/>
          </p:nvSpPr>
          <p:spPr bwMode="auto">
            <a:xfrm>
              <a:off x="4829" y="3127"/>
              <a:ext cx="482" cy="388"/>
            </a:xfrm>
            <a:custGeom>
              <a:avLst/>
              <a:gdLst>
                <a:gd name="T0" fmla="*/ 122 w 482"/>
                <a:gd name="T1" fmla="*/ 61 h 388"/>
                <a:gd name="T2" fmla="*/ 122 w 482"/>
                <a:gd name="T3" fmla="*/ 61 h 388"/>
                <a:gd name="T4" fmla="*/ 177 w 482"/>
                <a:gd name="T5" fmla="*/ 143 h 388"/>
                <a:gd name="T6" fmla="*/ 130 w 482"/>
                <a:gd name="T7" fmla="*/ 103 h 388"/>
                <a:gd name="T8" fmla="*/ 190 w 482"/>
                <a:gd name="T9" fmla="*/ 241 h 388"/>
                <a:gd name="T10" fmla="*/ 269 w 482"/>
                <a:gd name="T11" fmla="*/ 294 h 388"/>
                <a:gd name="T12" fmla="*/ 323 w 482"/>
                <a:gd name="T13" fmla="*/ 327 h 388"/>
                <a:gd name="T14" fmla="*/ 374 w 482"/>
                <a:gd name="T15" fmla="*/ 334 h 388"/>
                <a:gd name="T16" fmla="*/ 422 w 482"/>
                <a:gd name="T17" fmla="*/ 334 h 388"/>
                <a:gd name="T18" fmla="*/ 481 w 482"/>
                <a:gd name="T19" fmla="*/ 321 h 388"/>
                <a:gd name="T20" fmla="*/ 441 w 482"/>
                <a:gd name="T21" fmla="*/ 337 h 388"/>
                <a:gd name="T22" fmla="*/ 400 w 482"/>
                <a:gd name="T23" fmla="*/ 355 h 388"/>
                <a:gd name="T24" fmla="*/ 348 w 482"/>
                <a:gd name="T25" fmla="*/ 387 h 388"/>
                <a:gd name="T26" fmla="*/ 339 w 482"/>
                <a:gd name="T27" fmla="*/ 373 h 388"/>
                <a:gd name="T28" fmla="*/ 388 w 482"/>
                <a:gd name="T29" fmla="*/ 348 h 388"/>
                <a:gd name="T30" fmla="*/ 338 w 482"/>
                <a:gd name="T31" fmla="*/ 348 h 388"/>
                <a:gd name="T32" fmla="*/ 315 w 482"/>
                <a:gd name="T33" fmla="*/ 334 h 388"/>
                <a:gd name="T34" fmla="*/ 265 w 482"/>
                <a:gd name="T35" fmla="*/ 294 h 388"/>
                <a:gd name="T36" fmla="*/ 216 w 482"/>
                <a:gd name="T37" fmla="*/ 269 h 388"/>
                <a:gd name="T38" fmla="*/ 230 w 482"/>
                <a:gd name="T39" fmla="*/ 309 h 388"/>
                <a:gd name="T40" fmla="*/ 207 w 482"/>
                <a:gd name="T41" fmla="*/ 263 h 388"/>
                <a:gd name="T42" fmla="*/ 182 w 482"/>
                <a:gd name="T43" fmla="*/ 256 h 388"/>
                <a:gd name="T44" fmla="*/ 175 w 482"/>
                <a:gd name="T45" fmla="*/ 241 h 388"/>
                <a:gd name="T46" fmla="*/ 150 w 482"/>
                <a:gd name="T47" fmla="*/ 168 h 388"/>
                <a:gd name="T48" fmla="*/ 138 w 482"/>
                <a:gd name="T49" fmla="*/ 159 h 388"/>
                <a:gd name="T50" fmla="*/ 103 w 482"/>
                <a:gd name="T51" fmla="*/ 143 h 388"/>
                <a:gd name="T52" fmla="*/ 54 w 482"/>
                <a:gd name="T53" fmla="*/ 109 h 388"/>
                <a:gd name="T54" fmla="*/ 9 w 482"/>
                <a:gd name="T55" fmla="*/ 56 h 388"/>
                <a:gd name="T56" fmla="*/ 0 w 482"/>
                <a:gd name="T57" fmla="*/ 27 h 388"/>
                <a:gd name="T58" fmla="*/ 3 w 482"/>
                <a:gd name="T59" fmla="*/ 0 h 388"/>
                <a:gd name="T60" fmla="*/ 12 w 482"/>
                <a:gd name="T61" fmla="*/ 6 h 388"/>
                <a:gd name="T62" fmla="*/ 12 w 482"/>
                <a:gd name="T63" fmla="*/ 32 h 388"/>
                <a:gd name="T64" fmla="*/ 23 w 482"/>
                <a:gd name="T65" fmla="*/ 63 h 388"/>
                <a:gd name="T66" fmla="*/ 76 w 482"/>
                <a:gd name="T67" fmla="*/ 117 h 388"/>
                <a:gd name="T68" fmla="*/ 109 w 482"/>
                <a:gd name="T69" fmla="*/ 138 h 388"/>
                <a:gd name="T70" fmla="*/ 133 w 482"/>
                <a:gd name="T71" fmla="*/ 141 h 388"/>
                <a:gd name="T72" fmla="*/ 122 w 482"/>
                <a:gd name="T73" fmla="*/ 103 h 388"/>
                <a:gd name="T74" fmla="*/ 118 w 482"/>
                <a:gd name="T75" fmla="*/ 74 h 388"/>
                <a:gd name="T76" fmla="*/ 99 w 482"/>
                <a:gd name="T77" fmla="*/ 57 h 388"/>
                <a:gd name="T78" fmla="*/ 85 w 482"/>
                <a:gd name="T79" fmla="*/ 63 h 388"/>
                <a:gd name="T80" fmla="*/ 87 w 482"/>
                <a:gd name="T81" fmla="*/ 74 h 388"/>
                <a:gd name="T82" fmla="*/ 109 w 482"/>
                <a:gd name="T83" fmla="*/ 89 h 388"/>
                <a:gd name="T84" fmla="*/ 77 w 482"/>
                <a:gd name="T85" fmla="*/ 77 h 388"/>
                <a:gd name="T86" fmla="*/ 66 w 482"/>
                <a:gd name="T87" fmla="*/ 67 h 388"/>
                <a:gd name="T88" fmla="*/ 63 w 482"/>
                <a:gd name="T89" fmla="*/ 52 h 388"/>
                <a:gd name="T90" fmla="*/ 63 w 482"/>
                <a:gd name="T91" fmla="*/ 31 h 388"/>
                <a:gd name="T92" fmla="*/ 111 w 482"/>
                <a:gd name="T93" fmla="*/ 22 h 388"/>
                <a:gd name="T94" fmla="*/ 122 w 482"/>
                <a:gd name="T95" fmla="*/ 46 h 388"/>
                <a:gd name="T96" fmla="*/ 122 w 482"/>
                <a:gd name="T97" fmla="*/ 61 h 388"/>
                <a:gd name="T98" fmla="*/ 122 w 482"/>
                <a:gd name="T99" fmla="*/ 61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82" h="388">
                  <a:moveTo>
                    <a:pt x="122" y="61"/>
                  </a:moveTo>
                  <a:lnTo>
                    <a:pt x="122" y="61"/>
                  </a:lnTo>
                  <a:lnTo>
                    <a:pt x="177" y="143"/>
                  </a:lnTo>
                  <a:lnTo>
                    <a:pt x="130" y="103"/>
                  </a:lnTo>
                  <a:lnTo>
                    <a:pt x="190" y="241"/>
                  </a:lnTo>
                  <a:lnTo>
                    <a:pt x="269" y="294"/>
                  </a:lnTo>
                  <a:lnTo>
                    <a:pt x="323" y="327"/>
                  </a:lnTo>
                  <a:lnTo>
                    <a:pt x="374" y="334"/>
                  </a:lnTo>
                  <a:lnTo>
                    <a:pt x="422" y="334"/>
                  </a:lnTo>
                  <a:lnTo>
                    <a:pt x="481" y="321"/>
                  </a:lnTo>
                  <a:lnTo>
                    <a:pt x="441" y="337"/>
                  </a:lnTo>
                  <a:lnTo>
                    <a:pt x="400" y="355"/>
                  </a:lnTo>
                  <a:lnTo>
                    <a:pt x="348" y="387"/>
                  </a:lnTo>
                  <a:lnTo>
                    <a:pt x="339" y="373"/>
                  </a:lnTo>
                  <a:lnTo>
                    <a:pt x="388" y="348"/>
                  </a:lnTo>
                  <a:lnTo>
                    <a:pt x="338" y="348"/>
                  </a:lnTo>
                  <a:lnTo>
                    <a:pt x="315" y="334"/>
                  </a:lnTo>
                  <a:lnTo>
                    <a:pt x="265" y="294"/>
                  </a:lnTo>
                  <a:lnTo>
                    <a:pt x="216" y="269"/>
                  </a:lnTo>
                  <a:lnTo>
                    <a:pt x="230" y="309"/>
                  </a:lnTo>
                  <a:lnTo>
                    <a:pt x="207" y="263"/>
                  </a:lnTo>
                  <a:lnTo>
                    <a:pt x="182" y="256"/>
                  </a:lnTo>
                  <a:lnTo>
                    <a:pt x="175" y="241"/>
                  </a:lnTo>
                  <a:lnTo>
                    <a:pt x="150" y="168"/>
                  </a:lnTo>
                  <a:lnTo>
                    <a:pt x="138" y="159"/>
                  </a:lnTo>
                  <a:lnTo>
                    <a:pt x="103" y="143"/>
                  </a:lnTo>
                  <a:lnTo>
                    <a:pt x="54" y="109"/>
                  </a:lnTo>
                  <a:lnTo>
                    <a:pt x="9" y="56"/>
                  </a:lnTo>
                  <a:lnTo>
                    <a:pt x="0" y="27"/>
                  </a:lnTo>
                  <a:lnTo>
                    <a:pt x="3" y="0"/>
                  </a:lnTo>
                  <a:lnTo>
                    <a:pt x="12" y="6"/>
                  </a:lnTo>
                  <a:lnTo>
                    <a:pt x="12" y="32"/>
                  </a:lnTo>
                  <a:lnTo>
                    <a:pt x="23" y="63"/>
                  </a:lnTo>
                  <a:lnTo>
                    <a:pt x="76" y="117"/>
                  </a:lnTo>
                  <a:lnTo>
                    <a:pt x="109" y="138"/>
                  </a:lnTo>
                  <a:lnTo>
                    <a:pt x="133" y="141"/>
                  </a:lnTo>
                  <a:lnTo>
                    <a:pt x="122" y="103"/>
                  </a:lnTo>
                  <a:lnTo>
                    <a:pt x="118" y="74"/>
                  </a:lnTo>
                  <a:lnTo>
                    <a:pt x="99" y="57"/>
                  </a:lnTo>
                  <a:lnTo>
                    <a:pt x="85" y="63"/>
                  </a:lnTo>
                  <a:lnTo>
                    <a:pt x="87" y="74"/>
                  </a:lnTo>
                  <a:lnTo>
                    <a:pt x="109" y="89"/>
                  </a:lnTo>
                  <a:lnTo>
                    <a:pt x="77" y="77"/>
                  </a:lnTo>
                  <a:lnTo>
                    <a:pt x="66" y="67"/>
                  </a:lnTo>
                  <a:lnTo>
                    <a:pt x="63" y="52"/>
                  </a:lnTo>
                  <a:lnTo>
                    <a:pt x="63" y="31"/>
                  </a:lnTo>
                  <a:lnTo>
                    <a:pt x="111" y="22"/>
                  </a:lnTo>
                  <a:lnTo>
                    <a:pt x="122" y="46"/>
                  </a:lnTo>
                  <a:lnTo>
                    <a:pt x="122" y="61"/>
                  </a:lnTo>
                  <a:lnTo>
                    <a:pt x="122" y="6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85" name="Freeform 1113"/>
            <p:cNvSpPr>
              <a:spLocks/>
            </p:cNvSpPr>
            <p:nvPr/>
          </p:nvSpPr>
          <p:spPr bwMode="auto">
            <a:xfrm>
              <a:off x="5144" y="3344"/>
              <a:ext cx="22" cy="40"/>
            </a:xfrm>
            <a:custGeom>
              <a:avLst/>
              <a:gdLst>
                <a:gd name="T0" fmla="*/ 0 w 22"/>
                <a:gd name="T1" fmla="*/ 39 h 40"/>
                <a:gd name="T2" fmla="*/ 0 w 22"/>
                <a:gd name="T3" fmla="*/ 39 h 40"/>
                <a:gd name="T4" fmla="*/ 11 w 22"/>
                <a:gd name="T5" fmla="*/ 0 h 40"/>
                <a:gd name="T6" fmla="*/ 21 w 22"/>
                <a:gd name="T7" fmla="*/ 23 h 40"/>
                <a:gd name="T8" fmla="*/ 0 w 22"/>
                <a:gd name="T9" fmla="*/ 39 h 40"/>
                <a:gd name="T10" fmla="*/ 0 w 22"/>
                <a:gd name="T11" fmla="*/ 39 h 40"/>
              </a:gdLst>
              <a:ahLst/>
              <a:cxnLst>
                <a:cxn ang="0">
                  <a:pos x="T0" y="T1"/>
                </a:cxn>
                <a:cxn ang="0">
                  <a:pos x="T2" y="T3"/>
                </a:cxn>
                <a:cxn ang="0">
                  <a:pos x="T4" y="T5"/>
                </a:cxn>
                <a:cxn ang="0">
                  <a:pos x="T6" y="T7"/>
                </a:cxn>
                <a:cxn ang="0">
                  <a:pos x="T8" y="T9"/>
                </a:cxn>
                <a:cxn ang="0">
                  <a:pos x="T10" y="T11"/>
                </a:cxn>
              </a:cxnLst>
              <a:rect l="0" t="0" r="r" b="b"/>
              <a:pathLst>
                <a:path w="22" h="40">
                  <a:moveTo>
                    <a:pt x="0" y="39"/>
                  </a:moveTo>
                  <a:lnTo>
                    <a:pt x="0" y="39"/>
                  </a:lnTo>
                  <a:lnTo>
                    <a:pt x="11" y="0"/>
                  </a:lnTo>
                  <a:lnTo>
                    <a:pt x="21" y="23"/>
                  </a:lnTo>
                  <a:lnTo>
                    <a:pt x="0" y="39"/>
                  </a:lnTo>
                  <a:lnTo>
                    <a:pt x="0" y="39"/>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86" name="Freeform 1114"/>
            <p:cNvSpPr>
              <a:spLocks/>
            </p:cNvSpPr>
            <p:nvPr/>
          </p:nvSpPr>
          <p:spPr bwMode="auto">
            <a:xfrm>
              <a:off x="5172" y="3325"/>
              <a:ext cx="136" cy="38"/>
            </a:xfrm>
            <a:custGeom>
              <a:avLst/>
              <a:gdLst>
                <a:gd name="T0" fmla="*/ 0 w 136"/>
                <a:gd name="T1" fmla="*/ 37 h 38"/>
                <a:gd name="T2" fmla="*/ 0 w 136"/>
                <a:gd name="T3" fmla="*/ 37 h 38"/>
                <a:gd name="T4" fmla="*/ 22 w 136"/>
                <a:gd name="T5" fmla="*/ 28 h 38"/>
                <a:gd name="T6" fmla="*/ 69 w 136"/>
                <a:gd name="T7" fmla="*/ 23 h 38"/>
                <a:gd name="T8" fmla="*/ 135 w 136"/>
                <a:gd name="T9" fmla="*/ 0 h 38"/>
                <a:gd name="T10" fmla="*/ 123 w 136"/>
                <a:gd name="T11" fmla="*/ 12 h 38"/>
                <a:gd name="T12" fmla="*/ 69 w 136"/>
                <a:gd name="T13" fmla="*/ 32 h 38"/>
                <a:gd name="T14" fmla="*/ 22 w 136"/>
                <a:gd name="T15" fmla="*/ 32 h 38"/>
                <a:gd name="T16" fmla="*/ 0 w 136"/>
                <a:gd name="T17" fmla="*/ 37 h 38"/>
                <a:gd name="T18" fmla="*/ 0 w 136"/>
                <a:gd name="T19" fmla="*/ 37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6" h="38">
                  <a:moveTo>
                    <a:pt x="0" y="37"/>
                  </a:moveTo>
                  <a:lnTo>
                    <a:pt x="0" y="37"/>
                  </a:lnTo>
                  <a:lnTo>
                    <a:pt x="22" y="28"/>
                  </a:lnTo>
                  <a:lnTo>
                    <a:pt x="69" y="23"/>
                  </a:lnTo>
                  <a:lnTo>
                    <a:pt x="135" y="0"/>
                  </a:lnTo>
                  <a:lnTo>
                    <a:pt x="123" y="12"/>
                  </a:lnTo>
                  <a:lnTo>
                    <a:pt x="69" y="32"/>
                  </a:lnTo>
                  <a:lnTo>
                    <a:pt x="22" y="32"/>
                  </a:lnTo>
                  <a:lnTo>
                    <a:pt x="0" y="37"/>
                  </a:lnTo>
                  <a:lnTo>
                    <a:pt x="0" y="37"/>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87" name="Freeform 1115"/>
            <p:cNvSpPr>
              <a:spLocks/>
            </p:cNvSpPr>
            <p:nvPr/>
          </p:nvSpPr>
          <p:spPr bwMode="auto">
            <a:xfrm>
              <a:off x="5217" y="3384"/>
              <a:ext cx="68" cy="20"/>
            </a:xfrm>
            <a:custGeom>
              <a:avLst/>
              <a:gdLst>
                <a:gd name="T0" fmla="*/ 67 w 68"/>
                <a:gd name="T1" fmla="*/ 0 h 20"/>
                <a:gd name="T2" fmla="*/ 67 w 68"/>
                <a:gd name="T3" fmla="*/ 0 h 20"/>
                <a:gd name="T4" fmla="*/ 40 w 68"/>
                <a:gd name="T5" fmla="*/ 3 h 20"/>
                <a:gd name="T6" fmla="*/ 0 w 68"/>
                <a:gd name="T7" fmla="*/ 15 h 20"/>
                <a:gd name="T8" fmla="*/ 27 w 68"/>
                <a:gd name="T9" fmla="*/ 19 h 20"/>
                <a:gd name="T10" fmla="*/ 64 w 68"/>
                <a:gd name="T11" fmla="*/ 9 h 20"/>
                <a:gd name="T12" fmla="*/ 67 w 68"/>
                <a:gd name="T13" fmla="*/ 0 h 20"/>
                <a:gd name="T14" fmla="*/ 67 w 68"/>
                <a:gd name="T15" fmla="*/ 0 h 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 h="20">
                  <a:moveTo>
                    <a:pt x="67" y="0"/>
                  </a:moveTo>
                  <a:lnTo>
                    <a:pt x="67" y="0"/>
                  </a:lnTo>
                  <a:lnTo>
                    <a:pt x="40" y="3"/>
                  </a:lnTo>
                  <a:lnTo>
                    <a:pt x="0" y="15"/>
                  </a:lnTo>
                  <a:lnTo>
                    <a:pt x="27" y="19"/>
                  </a:lnTo>
                  <a:lnTo>
                    <a:pt x="64" y="9"/>
                  </a:lnTo>
                  <a:lnTo>
                    <a:pt x="67" y="0"/>
                  </a:lnTo>
                  <a:lnTo>
                    <a:pt x="67"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88" name="Freeform 1116"/>
            <p:cNvSpPr>
              <a:spLocks/>
            </p:cNvSpPr>
            <p:nvPr/>
          </p:nvSpPr>
          <p:spPr bwMode="auto">
            <a:xfrm>
              <a:off x="5320" y="3052"/>
              <a:ext cx="71" cy="392"/>
            </a:xfrm>
            <a:custGeom>
              <a:avLst/>
              <a:gdLst>
                <a:gd name="T0" fmla="*/ 0 w 71"/>
                <a:gd name="T1" fmla="*/ 391 h 392"/>
                <a:gd name="T2" fmla="*/ 0 w 71"/>
                <a:gd name="T3" fmla="*/ 391 h 392"/>
                <a:gd name="T4" fmla="*/ 27 w 71"/>
                <a:gd name="T5" fmla="*/ 354 h 392"/>
                <a:gd name="T6" fmla="*/ 49 w 71"/>
                <a:gd name="T7" fmla="*/ 292 h 392"/>
                <a:gd name="T8" fmla="*/ 59 w 71"/>
                <a:gd name="T9" fmla="*/ 253 h 392"/>
                <a:gd name="T10" fmla="*/ 59 w 71"/>
                <a:gd name="T11" fmla="*/ 124 h 392"/>
                <a:gd name="T12" fmla="*/ 70 w 71"/>
                <a:gd name="T13" fmla="*/ 107 h 392"/>
                <a:gd name="T14" fmla="*/ 59 w 71"/>
                <a:gd name="T15" fmla="*/ 107 h 392"/>
                <a:gd name="T16" fmla="*/ 59 w 71"/>
                <a:gd name="T17" fmla="*/ 30 h 392"/>
                <a:gd name="T18" fmla="*/ 45 w 71"/>
                <a:gd name="T19" fmla="*/ 0 h 392"/>
                <a:gd name="T20" fmla="*/ 45 w 71"/>
                <a:gd name="T21" fmla="*/ 63 h 392"/>
                <a:gd name="T22" fmla="*/ 49 w 71"/>
                <a:gd name="T23" fmla="*/ 131 h 392"/>
                <a:gd name="T24" fmla="*/ 49 w 71"/>
                <a:gd name="T25" fmla="*/ 234 h 392"/>
                <a:gd name="T26" fmla="*/ 31 w 71"/>
                <a:gd name="T27" fmla="*/ 324 h 392"/>
                <a:gd name="T28" fmla="*/ 5 w 71"/>
                <a:gd name="T29" fmla="*/ 376 h 392"/>
                <a:gd name="T30" fmla="*/ 0 w 71"/>
                <a:gd name="T31" fmla="*/ 391 h 392"/>
                <a:gd name="T32" fmla="*/ 0 w 71"/>
                <a:gd name="T33" fmla="*/ 391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1" h="392">
                  <a:moveTo>
                    <a:pt x="0" y="391"/>
                  </a:moveTo>
                  <a:lnTo>
                    <a:pt x="0" y="391"/>
                  </a:lnTo>
                  <a:lnTo>
                    <a:pt x="27" y="354"/>
                  </a:lnTo>
                  <a:lnTo>
                    <a:pt x="49" y="292"/>
                  </a:lnTo>
                  <a:lnTo>
                    <a:pt x="59" y="253"/>
                  </a:lnTo>
                  <a:lnTo>
                    <a:pt x="59" y="124"/>
                  </a:lnTo>
                  <a:lnTo>
                    <a:pt x="70" y="107"/>
                  </a:lnTo>
                  <a:lnTo>
                    <a:pt x="59" y="107"/>
                  </a:lnTo>
                  <a:lnTo>
                    <a:pt x="59" y="30"/>
                  </a:lnTo>
                  <a:lnTo>
                    <a:pt x="45" y="0"/>
                  </a:lnTo>
                  <a:lnTo>
                    <a:pt x="45" y="63"/>
                  </a:lnTo>
                  <a:lnTo>
                    <a:pt x="49" y="131"/>
                  </a:lnTo>
                  <a:lnTo>
                    <a:pt x="49" y="234"/>
                  </a:lnTo>
                  <a:lnTo>
                    <a:pt x="31" y="324"/>
                  </a:lnTo>
                  <a:lnTo>
                    <a:pt x="5" y="376"/>
                  </a:lnTo>
                  <a:lnTo>
                    <a:pt x="0" y="391"/>
                  </a:lnTo>
                  <a:lnTo>
                    <a:pt x="0" y="39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89" name="Freeform 1117"/>
            <p:cNvSpPr>
              <a:spLocks/>
            </p:cNvSpPr>
            <p:nvPr/>
          </p:nvSpPr>
          <p:spPr bwMode="auto">
            <a:xfrm>
              <a:off x="4785" y="2652"/>
              <a:ext cx="625" cy="532"/>
            </a:xfrm>
            <a:custGeom>
              <a:avLst/>
              <a:gdLst>
                <a:gd name="T0" fmla="*/ 162 w 625"/>
                <a:gd name="T1" fmla="*/ 341 h 532"/>
                <a:gd name="T2" fmla="*/ 162 w 625"/>
                <a:gd name="T3" fmla="*/ 341 h 532"/>
                <a:gd name="T4" fmla="*/ 232 w 625"/>
                <a:gd name="T5" fmla="*/ 356 h 532"/>
                <a:gd name="T6" fmla="*/ 285 w 625"/>
                <a:gd name="T7" fmla="*/ 356 h 532"/>
                <a:gd name="T8" fmla="*/ 320 w 625"/>
                <a:gd name="T9" fmla="*/ 349 h 532"/>
                <a:gd name="T10" fmla="*/ 376 w 625"/>
                <a:gd name="T11" fmla="*/ 319 h 532"/>
                <a:gd name="T12" fmla="*/ 429 w 625"/>
                <a:gd name="T13" fmla="*/ 280 h 532"/>
                <a:gd name="T14" fmla="*/ 356 w 625"/>
                <a:gd name="T15" fmla="*/ 343 h 532"/>
                <a:gd name="T16" fmla="*/ 335 w 625"/>
                <a:gd name="T17" fmla="*/ 352 h 532"/>
                <a:gd name="T18" fmla="*/ 375 w 625"/>
                <a:gd name="T19" fmla="*/ 343 h 532"/>
                <a:gd name="T20" fmla="*/ 421 w 625"/>
                <a:gd name="T21" fmla="*/ 313 h 532"/>
                <a:gd name="T22" fmla="*/ 466 w 625"/>
                <a:gd name="T23" fmla="*/ 273 h 532"/>
                <a:gd name="T24" fmla="*/ 496 w 625"/>
                <a:gd name="T25" fmla="*/ 251 h 532"/>
                <a:gd name="T26" fmla="*/ 515 w 625"/>
                <a:gd name="T27" fmla="*/ 251 h 532"/>
                <a:gd name="T28" fmla="*/ 542 w 625"/>
                <a:gd name="T29" fmla="*/ 258 h 532"/>
                <a:gd name="T30" fmla="*/ 556 w 625"/>
                <a:gd name="T31" fmla="*/ 308 h 532"/>
                <a:gd name="T32" fmla="*/ 581 w 625"/>
                <a:gd name="T33" fmla="*/ 407 h 532"/>
                <a:gd name="T34" fmla="*/ 584 w 625"/>
                <a:gd name="T35" fmla="*/ 452 h 532"/>
                <a:gd name="T36" fmla="*/ 614 w 625"/>
                <a:gd name="T37" fmla="*/ 389 h 532"/>
                <a:gd name="T38" fmla="*/ 618 w 625"/>
                <a:gd name="T39" fmla="*/ 438 h 532"/>
                <a:gd name="T40" fmla="*/ 614 w 625"/>
                <a:gd name="T41" fmla="*/ 484 h 532"/>
                <a:gd name="T42" fmla="*/ 622 w 625"/>
                <a:gd name="T43" fmla="*/ 438 h 532"/>
                <a:gd name="T44" fmla="*/ 624 w 625"/>
                <a:gd name="T45" fmla="*/ 410 h 532"/>
                <a:gd name="T46" fmla="*/ 622 w 625"/>
                <a:gd name="T47" fmla="*/ 371 h 532"/>
                <a:gd name="T48" fmla="*/ 613 w 625"/>
                <a:gd name="T49" fmla="*/ 239 h 532"/>
                <a:gd name="T50" fmla="*/ 581 w 625"/>
                <a:gd name="T51" fmla="*/ 142 h 532"/>
                <a:gd name="T52" fmla="*/ 496 w 625"/>
                <a:gd name="T53" fmla="*/ 50 h 532"/>
                <a:gd name="T54" fmla="*/ 423 w 625"/>
                <a:gd name="T55" fmla="*/ 16 h 532"/>
                <a:gd name="T56" fmla="*/ 322 w 625"/>
                <a:gd name="T57" fmla="*/ 0 h 532"/>
                <a:gd name="T58" fmla="*/ 223 w 625"/>
                <a:gd name="T59" fmla="*/ 4 h 532"/>
                <a:gd name="T60" fmla="*/ 143 w 625"/>
                <a:gd name="T61" fmla="*/ 35 h 532"/>
                <a:gd name="T62" fmla="*/ 89 w 625"/>
                <a:gd name="T63" fmla="*/ 81 h 532"/>
                <a:gd name="T64" fmla="*/ 48 w 625"/>
                <a:gd name="T65" fmla="*/ 136 h 532"/>
                <a:gd name="T66" fmla="*/ 28 w 625"/>
                <a:gd name="T67" fmla="*/ 190 h 532"/>
                <a:gd name="T68" fmla="*/ 13 w 625"/>
                <a:gd name="T69" fmla="*/ 249 h 532"/>
                <a:gd name="T70" fmla="*/ 8 w 625"/>
                <a:gd name="T71" fmla="*/ 308 h 532"/>
                <a:gd name="T72" fmla="*/ 0 w 625"/>
                <a:gd name="T73" fmla="*/ 368 h 532"/>
                <a:gd name="T74" fmla="*/ 8 w 625"/>
                <a:gd name="T75" fmla="*/ 420 h 532"/>
                <a:gd name="T76" fmla="*/ 38 w 625"/>
                <a:gd name="T77" fmla="*/ 463 h 532"/>
                <a:gd name="T78" fmla="*/ 58 w 625"/>
                <a:gd name="T79" fmla="*/ 491 h 532"/>
                <a:gd name="T80" fmla="*/ 71 w 625"/>
                <a:gd name="T81" fmla="*/ 500 h 532"/>
                <a:gd name="T82" fmla="*/ 79 w 625"/>
                <a:gd name="T83" fmla="*/ 531 h 532"/>
                <a:gd name="T84" fmla="*/ 79 w 625"/>
                <a:gd name="T85" fmla="*/ 500 h 532"/>
                <a:gd name="T86" fmla="*/ 113 w 625"/>
                <a:gd name="T87" fmla="*/ 510 h 532"/>
                <a:gd name="T88" fmla="*/ 155 w 625"/>
                <a:gd name="T89" fmla="*/ 500 h 532"/>
                <a:gd name="T90" fmla="*/ 161 w 625"/>
                <a:gd name="T91" fmla="*/ 478 h 532"/>
                <a:gd name="T92" fmla="*/ 174 w 625"/>
                <a:gd name="T93" fmla="*/ 420 h 532"/>
                <a:gd name="T94" fmla="*/ 162 w 625"/>
                <a:gd name="T95" fmla="*/ 352 h 532"/>
                <a:gd name="T96" fmla="*/ 162 w 625"/>
                <a:gd name="T97" fmla="*/ 341 h 532"/>
                <a:gd name="T98" fmla="*/ 162 w 625"/>
                <a:gd name="T99" fmla="*/ 341 h 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25" h="532">
                  <a:moveTo>
                    <a:pt x="162" y="341"/>
                  </a:moveTo>
                  <a:lnTo>
                    <a:pt x="162" y="341"/>
                  </a:lnTo>
                  <a:lnTo>
                    <a:pt x="232" y="356"/>
                  </a:lnTo>
                  <a:lnTo>
                    <a:pt x="285" y="356"/>
                  </a:lnTo>
                  <a:lnTo>
                    <a:pt x="320" y="349"/>
                  </a:lnTo>
                  <a:lnTo>
                    <a:pt x="376" y="319"/>
                  </a:lnTo>
                  <a:lnTo>
                    <a:pt x="429" y="280"/>
                  </a:lnTo>
                  <a:lnTo>
                    <a:pt x="356" y="343"/>
                  </a:lnTo>
                  <a:lnTo>
                    <a:pt x="335" y="352"/>
                  </a:lnTo>
                  <a:lnTo>
                    <a:pt x="375" y="343"/>
                  </a:lnTo>
                  <a:lnTo>
                    <a:pt x="421" y="313"/>
                  </a:lnTo>
                  <a:lnTo>
                    <a:pt x="466" y="273"/>
                  </a:lnTo>
                  <a:lnTo>
                    <a:pt x="496" y="251"/>
                  </a:lnTo>
                  <a:lnTo>
                    <a:pt x="515" y="251"/>
                  </a:lnTo>
                  <a:lnTo>
                    <a:pt x="542" y="258"/>
                  </a:lnTo>
                  <a:lnTo>
                    <a:pt x="556" y="308"/>
                  </a:lnTo>
                  <a:lnTo>
                    <a:pt x="581" y="407"/>
                  </a:lnTo>
                  <a:lnTo>
                    <a:pt x="584" y="452"/>
                  </a:lnTo>
                  <a:lnTo>
                    <a:pt x="614" y="389"/>
                  </a:lnTo>
                  <a:lnTo>
                    <a:pt x="618" y="438"/>
                  </a:lnTo>
                  <a:lnTo>
                    <a:pt x="614" y="484"/>
                  </a:lnTo>
                  <a:lnTo>
                    <a:pt x="622" y="438"/>
                  </a:lnTo>
                  <a:lnTo>
                    <a:pt x="624" y="410"/>
                  </a:lnTo>
                  <a:lnTo>
                    <a:pt x="622" y="371"/>
                  </a:lnTo>
                  <a:lnTo>
                    <a:pt x="613" y="239"/>
                  </a:lnTo>
                  <a:lnTo>
                    <a:pt x="581" y="142"/>
                  </a:lnTo>
                  <a:lnTo>
                    <a:pt x="496" y="50"/>
                  </a:lnTo>
                  <a:lnTo>
                    <a:pt x="423" y="16"/>
                  </a:lnTo>
                  <a:lnTo>
                    <a:pt x="322" y="0"/>
                  </a:lnTo>
                  <a:lnTo>
                    <a:pt x="223" y="4"/>
                  </a:lnTo>
                  <a:lnTo>
                    <a:pt x="143" y="35"/>
                  </a:lnTo>
                  <a:lnTo>
                    <a:pt x="89" y="81"/>
                  </a:lnTo>
                  <a:lnTo>
                    <a:pt x="48" y="136"/>
                  </a:lnTo>
                  <a:lnTo>
                    <a:pt x="28" y="190"/>
                  </a:lnTo>
                  <a:lnTo>
                    <a:pt x="13" y="249"/>
                  </a:lnTo>
                  <a:lnTo>
                    <a:pt x="8" y="308"/>
                  </a:lnTo>
                  <a:lnTo>
                    <a:pt x="0" y="368"/>
                  </a:lnTo>
                  <a:lnTo>
                    <a:pt x="8" y="420"/>
                  </a:lnTo>
                  <a:lnTo>
                    <a:pt x="38" y="463"/>
                  </a:lnTo>
                  <a:lnTo>
                    <a:pt x="58" y="491"/>
                  </a:lnTo>
                  <a:lnTo>
                    <a:pt x="71" y="500"/>
                  </a:lnTo>
                  <a:lnTo>
                    <a:pt x="79" y="531"/>
                  </a:lnTo>
                  <a:lnTo>
                    <a:pt x="79" y="500"/>
                  </a:lnTo>
                  <a:lnTo>
                    <a:pt x="113" y="510"/>
                  </a:lnTo>
                  <a:lnTo>
                    <a:pt x="155" y="500"/>
                  </a:lnTo>
                  <a:lnTo>
                    <a:pt x="161" y="478"/>
                  </a:lnTo>
                  <a:lnTo>
                    <a:pt x="174" y="420"/>
                  </a:lnTo>
                  <a:lnTo>
                    <a:pt x="162" y="352"/>
                  </a:lnTo>
                  <a:lnTo>
                    <a:pt x="162" y="341"/>
                  </a:lnTo>
                  <a:lnTo>
                    <a:pt x="162" y="34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90" name="Freeform 1118"/>
            <p:cNvSpPr>
              <a:spLocks/>
            </p:cNvSpPr>
            <p:nvPr/>
          </p:nvSpPr>
          <p:spPr bwMode="auto">
            <a:xfrm>
              <a:off x="5386" y="3311"/>
              <a:ext cx="193" cy="89"/>
            </a:xfrm>
            <a:custGeom>
              <a:avLst/>
              <a:gdLst>
                <a:gd name="T0" fmla="*/ 0 w 193"/>
                <a:gd name="T1" fmla="*/ 2 h 89"/>
                <a:gd name="T2" fmla="*/ 0 w 193"/>
                <a:gd name="T3" fmla="*/ 2 h 89"/>
                <a:gd name="T4" fmla="*/ 10 w 193"/>
                <a:gd name="T5" fmla="*/ 40 h 89"/>
                <a:gd name="T6" fmla="*/ 37 w 193"/>
                <a:gd name="T7" fmla="*/ 2 h 89"/>
                <a:gd name="T8" fmla="*/ 123 w 193"/>
                <a:gd name="T9" fmla="*/ 79 h 89"/>
                <a:gd name="T10" fmla="*/ 129 w 193"/>
                <a:gd name="T11" fmla="*/ 61 h 89"/>
                <a:gd name="T12" fmla="*/ 192 w 193"/>
                <a:gd name="T13" fmla="*/ 88 h 89"/>
                <a:gd name="T14" fmla="*/ 38 w 193"/>
                <a:gd name="T15" fmla="*/ 0 h 89"/>
                <a:gd name="T16" fmla="*/ 31 w 193"/>
                <a:gd name="T17" fmla="*/ 0 h 89"/>
                <a:gd name="T18" fmla="*/ 17 w 193"/>
                <a:gd name="T19" fmla="*/ 12 h 89"/>
                <a:gd name="T20" fmla="*/ 0 w 193"/>
                <a:gd name="T21" fmla="*/ 2 h 89"/>
                <a:gd name="T22" fmla="*/ 0 w 193"/>
                <a:gd name="T23" fmla="*/ 2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3" h="89">
                  <a:moveTo>
                    <a:pt x="0" y="2"/>
                  </a:moveTo>
                  <a:lnTo>
                    <a:pt x="0" y="2"/>
                  </a:lnTo>
                  <a:lnTo>
                    <a:pt x="10" y="40"/>
                  </a:lnTo>
                  <a:lnTo>
                    <a:pt x="37" y="2"/>
                  </a:lnTo>
                  <a:lnTo>
                    <a:pt x="123" y="79"/>
                  </a:lnTo>
                  <a:lnTo>
                    <a:pt x="129" y="61"/>
                  </a:lnTo>
                  <a:lnTo>
                    <a:pt x="192" y="88"/>
                  </a:lnTo>
                  <a:lnTo>
                    <a:pt x="38" y="0"/>
                  </a:lnTo>
                  <a:lnTo>
                    <a:pt x="31" y="0"/>
                  </a:lnTo>
                  <a:lnTo>
                    <a:pt x="17" y="12"/>
                  </a:lnTo>
                  <a:lnTo>
                    <a:pt x="0" y="2"/>
                  </a:lnTo>
                  <a:lnTo>
                    <a:pt x="0" y="2"/>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91" name="Freeform 1119"/>
            <p:cNvSpPr>
              <a:spLocks/>
            </p:cNvSpPr>
            <p:nvPr/>
          </p:nvSpPr>
          <p:spPr bwMode="auto">
            <a:xfrm>
              <a:off x="5543" y="2703"/>
              <a:ext cx="454" cy="328"/>
            </a:xfrm>
            <a:custGeom>
              <a:avLst/>
              <a:gdLst>
                <a:gd name="T0" fmla="*/ 453 w 454"/>
                <a:gd name="T1" fmla="*/ 23 h 328"/>
                <a:gd name="T2" fmla="*/ 453 w 454"/>
                <a:gd name="T3" fmla="*/ 23 h 328"/>
                <a:gd name="T4" fmla="*/ 359 w 454"/>
                <a:gd name="T5" fmla="*/ 23 h 328"/>
                <a:gd name="T6" fmla="*/ 303 w 454"/>
                <a:gd name="T7" fmla="*/ 35 h 328"/>
                <a:gd name="T8" fmla="*/ 395 w 454"/>
                <a:gd name="T9" fmla="*/ 46 h 328"/>
                <a:gd name="T10" fmla="*/ 339 w 454"/>
                <a:gd name="T11" fmla="*/ 71 h 328"/>
                <a:gd name="T12" fmla="*/ 300 w 454"/>
                <a:gd name="T13" fmla="*/ 103 h 328"/>
                <a:gd name="T14" fmla="*/ 251 w 454"/>
                <a:gd name="T15" fmla="*/ 162 h 328"/>
                <a:gd name="T16" fmla="*/ 232 w 454"/>
                <a:gd name="T17" fmla="*/ 185 h 328"/>
                <a:gd name="T18" fmla="*/ 293 w 454"/>
                <a:gd name="T19" fmla="*/ 187 h 328"/>
                <a:gd name="T20" fmla="*/ 267 w 454"/>
                <a:gd name="T21" fmla="*/ 204 h 328"/>
                <a:gd name="T22" fmla="*/ 264 w 454"/>
                <a:gd name="T23" fmla="*/ 228 h 328"/>
                <a:gd name="T24" fmla="*/ 189 w 454"/>
                <a:gd name="T25" fmla="*/ 262 h 328"/>
                <a:gd name="T26" fmla="*/ 207 w 454"/>
                <a:gd name="T27" fmla="*/ 271 h 328"/>
                <a:gd name="T28" fmla="*/ 173 w 454"/>
                <a:gd name="T29" fmla="*/ 278 h 328"/>
                <a:gd name="T30" fmla="*/ 148 w 454"/>
                <a:gd name="T31" fmla="*/ 317 h 328"/>
                <a:gd name="T32" fmla="*/ 173 w 454"/>
                <a:gd name="T33" fmla="*/ 327 h 328"/>
                <a:gd name="T34" fmla="*/ 89 w 454"/>
                <a:gd name="T35" fmla="*/ 315 h 328"/>
                <a:gd name="T36" fmla="*/ 0 w 454"/>
                <a:gd name="T37" fmla="*/ 317 h 328"/>
                <a:gd name="T38" fmla="*/ 122 w 454"/>
                <a:gd name="T39" fmla="*/ 286 h 328"/>
                <a:gd name="T40" fmla="*/ 83 w 454"/>
                <a:gd name="T41" fmla="*/ 286 h 328"/>
                <a:gd name="T42" fmla="*/ 148 w 454"/>
                <a:gd name="T43" fmla="*/ 257 h 328"/>
                <a:gd name="T44" fmla="*/ 118 w 454"/>
                <a:gd name="T45" fmla="*/ 257 h 328"/>
                <a:gd name="T46" fmla="*/ 202 w 454"/>
                <a:gd name="T47" fmla="*/ 194 h 328"/>
                <a:gd name="T48" fmla="*/ 163 w 454"/>
                <a:gd name="T49" fmla="*/ 194 h 328"/>
                <a:gd name="T50" fmla="*/ 184 w 454"/>
                <a:gd name="T51" fmla="*/ 178 h 328"/>
                <a:gd name="T52" fmla="*/ 133 w 454"/>
                <a:gd name="T53" fmla="*/ 187 h 328"/>
                <a:gd name="T54" fmla="*/ 125 w 454"/>
                <a:gd name="T55" fmla="*/ 171 h 328"/>
                <a:gd name="T56" fmla="*/ 175 w 454"/>
                <a:gd name="T57" fmla="*/ 149 h 328"/>
                <a:gd name="T58" fmla="*/ 151 w 454"/>
                <a:gd name="T59" fmla="*/ 137 h 328"/>
                <a:gd name="T60" fmla="*/ 228 w 454"/>
                <a:gd name="T61" fmla="*/ 97 h 328"/>
                <a:gd name="T62" fmla="*/ 181 w 454"/>
                <a:gd name="T63" fmla="*/ 97 h 328"/>
                <a:gd name="T64" fmla="*/ 277 w 454"/>
                <a:gd name="T65" fmla="*/ 48 h 328"/>
                <a:gd name="T66" fmla="*/ 269 w 454"/>
                <a:gd name="T67" fmla="*/ 41 h 328"/>
                <a:gd name="T68" fmla="*/ 213 w 454"/>
                <a:gd name="T69" fmla="*/ 58 h 328"/>
                <a:gd name="T70" fmla="*/ 96 w 454"/>
                <a:gd name="T71" fmla="*/ 152 h 328"/>
                <a:gd name="T72" fmla="*/ 223 w 454"/>
                <a:gd name="T73" fmla="*/ 41 h 328"/>
                <a:gd name="T74" fmla="*/ 335 w 454"/>
                <a:gd name="T75" fmla="*/ 0 h 328"/>
                <a:gd name="T76" fmla="*/ 453 w 454"/>
                <a:gd name="T77" fmla="*/ 23 h 328"/>
                <a:gd name="T78" fmla="*/ 453 w 454"/>
                <a:gd name="T79" fmla="*/ 23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54" h="328">
                  <a:moveTo>
                    <a:pt x="453" y="23"/>
                  </a:moveTo>
                  <a:lnTo>
                    <a:pt x="453" y="23"/>
                  </a:lnTo>
                  <a:lnTo>
                    <a:pt x="359" y="23"/>
                  </a:lnTo>
                  <a:lnTo>
                    <a:pt x="303" y="35"/>
                  </a:lnTo>
                  <a:lnTo>
                    <a:pt x="395" y="46"/>
                  </a:lnTo>
                  <a:lnTo>
                    <a:pt x="339" y="71"/>
                  </a:lnTo>
                  <a:lnTo>
                    <a:pt x="300" y="103"/>
                  </a:lnTo>
                  <a:lnTo>
                    <a:pt x="251" y="162"/>
                  </a:lnTo>
                  <a:lnTo>
                    <a:pt x="232" y="185"/>
                  </a:lnTo>
                  <a:lnTo>
                    <a:pt x="293" y="187"/>
                  </a:lnTo>
                  <a:lnTo>
                    <a:pt x="267" y="204"/>
                  </a:lnTo>
                  <a:lnTo>
                    <a:pt x="264" y="228"/>
                  </a:lnTo>
                  <a:lnTo>
                    <a:pt x="189" y="262"/>
                  </a:lnTo>
                  <a:lnTo>
                    <a:pt x="207" y="271"/>
                  </a:lnTo>
                  <a:lnTo>
                    <a:pt x="173" y="278"/>
                  </a:lnTo>
                  <a:lnTo>
                    <a:pt x="148" y="317"/>
                  </a:lnTo>
                  <a:lnTo>
                    <a:pt x="173" y="327"/>
                  </a:lnTo>
                  <a:lnTo>
                    <a:pt x="89" y="315"/>
                  </a:lnTo>
                  <a:lnTo>
                    <a:pt x="0" y="317"/>
                  </a:lnTo>
                  <a:lnTo>
                    <a:pt x="122" y="286"/>
                  </a:lnTo>
                  <a:lnTo>
                    <a:pt x="83" y="286"/>
                  </a:lnTo>
                  <a:lnTo>
                    <a:pt x="148" y="257"/>
                  </a:lnTo>
                  <a:lnTo>
                    <a:pt x="118" y="257"/>
                  </a:lnTo>
                  <a:lnTo>
                    <a:pt x="202" y="194"/>
                  </a:lnTo>
                  <a:lnTo>
                    <a:pt x="163" y="194"/>
                  </a:lnTo>
                  <a:lnTo>
                    <a:pt x="184" y="178"/>
                  </a:lnTo>
                  <a:lnTo>
                    <a:pt x="133" y="187"/>
                  </a:lnTo>
                  <a:lnTo>
                    <a:pt x="125" y="171"/>
                  </a:lnTo>
                  <a:lnTo>
                    <a:pt x="175" y="149"/>
                  </a:lnTo>
                  <a:lnTo>
                    <a:pt x="151" y="137"/>
                  </a:lnTo>
                  <a:lnTo>
                    <a:pt x="228" y="97"/>
                  </a:lnTo>
                  <a:lnTo>
                    <a:pt x="181" y="97"/>
                  </a:lnTo>
                  <a:lnTo>
                    <a:pt x="277" y="48"/>
                  </a:lnTo>
                  <a:lnTo>
                    <a:pt x="269" y="41"/>
                  </a:lnTo>
                  <a:lnTo>
                    <a:pt x="213" y="58"/>
                  </a:lnTo>
                  <a:lnTo>
                    <a:pt x="96" y="152"/>
                  </a:lnTo>
                  <a:lnTo>
                    <a:pt x="223" y="41"/>
                  </a:lnTo>
                  <a:lnTo>
                    <a:pt x="335" y="0"/>
                  </a:lnTo>
                  <a:lnTo>
                    <a:pt x="453" y="23"/>
                  </a:lnTo>
                  <a:lnTo>
                    <a:pt x="453" y="23"/>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92" name="Freeform 1120"/>
            <p:cNvSpPr>
              <a:spLocks/>
            </p:cNvSpPr>
            <p:nvPr/>
          </p:nvSpPr>
          <p:spPr bwMode="auto">
            <a:xfrm>
              <a:off x="5458" y="2865"/>
              <a:ext cx="264" cy="326"/>
            </a:xfrm>
            <a:custGeom>
              <a:avLst/>
              <a:gdLst>
                <a:gd name="T0" fmla="*/ 168 w 264"/>
                <a:gd name="T1" fmla="*/ 0 h 326"/>
                <a:gd name="T2" fmla="*/ 168 w 264"/>
                <a:gd name="T3" fmla="*/ 0 h 326"/>
                <a:gd name="T4" fmla="*/ 138 w 264"/>
                <a:gd name="T5" fmla="*/ 58 h 326"/>
                <a:gd name="T6" fmla="*/ 36 w 264"/>
                <a:gd name="T7" fmla="*/ 165 h 326"/>
                <a:gd name="T8" fmla="*/ 10 w 264"/>
                <a:gd name="T9" fmla="*/ 201 h 326"/>
                <a:gd name="T10" fmla="*/ 25 w 264"/>
                <a:gd name="T11" fmla="*/ 240 h 326"/>
                <a:gd name="T12" fmla="*/ 88 w 264"/>
                <a:gd name="T13" fmla="*/ 259 h 326"/>
                <a:gd name="T14" fmla="*/ 168 w 264"/>
                <a:gd name="T15" fmla="*/ 224 h 326"/>
                <a:gd name="T16" fmla="*/ 57 w 264"/>
                <a:gd name="T17" fmla="*/ 224 h 326"/>
                <a:gd name="T18" fmla="*/ 141 w 264"/>
                <a:gd name="T19" fmla="*/ 194 h 326"/>
                <a:gd name="T20" fmla="*/ 186 w 264"/>
                <a:gd name="T21" fmla="*/ 201 h 326"/>
                <a:gd name="T22" fmla="*/ 263 w 264"/>
                <a:gd name="T23" fmla="*/ 165 h 326"/>
                <a:gd name="T24" fmla="*/ 200 w 264"/>
                <a:gd name="T25" fmla="*/ 211 h 326"/>
                <a:gd name="T26" fmla="*/ 151 w 264"/>
                <a:gd name="T27" fmla="*/ 241 h 326"/>
                <a:gd name="T28" fmla="*/ 174 w 264"/>
                <a:gd name="T29" fmla="*/ 249 h 326"/>
                <a:gd name="T30" fmla="*/ 141 w 264"/>
                <a:gd name="T31" fmla="*/ 263 h 326"/>
                <a:gd name="T32" fmla="*/ 144 w 264"/>
                <a:gd name="T33" fmla="*/ 325 h 326"/>
                <a:gd name="T34" fmla="*/ 130 w 264"/>
                <a:gd name="T35" fmla="*/ 265 h 326"/>
                <a:gd name="T36" fmla="*/ 47 w 264"/>
                <a:gd name="T37" fmla="*/ 292 h 326"/>
                <a:gd name="T38" fmla="*/ 9 w 264"/>
                <a:gd name="T39" fmla="*/ 265 h 326"/>
                <a:gd name="T40" fmla="*/ 0 w 264"/>
                <a:gd name="T41" fmla="*/ 214 h 326"/>
                <a:gd name="T42" fmla="*/ 10 w 264"/>
                <a:gd name="T43" fmla="*/ 176 h 326"/>
                <a:gd name="T44" fmla="*/ 130 w 264"/>
                <a:gd name="T45" fmla="*/ 58 h 326"/>
                <a:gd name="T46" fmla="*/ 168 w 264"/>
                <a:gd name="T47" fmla="*/ 0 h 326"/>
                <a:gd name="T48" fmla="*/ 168 w 264"/>
                <a:gd name="T49" fmla="*/ 0 h 3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64" h="326">
                  <a:moveTo>
                    <a:pt x="168" y="0"/>
                  </a:moveTo>
                  <a:lnTo>
                    <a:pt x="168" y="0"/>
                  </a:lnTo>
                  <a:lnTo>
                    <a:pt x="138" y="58"/>
                  </a:lnTo>
                  <a:lnTo>
                    <a:pt x="36" y="165"/>
                  </a:lnTo>
                  <a:lnTo>
                    <a:pt x="10" y="201"/>
                  </a:lnTo>
                  <a:lnTo>
                    <a:pt x="25" y="240"/>
                  </a:lnTo>
                  <a:lnTo>
                    <a:pt x="88" y="259"/>
                  </a:lnTo>
                  <a:lnTo>
                    <a:pt x="168" y="224"/>
                  </a:lnTo>
                  <a:lnTo>
                    <a:pt x="57" y="224"/>
                  </a:lnTo>
                  <a:lnTo>
                    <a:pt x="141" y="194"/>
                  </a:lnTo>
                  <a:lnTo>
                    <a:pt x="186" y="201"/>
                  </a:lnTo>
                  <a:lnTo>
                    <a:pt x="263" y="165"/>
                  </a:lnTo>
                  <a:lnTo>
                    <a:pt x="200" y="211"/>
                  </a:lnTo>
                  <a:lnTo>
                    <a:pt x="151" y="241"/>
                  </a:lnTo>
                  <a:lnTo>
                    <a:pt x="174" y="249"/>
                  </a:lnTo>
                  <a:lnTo>
                    <a:pt x="141" y="263"/>
                  </a:lnTo>
                  <a:lnTo>
                    <a:pt x="144" y="325"/>
                  </a:lnTo>
                  <a:lnTo>
                    <a:pt x="130" y="265"/>
                  </a:lnTo>
                  <a:lnTo>
                    <a:pt x="47" y="292"/>
                  </a:lnTo>
                  <a:lnTo>
                    <a:pt x="9" y="265"/>
                  </a:lnTo>
                  <a:lnTo>
                    <a:pt x="0" y="214"/>
                  </a:lnTo>
                  <a:lnTo>
                    <a:pt x="10" y="176"/>
                  </a:lnTo>
                  <a:lnTo>
                    <a:pt x="130" y="58"/>
                  </a:lnTo>
                  <a:lnTo>
                    <a:pt x="168" y="0"/>
                  </a:lnTo>
                  <a:lnTo>
                    <a:pt x="168"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93" name="Freeform 1121"/>
            <p:cNvSpPr>
              <a:spLocks/>
            </p:cNvSpPr>
            <p:nvPr/>
          </p:nvSpPr>
          <p:spPr bwMode="auto">
            <a:xfrm>
              <a:off x="5730" y="2741"/>
              <a:ext cx="571" cy="681"/>
            </a:xfrm>
            <a:custGeom>
              <a:avLst/>
              <a:gdLst>
                <a:gd name="T0" fmla="*/ 0 w 571"/>
                <a:gd name="T1" fmla="*/ 311 h 681"/>
                <a:gd name="T2" fmla="*/ 0 w 571"/>
                <a:gd name="T3" fmla="*/ 311 h 681"/>
                <a:gd name="T4" fmla="*/ 18 w 571"/>
                <a:gd name="T5" fmla="*/ 438 h 681"/>
                <a:gd name="T6" fmla="*/ 58 w 571"/>
                <a:gd name="T7" fmla="*/ 494 h 681"/>
                <a:gd name="T8" fmla="*/ 121 w 571"/>
                <a:gd name="T9" fmla="*/ 503 h 681"/>
                <a:gd name="T10" fmla="*/ 126 w 571"/>
                <a:gd name="T11" fmla="*/ 539 h 681"/>
                <a:gd name="T12" fmla="*/ 217 w 571"/>
                <a:gd name="T13" fmla="*/ 511 h 681"/>
                <a:gd name="T14" fmla="*/ 226 w 571"/>
                <a:gd name="T15" fmla="*/ 481 h 681"/>
                <a:gd name="T16" fmla="*/ 241 w 571"/>
                <a:gd name="T17" fmla="*/ 512 h 681"/>
                <a:gd name="T18" fmla="*/ 241 w 571"/>
                <a:gd name="T19" fmla="*/ 457 h 681"/>
                <a:gd name="T20" fmla="*/ 267 w 571"/>
                <a:gd name="T21" fmla="*/ 435 h 681"/>
                <a:gd name="T22" fmla="*/ 342 w 571"/>
                <a:gd name="T23" fmla="*/ 467 h 681"/>
                <a:gd name="T24" fmla="*/ 342 w 571"/>
                <a:gd name="T25" fmla="*/ 594 h 681"/>
                <a:gd name="T26" fmla="*/ 287 w 571"/>
                <a:gd name="T27" fmla="*/ 652 h 681"/>
                <a:gd name="T28" fmla="*/ 250 w 571"/>
                <a:gd name="T29" fmla="*/ 652 h 681"/>
                <a:gd name="T30" fmla="*/ 270 w 571"/>
                <a:gd name="T31" fmla="*/ 673 h 681"/>
                <a:gd name="T32" fmla="*/ 351 w 571"/>
                <a:gd name="T33" fmla="*/ 607 h 681"/>
                <a:gd name="T34" fmla="*/ 394 w 571"/>
                <a:gd name="T35" fmla="*/ 630 h 681"/>
                <a:gd name="T36" fmla="*/ 432 w 571"/>
                <a:gd name="T37" fmla="*/ 680 h 681"/>
                <a:gd name="T38" fmla="*/ 460 w 571"/>
                <a:gd name="T39" fmla="*/ 673 h 681"/>
                <a:gd name="T40" fmla="*/ 496 w 571"/>
                <a:gd name="T41" fmla="*/ 652 h 681"/>
                <a:gd name="T42" fmla="*/ 549 w 571"/>
                <a:gd name="T43" fmla="*/ 655 h 681"/>
                <a:gd name="T44" fmla="*/ 570 w 571"/>
                <a:gd name="T45" fmla="*/ 623 h 681"/>
                <a:gd name="T46" fmla="*/ 555 w 571"/>
                <a:gd name="T47" fmla="*/ 512 h 681"/>
                <a:gd name="T48" fmla="*/ 558 w 571"/>
                <a:gd name="T49" fmla="*/ 351 h 681"/>
                <a:gd name="T50" fmla="*/ 530 w 571"/>
                <a:gd name="T51" fmla="*/ 199 h 681"/>
                <a:gd name="T52" fmla="*/ 454 w 571"/>
                <a:gd name="T53" fmla="*/ 69 h 681"/>
                <a:gd name="T54" fmla="*/ 351 w 571"/>
                <a:gd name="T55" fmla="*/ 0 h 681"/>
                <a:gd name="T56" fmla="*/ 419 w 571"/>
                <a:gd name="T57" fmla="*/ 62 h 681"/>
                <a:gd name="T58" fmla="*/ 317 w 571"/>
                <a:gd name="T59" fmla="*/ 40 h 681"/>
                <a:gd name="T60" fmla="*/ 394 w 571"/>
                <a:gd name="T61" fmla="*/ 89 h 681"/>
                <a:gd name="T62" fmla="*/ 250 w 571"/>
                <a:gd name="T63" fmla="*/ 83 h 681"/>
                <a:gd name="T64" fmla="*/ 324 w 571"/>
                <a:gd name="T65" fmla="*/ 101 h 681"/>
                <a:gd name="T66" fmla="*/ 246 w 571"/>
                <a:gd name="T67" fmla="*/ 104 h 681"/>
                <a:gd name="T68" fmla="*/ 224 w 571"/>
                <a:gd name="T69" fmla="*/ 118 h 681"/>
                <a:gd name="T70" fmla="*/ 252 w 571"/>
                <a:gd name="T71" fmla="*/ 127 h 681"/>
                <a:gd name="T72" fmla="*/ 155 w 571"/>
                <a:gd name="T73" fmla="*/ 147 h 681"/>
                <a:gd name="T74" fmla="*/ 224 w 571"/>
                <a:gd name="T75" fmla="*/ 186 h 681"/>
                <a:gd name="T76" fmla="*/ 124 w 571"/>
                <a:gd name="T77" fmla="*/ 211 h 681"/>
                <a:gd name="T78" fmla="*/ 142 w 571"/>
                <a:gd name="T79" fmla="*/ 237 h 681"/>
                <a:gd name="T80" fmla="*/ 80 w 571"/>
                <a:gd name="T81" fmla="*/ 254 h 681"/>
                <a:gd name="T82" fmla="*/ 143 w 571"/>
                <a:gd name="T83" fmla="*/ 270 h 681"/>
                <a:gd name="T84" fmla="*/ 226 w 571"/>
                <a:gd name="T85" fmla="*/ 270 h 681"/>
                <a:gd name="T86" fmla="*/ 113 w 571"/>
                <a:gd name="T87" fmla="*/ 316 h 681"/>
                <a:gd name="T88" fmla="*/ 0 w 571"/>
                <a:gd name="T89" fmla="*/ 311 h 681"/>
                <a:gd name="T90" fmla="*/ 0 w 571"/>
                <a:gd name="T91" fmla="*/ 311 h 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71" h="681">
                  <a:moveTo>
                    <a:pt x="0" y="311"/>
                  </a:moveTo>
                  <a:lnTo>
                    <a:pt x="0" y="311"/>
                  </a:lnTo>
                  <a:lnTo>
                    <a:pt x="18" y="438"/>
                  </a:lnTo>
                  <a:lnTo>
                    <a:pt x="58" y="494"/>
                  </a:lnTo>
                  <a:lnTo>
                    <a:pt x="121" y="503"/>
                  </a:lnTo>
                  <a:lnTo>
                    <a:pt x="126" y="539"/>
                  </a:lnTo>
                  <a:lnTo>
                    <a:pt x="217" y="511"/>
                  </a:lnTo>
                  <a:lnTo>
                    <a:pt x="226" y="481"/>
                  </a:lnTo>
                  <a:lnTo>
                    <a:pt x="241" y="512"/>
                  </a:lnTo>
                  <a:lnTo>
                    <a:pt x="241" y="457"/>
                  </a:lnTo>
                  <a:lnTo>
                    <a:pt x="267" y="435"/>
                  </a:lnTo>
                  <a:lnTo>
                    <a:pt x="342" y="467"/>
                  </a:lnTo>
                  <a:lnTo>
                    <a:pt x="342" y="594"/>
                  </a:lnTo>
                  <a:lnTo>
                    <a:pt x="287" y="652"/>
                  </a:lnTo>
                  <a:lnTo>
                    <a:pt x="250" y="652"/>
                  </a:lnTo>
                  <a:lnTo>
                    <a:pt x="270" y="673"/>
                  </a:lnTo>
                  <a:lnTo>
                    <a:pt x="351" y="607"/>
                  </a:lnTo>
                  <a:lnTo>
                    <a:pt x="394" y="630"/>
                  </a:lnTo>
                  <a:lnTo>
                    <a:pt x="432" y="680"/>
                  </a:lnTo>
                  <a:lnTo>
                    <a:pt x="460" y="673"/>
                  </a:lnTo>
                  <a:lnTo>
                    <a:pt x="496" y="652"/>
                  </a:lnTo>
                  <a:lnTo>
                    <a:pt x="549" y="655"/>
                  </a:lnTo>
                  <a:lnTo>
                    <a:pt x="570" y="623"/>
                  </a:lnTo>
                  <a:lnTo>
                    <a:pt x="555" y="512"/>
                  </a:lnTo>
                  <a:lnTo>
                    <a:pt x="558" y="351"/>
                  </a:lnTo>
                  <a:lnTo>
                    <a:pt x="530" y="199"/>
                  </a:lnTo>
                  <a:lnTo>
                    <a:pt x="454" y="69"/>
                  </a:lnTo>
                  <a:lnTo>
                    <a:pt x="351" y="0"/>
                  </a:lnTo>
                  <a:lnTo>
                    <a:pt x="419" y="62"/>
                  </a:lnTo>
                  <a:lnTo>
                    <a:pt x="317" y="40"/>
                  </a:lnTo>
                  <a:lnTo>
                    <a:pt x="394" y="89"/>
                  </a:lnTo>
                  <a:lnTo>
                    <a:pt x="250" y="83"/>
                  </a:lnTo>
                  <a:lnTo>
                    <a:pt x="324" y="101"/>
                  </a:lnTo>
                  <a:lnTo>
                    <a:pt x="246" y="104"/>
                  </a:lnTo>
                  <a:lnTo>
                    <a:pt x="224" y="118"/>
                  </a:lnTo>
                  <a:lnTo>
                    <a:pt x="252" y="127"/>
                  </a:lnTo>
                  <a:lnTo>
                    <a:pt x="155" y="147"/>
                  </a:lnTo>
                  <a:lnTo>
                    <a:pt x="224" y="186"/>
                  </a:lnTo>
                  <a:lnTo>
                    <a:pt x="124" y="211"/>
                  </a:lnTo>
                  <a:lnTo>
                    <a:pt x="142" y="237"/>
                  </a:lnTo>
                  <a:lnTo>
                    <a:pt x="80" y="254"/>
                  </a:lnTo>
                  <a:lnTo>
                    <a:pt x="143" y="270"/>
                  </a:lnTo>
                  <a:lnTo>
                    <a:pt x="226" y="270"/>
                  </a:lnTo>
                  <a:lnTo>
                    <a:pt x="113" y="316"/>
                  </a:lnTo>
                  <a:lnTo>
                    <a:pt x="0" y="311"/>
                  </a:lnTo>
                  <a:lnTo>
                    <a:pt x="0" y="31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94" name="Freeform 1122"/>
            <p:cNvSpPr>
              <a:spLocks/>
            </p:cNvSpPr>
            <p:nvPr/>
          </p:nvSpPr>
          <p:spPr bwMode="auto">
            <a:xfrm>
              <a:off x="5987" y="3207"/>
              <a:ext cx="46" cy="34"/>
            </a:xfrm>
            <a:custGeom>
              <a:avLst/>
              <a:gdLst>
                <a:gd name="T0" fmla="*/ 0 w 46"/>
                <a:gd name="T1" fmla="*/ 33 h 34"/>
                <a:gd name="T2" fmla="*/ 0 w 46"/>
                <a:gd name="T3" fmla="*/ 33 h 34"/>
                <a:gd name="T4" fmla="*/ 9 w 46"/>
                <a:gd name="T5" fmla="*/ 8 h 34"/>
                <a:gd name="T6" fmla="*/ 31 w 46"/>
                <a:gd name="T7" fmla="*/ 0 h 34"/>
                <a:gd name="T8" fmla="*/ 45 w 46"/>
                <a:gd name="T9" fmla="*/ 5 h 34"/>
                <a:gd name="T10" fmla="*/ 18 w 46"/>
                <a:gd name="T11" fmla="*/ 17 h 34"/>
                <a:gd name="T12" fmla="*/ 0 w 46"/>
                <a:gd name="T13" fmla="*/ 33 h 34"/>
                <a:gd name="T14" fmla="*/ 0 w 46"/>
                <a:gd name="T15" fmla="*/ 33 h 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 h="34">
                  <a:moveTo>
                    <a:pt x="0" y="33"/>
                  </a:moveTo>
                  <a:lnTo>
                    <a:pt x="0" y="33"/>
                  </a:lnTo>
                  <a:lnTo>
                    <a:pt x="9" y="8"/>
                  </a:lnTo>
                  <a:lnTo>
                    <a:pt x="31" y="0"/>
                  </a:lnTo>
                  <a:lnTo>
                    <a:pt x="45" y="5"/>
                  </a:lnTo>
                  <a:lnTo>
                    <a:pt x="18" y="17"/>
                  </a:lnTo>
                  <a:lnTo>
                    <a:pt x="0" y="33"/>
                  </a:lnTo>
                  <a:lnTo>
                    <a:pt x="0" y="33"/>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95" name="Freeform 1123"/>
            <p:cNvSpPr>
              <a:spLocks/>
            </p:cNvSpPr>
            <p:nvPr/>
          </p:nvSpPr>
          <p:spPr bwMode="auto">
            <a:xfrm>
              <a:off x="5967" y="3252"/>
              <a:ext cx="66" cy="91"/>
            </a:xfrm>
            <a:custGeom>
              <a:avLst/>
              <a:gdLst>
                <a:gd name="T0" fmla="*/ 19 w 66"/>
                <a:gd name="T1" fmla="*/ 0 h 91"/>
                <a:gd name="T2" fmla="*/ 19 w 66"/>
                <a:gd name="T3" fmla="*/ 0 h 91"/>
                <a:gd name="T4" fmla="*/ 0 w 66"/>
                <a:gd name="T5" fmla="*/ 1 h 91"/>
                <a:gd name="T6" fmla="*/ 30 w 66"/>
                <a:gd name="T7" fmla="*/ 30 h 91"/>
                <a:gd name="T8" fmla="*/ 30 w 66"/>
                <a:gd name="T9" fmla="*/ 47 h 91"/>
                <a:gd name="T10" fmla="*/ 23 w 66"/>
                <a:gd name="T11" fmla="*/ 90 h 91"/>
                <a:gd name="T12" fmla="*/ 37 w 66"/>
                <a:gd name="T13" fmla="*/ 58 h 91"/>
                <a:gd name="T14" fmla="*/ 65 w 66"/>
                <a:gd name="T15" fmla="*/ 44 h 91"/>
                <a:gd name="T16" fmla="*/ 65 w 66"/>
                <a:gd name="T17" fmla="*/ 18 h 91"/>
                <a:gd name="T18" fmla="*/ 19 w 66"/>
                <a:gd name="T19" fmla="*/ 0 h 91"/>
                <a:gd name="T20" fmla="*/ 19 w 66"/>
                <a:gd name="T21"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91">
                  <a:moveTo>
                    <a:pt x="19" y="0"/>
                  </a:moveTo>
                  <a:lnTo>
                    <a:pt x="19" y="0"/>
                  </a:lnTo>
                  <a:lnTo>
                    <a:pt x="0" y="1"/>
                  </a:lnTo>
                  <a:lnTo>
                    <a:pt x="30" y="30"/>
                  </a:lnTo>
                  <a:lnTo>
                    <a:pt x="30" y="47"/>
                  </a:lnTo>
                  <a:lnTo>
                    <a:pt x="23" y="90"/>
                  </a:lnTo>
                  <a:lnTo>
                    <a:pt x="37" y="58"/>
                  </a:lnTo>
                  <a:lnTo>
                    <a:pt x="65" y="44"/>
                  </a:lnTo>
                  <a:lnTo>
                    <a:pt x="65" y="18"/>
                  </a:lnTo>
                  <a:lnTo>
                    <a:pt x="19" y="0"/>
                  </a:lnTo>
                  <a:lnTo>
                    <a:pt x="19"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96" name="Freeform 1124"/>
            <p:cNvSpPr>
              <a:spLocks/>
            </p:cNvSpPr>
            <p:nvPr/>
          </p:nvSpPr>
          <p:spPr bwMode="auto">
            <a:xfrm>
              <a:off x="6036" y="3227"/>
              <a:ext cx="21" cy="44"/>
            </a:xfrm>
            <a:custGeom>
              <a:avLst/>
              <a:gdLst>
                <a:gd name="T0" fmla="*/ 0 w 21"/>
                <a:gd name="T1" fmla="*/ 0 h 44"/>
                <a:gd name="T2" fmla="*/ 0 w 21"/>
                <a:gd name="T3" fmla="*/ 0 h 44"/>
                <a:gd name="T4" fmla="*/ 20 w 21"/>
                <a:gd name="T5" fmla="*/ 43 h 44"/>
                <a:gd name="T6" fmla="*/ 20 w 21"/>
                <a:gd name="T7" fmla="*/ 33 h 44"/>
                <a:gd name="T8" fmla="*/ 6 w 21"/>
                <a:gd name="T9" fmla="*/ 0 h 44"/>
                <a:gd name="T10" fmla="*/ 0 w 21"/>
                <a:gd name="T11" fmla="*/ 0 h 44"/>
                <a:gd name="T12" fmla="*/ 0 w 21"/>
                <a:gd name="T13" fmla="*/ 0 h 44"/>
              </a:gdLst>
              <a:ahLst/>
              <a:cxnLst>
                <a:cxn ang="0">
                  <a:pos x="T0" y="T1"/>
                </a:cxn>
                <a:cxn ang="0">
                  <a:pos x="T2" y="T3"/>
                </a:cxn>
                <a:cxn ang="0">
                  <a:pos x="T4" y="T5"/>
                </a:cxn>
                <a:cxn ang="0">
                  <a:pos x="T6" y="T7"/>
                </a:cxn>
                <a:cxn ang="0">
                  <a:pos x="T8" y="T9"/>
                </a:cxn>
                <a:cxn ang="0">
                  <a:pos x="T10" y="T11"/>
                </a:cxn>
                <a:cxn ang="0">
                  <a:pos x="T12" y="T13"/>
                </a:cxn>
              </a:cxnLst>
              <a:rect l="0" t="0" r="r" b="b"/>
              <a:pathLst>
                <a:path w="21" h="44">
                  <a:moveTo>
                    <a:pt x="0" y="0"/>
                  </a:moveTo>
                  <a:lnTo>
                    <a:pt x="0" y="0"/>
                  </a:lnTo>
                  <a:lnTo>
                    <a:pt x="20" y="43"/>
                  </a:lnTo>
                  <a:lnTo>
                    <a:pt x="20" y="33"/>
                  </a:lnTo>
                  <a:lnTo>
                    <a:pt x="6" y="0"/>
                  </a:lnTo>
                  <a:lnTo>
                    <a:pt x="0" y="0"/>
                  </a:lnTo>
                  <a:lnTo>
                    <a:pt x="0"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97" name="Freeform 1125"/>
            <p:cNvSpPr>
              <a:spLocks/>
            </p:cNvSpPr>
            <p:nvPr/>
          </p:nvSpPr>
          <p:spPr bwMode="auto">
            <a:xfrm>
              <a:off x="6008" y="3319"/>
              <a:ext cx="46" cy="46"/>
            </a:xfrm>
            <a:custGeom>
              <a:avLst/>
              <a:gdLst>
                <a:gd name="T0" fmla="*/ 45 w 46"/>
                <a:gd name="T1" fmla="*/ 0 h 46"/>
                <a:gd name="T2" fmla="*/ 45 w 46"/>
                <a:gd name="T3" fmla="*/ 0 h 46"/>
                <a:gd name="T4" fmla="*/ 0 w 46"/>
                <a:gd name="T5" fmla="*/ 45 h 46"/>
                <a:gd name="T6" fmla="*/ 20 w 46"/>
                <a:gd name="T7" fmla="*/ 12 h 46"/>
                <a:gd name="T8" fmla="*/ 45 w 46"/>
                <a:gd name="T9" fmla="*/ 0 h 46"/>
                <a:gd name="T10" fmla="*/ 45 w 46"/>
                <a:gd name="T11" fmla="*/ 0 h 46"/>
              </a:gdLst>
              <a:ahLst/>
              <a:cxnLst>
                <a:cxn ang="0">
                  <a:pos x="T0" y="T1"/>
                </a:cxn>
                <a:cxn ang="0">
                  <a:pos x="T2" y="T3"/>
                </a:cxn>
                <a:cxn ang="0">
                  <a:pos x="T4" y="T5"/>
                </a:cxn>
                <a:cxn ang="0">
                  <a:pos x="T6" y="T7"/>
                </a:cxn>
                <a:cxn ang="0">
                  <a:pos x="T8" y="T9"/>
                </a:cxn>
                <a:cxn ang="0">
                  <a:pos x="T10" y="T11"/>
                </a:cxn>
              </a:cxnLst>
              <a:rect l="0" t="0" r="r" b="b"/>
              <a:pathLst>
                <a:path w="46" h="46">
                  <a:moveTo>
                    <a:pt x="45" y="0"/>
                  </a:moveTo>
                  <a:lnTo>
                    <a:pt x="45" y="0"/>
                  </a:lnTo>
                  <a:lnTo>
                    <a:pt x="0" y="45"/>
                  </a:lnTo>
                  <a:lnTo>
                    <a:pt x="20" y="12"/>
                  </a:lnTo>
                  <a:lnTo>
                    <a:pt x="45" y="0"/>
                  </a:lnTo>
                  <a:lnTo>
                    <a:pt x="45"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98" name="Freeform 1126"/>
            <p:cNvSpPr>
              <a:spLocks/>
            </p:cNvSpPr>
            <p:nvPr/>
          </p:nvSpPr>
          <p:spPr bwMode="auto">
            <a:xfrm>
              <a:off x="5594" y="3202"/>
              <a:ext cx="139" cy="213"/>
            </a:xfrm>
            <a:custGeom>
              <a:avLst/>
              <a:gdLst>
                <a:gd name="T0" fmla="*/ 8 w 139"/>
                <a:gd name="T1" fmla="*/ 0 h 213"/>
                <a:gd name="T2" fmla="*/ 8 w 139"/>
                <a:gd name="T3" fmla="*/ 0 h 213"/>
                <a:gd name="T4" fmla="*/ 13 w 139"/>
                <a:gd name="T5" fmla="*/ 22 h 213"/>
                <a:gd name="T6" fmla="*/ 32 w 139"/>
                <a:gd name="T7" fmla="*/ 42 h 213"/>
                <a:gd name="T8" fmla="*/ 82 w 139"/>
                <a:gd name="T9" fmla="*/ 50 h 213"/>
                <a:gd name="T10" fmla="*/ 112 w 139"/>
                <a:gd name="T11" fmla="*/ 73 h 213"/>
                <a:gd name="T12" fmla="*/ 79 w 139"/>
                <a:gd name="T13" fmla="*/ 68 h 213"/>
                <a:gd name="T14" fmla="*/ 102 w 139"/>
                <a:gd name="T15" fmla="*/ 97 h 213"/>
                <a:gd name="T16" fmla="*/ 138 w 139"/>
                <a:gd name="T17" fmla="*/ 97 h 213"/>
                <a:gd name="T18" fmla="*/ 124 w 139"/>
                <a:gd name="T19" fmla="*/ 104 h 213"/>
                <a:gd name="T20" fmla="*/ 87 w 139"/>
                <a:gd name="T21" fmla="*/ 104 h 213"/>
                <a:gd name="T22" fmla="*/ 87 w 139"/>
                <a:gd name="T23" fmla="*/ 90 h 213"/>
                <a:gd name="T24" fmla="*/ 69 w 139"/>
                <a:gd name="T25" fmla="*/ 68 h 213"/>
                <a:gd name="T26" fmla="*/ 45 w 139"/>
                <a:gd name="T27" fmla="*/ 65 h 213"/>
                <a:gd name="T28" fmla="*/ 30 w 139"/>
                <a:gd name="T29" fmla="*/ 56 h 213"/>
                <a:gd name="T30" fmla="*/ 0 w 139"/>
                <a:gd name="T31" fmla="*/ 212 h 213"/>
                <a:gd name="T32" fmla="*/ 28 w 139"/>
                <a:gd name="T33" fmla="*/ 46 h 213"/>
                <a:gd name="T34" fmla="*/ 8 w 139"/>
                <a:gd name="T35" fmla="*/ 22 h 213"/>
                <a:gd name="T36" fmla="*/ 8 w 139"/>
                <a:gd name="T37" fmla="*/ 0 h 213"/>
                <a:gd name="T38" fmla="*/ 8 w 139"/>
                <a:gd name="T39" fmla="*/ 0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9" h="213">
                  <a:moveTo>
                    <a:pt x="8" y="0"/>
                  </a:moveTo>
                  <a:lnTo>
                    <a:pt x="8" y="0"/>
                  </a:lnTo>
                  <a:lnTo>
                    <a:pt x="13" y="22"/>
                  </a:lnTo>
                  <a:lnTo>
                    <a:pt x="32" y="42"/>
                  </a:lnTo>
                  <a:lnTo>
                    <a:pt x="82" y="50"/>
                  </a:lnTo>
                  <a:lnTo>
                    <a:pt x="112" y="73"/>
                  </a:lnTo>
                  <a:lnTo>
                    <a:pt x="79" y="68"/>
                  </a:lnTo>
                  <a:lnTo>
                    <a:pt x="102" y="97"/>
                  </a:lnTo>
                  <a:lnTo>
                    <a:pt x="138" y="97"/>
                  </a:lnTo>
                  <a:lnTo>
                    <a:pt x="124" y="104"/>
                  </a:lnTo>
                  <a:lnTo>
                    <a:pt x="87" y="104"/>
                  </a:lnTo>
                  <a:lnTo>
                    <a:pt x="87" y="90"/>
                  </a:lnTo>
                  <a:lnTo>
                    <a:pt x="69" y="68"/>
                  </a:lnTo>
                  <a:lnTo>
                    <a:pt x="45" y="65"/>
                  </a:lnTo>
                  <a:lnTo>
                    <a:pt x="30" y="56"/>
                  </a:lnTo>
                  <a:lnTo>
                    <a:pt x="0" y="212"/>
                  </a:lnTo>
                  <a:lnTo>
                    <a:pt x="28" y="46"/>
                  </a:lnTo>
                  <a:lnTo>
                    <a:pt x="8" y="22"/>
                  </a:lnTo>
                  <a:lnTo>
                    <a:pt x="8" y="0"/>
                  </a:lnTo>
                  <a:lnTo>
                    <a:pt x="8"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799" name="Freeform 1127"/>
            <p:cNvSpPr>
              <a:spLocks/>
            </p:cNvSpPr>
            <p:nvPr/>
          </p:nvSpPr>
          <p:spPr bwMode="auto">
            <a:xfrm>
              <a:off x="5594" y="3410"/>
              <a:ext cx="147" cy="89"/>
            </a:xfrm>
            <a:custGeom>
              <a:avLst/>
              <a:gdLst>
                <a:gd name="T0" fmla="*/ 2 w 147"/>
                <a:gd name="T1" fmla="*/ 0 h 89"/>
                <a:gd name="T2" fmla="*/ 2 w 147"/>
                <a:gd name="T3" fmla="*/ 0 h 89"/>
                <a:gd name="T4" fmla="*/ 20 w 147"/>
                <a:gd name="T5" fmla="*/ 12 h 89"/>
                <a:gd name="T6" fmla="*/ 45 w 147"/>
                <a:gd name="T7" fmla="*/ 12 h 89"/>
                <a:gd name="T8" fmla="*/ 74 w 147"/>
                <a:gd name="T9" fmla="*/ 6 h 89"/>
                <a:gd name="T10" fmla="*/ 110 w 147"/>
                <a:gd name="T11" fmla="*/ 6 h 89"/>
                <a:gd name="T12" fmla="*/ 90 w 147"/>
                <a:gd name="T13" fmla="*/ 19 h 89"/>
                <a:gd name="T14" fmla="*/ 100 w 147"/>
                <a:gd name="T15" fmla="*/ 42 h 89"/>
                <a:gd name="T16" fmla="*/ 104 w 147"/>
                <a:gd name="T17" fmla="*/ 68 h 89"/>
                <a:gd name="T18" fmla="*/ 122 w 147"/>
                <a:gd name="T19" fmla="*/ 84 h 89"/>
                <a:gd name="T20" fmla="*/ 146 w 147"/>
                <a:gd name="T21" fmla="*/ 88 h 89"/>
                <a:gd name="T22" fmla="*/ 110 w 147"/>
                <a:gd name="T23" fmla="*/ 88 h 89"/>
                <a:gd name="T24" fmla="*/ 92 w 147"/>
                <a:gd name="T25" fmla="*/ 71 h 89"/>
                <a:gd name="T26" fmla="*/ 92 w 147"/>
                <a:gd name="T27" fmla="*/ 48 h 89"/>
                <a:gd name="T28" fmla="*/ 74 w 147"/>
                <a:gd name="T29" fmla="*/ 15 h 89"/>
                <a:gd name="T30" fmla="*/ 15 w 147"/>
                <a:gd name="T31" fmla="*/ 15 h 89"/>
                <a:gd name="T32" fmla="*/ 0 w 147"/>
                <a:gd name="T33" fmla="*/ 4 h 89"/>
                <a:gd name="T34" fmla="*/ 2 w 147"/>
                <a:gd name="T35" fmla="*/ 0 h 89"/>
                <a:gd name="T36" fmla="*/ 2 w 147"/>
                <a:gd name="T37" fmla="*/ 0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7" h="89">
                  <a:moveTo>
                    <a:pt x="2" y="0"/>
                  </a:moveTo>
                  <a:lnTo>
                    <a:pt x="2" y="0"/>
                  </a:lnTo>
                  <a:lnTo>
                    <a:pt x="20" y="12"/>
                  </a:lnTo>
                  <a:lnTo>
                    <a:pt x="45" y="12"/>
                  </a:lnTo>
                  <a:lnTo>
                    <a:pt x="74" y="6"/>
                  </a:lnTo>
                  <a:lnTo>
                    <a:pt x="110" y="6"/>
                  </a:lnTo>
                  <a:lnTo>
                    <a:pt x="90" y="19"/>
                  </a:lnTo>
                  <a:lnTo>
                    <a:pt x="100" y="42"/>
                  </a:lnTo>
                  <a:lnTo>
                    <a:pt x="104" y="68"/>
                  </a:lnTo>
                  <a:lnTo>
                    <a:pt x="122" y="84"/>
                  </a:lnTo>
                  <a:lnTo>
                    <a:pt x="146" y="88"/>
                  </a:lnTo>
                  <a:lnTo>
                    <a:pt x="110" y="88"/>
                  </a:lnTo>
                  <a:lnTo>
                    <a:pt x="92" y="71"/>
                  </a:lnTo>
                  <a:lnTo>
                    <a:pt x="92" y="48"/>
                  </a:lnTo>
                  <a:lnTo>
                    <a:pt x="74" y="15"/>
                  </a:lnTo>
                  <a:lnTo>
                    <a:pt x="15" y="15"/>
                  </a:lnTo>
                  <a:lnTo>
                    <a:pt x="0" y="4"/>
                  </a:lnTo>
                  <a:lnTo>
                    <a:pt x="2" y="0"/>
                  </a:lnTo>
                  <a:lnTo>
                    <a:pt x="2" y="0"/>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800" name="Freeform 1128"/>
            <p:cNvSpPr>
              <a:spLocks/>
            </p:cNvSpPr>
            <p:nvPr/>
          </p:nvSpPr>
          <p:spPr bwMode="auto">
            <a:xfrm>
              <a:off x="5727" y="3414"/>
              <a:ext cx="428" cy="239"/>
            </a:xfrm>
            <a:custGeom>
              <a:avLst/>
              <a:gdLst>
                <a:gd name="T0" fmla="*/ 0 w 428"/>
                <a:gd name="T1" fmla="*/ 118 h 239"/>
                <a:gd name="T2" fmla="*/ 0 w 428"/>
                <a:gd name="T3" fmla="*/ 118 h 239"/>
                <a:gd name="T4" fmla="*/ 8 w 428"/>
                <a:gd name="T5" fmla="*/ 129 h 239"/>
                <a:gd name="T6" fmla="*/ 18 w 428"/>
                <a:gd name="T7" fmla="*/ 129 h 239"/>
                <a:gd name="T8" fmla="*/ 23 w 428"/>
                <a:gd name="T9" fmla="*/ 138 h 239"/>
                <a:gd name="T10" fmla="*/ 23 w 428"/>
                <a:gd name="T11" fmla="*/ 184 h 239"/>
                <a:gd name="T12" fmla="*/ 41 w 428"/>
                <a:gd name="T13" fmla="*/ 206 h 239"/>
                <a:gd name="T14" fmla="*/ 61 w 428"/>
                <a:gd name="T15" fmla="*/ 212 h 239"/>
                <a:gd name="T16" fmla="*/ 90 w 428"/>
                <a:gd name="T17" fmla="*/ 212 h 239"/>
                <a:gd name="T18" fmla="*/ 116 w 428"/>
                <a:gd name="T19" fmla="*/ 200 h 239"/>
                <a:gd name="T20" fmla="*/ 135 w 428"/>
                <a:gd name="T21" fmla="*/ 187 h 239"/>
                <a:gd name="T22" fmla="*/ 155 w 428"/>
                <a:gd name="T23" fmla="*/ 187 h 239"/>
                <a:gd name="T24" fmla="*/ 186 w 428"/>
                <a:gd name="T25" fmla="*/ 212 h 239"/>
                <a:gd name="T26" fmla="*/ 227 w 428"/>
                <a:gd name="T27" fmla="*/ 228 h 239"/>
                <a:gd name="T28" fmla="*/ 238 w 428"/>
                <a:gd name="T29" fmla="*/ 238 h 239"/>
                <a:gd name="T30" fmla="*/ 269 w 428"/>
                <a:gd name="T31" fmla="*/ 174 h 239"/>
                <a:gd name="T32" fmla="*/ 285 w 428"/>
                <a:gd name="T33" fmla="*/ 148 h 239"/>
                <a:gd name="T34" fmla="*/ 345 w 428"/>
                <a:gd name="T35" fmla="*/ 100 h 239"/>
                <a:gd name="T36" fmla="*/ 427 w 428"/>
                <a:gd name="T37" fmla="*/ 11 h 239"/>
                <a:gd name="T38" fmla="*/ 338 w 428"/>
                <a:gd name="T39" fmla="*/ 100 h 239"/>
                <a:gd name="T40" fmla="*/ 273 w 428"/>
                <a:gd name="T41" fmla="*/ 145 h 239"/>
                <a:gd name="T42" fmla="*/ 248 w 428"/>
                <a:gd name="T43" fmla="*/ 174 h 239"/>
                <a:gd name="T44" fmla="*/ 235 w 428"/>
                <a:gd name="T45" fmla="*/ 171 h 239"/>
                <a:gd name="T46" fmla="*/ 214 w 428"/>
                <a:gd name="T47" fmla="*/ 176 h 239"/>
                <a:gd name="T48" fmla="*/ 244 w 428"/>
                <a:gd name="T49" fmla="*/ 0 h 239"/>
                <a:gd name="T50" fmla="*/ 225 w 428"/>
                <a:gd name="T51" fmla="*/ 48 h 239"/>
                <a:gd name="T52" fmla="*/ 151 w 428"/>
                <a:gd name="T53" fmla="*/ 109 h 239"/>
                <a:gd name="T54" fmla="*/ 151 w 428"/>
                <a:gd name="T55" fmla="*/ 157 h 239"/>
                <a:gd name="T56" fmla="*/ 121 w 428"/>
                <a:gd name="T57" fmla="*/ 180 h 239"/>
                <a:gd name="T58" fmla="*/ 106 w 428"/>
                <a:gd name="T59" fmla="*/ 126 h 239"/>
                <a:gd name="T60" fmla="*/ 106 w 428"/>
                <a:gd name="T61" fmla="*/ 157 h 239"/>
                <a:gd name="T62" fmla="*/ 61 w 428"/>
                <a:gd name="T63" fmla="*/ 194 h 239"/>
                <a:gd name="T64" fmla="*/ 36 w 428"/>
                <a:gd name="T65" fmla="*/ 180 h 239"/>
                <a:gd name="T66" fmla="*/ 29 w 428"/>
                <a:gd name="T67" fmla="*/ 129 h 239"/>
                <a:gd name="T68" fmla="*/ 18 w 428"/>
                <a:gd name="T69" fmla="*/ 118 h 239"/>
                <a:gd name="T70" fmla="*/ 0 w 428"/>
                <a:gd name="T71" fmla="*/ 118 h 239"/>
                <a:gd name="T72" fmla="*/ 0 w 428"/>
                <a:gd name="T73" fmla="*/ 118 h 2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28" h="239">
                  <a:moveTo>
                    <a:pt x="0" y="118"/>
                  </a:moveTo>
                  <a:lnTo>
                    <a:pt x="0" y="118"/>
                  </a:lnTo>
                  <a:lnTo>
                    <a:pt x="8" y="129"/>
                  </a:lnTo>
                  <a:lnTo>
                    <a:pt x="18" y="129"/>
                  </a:lnTo>
                  <a:lnTo>
                    <a:pt x="23" y="138"/>
                  </a:lnTo>
                  <a:lnTo>
                    <a:pt x="23" y="184"/>
                  </a:lnTo>
                  <a:lnTo>
                    <a:pt x="41" y="206"/>
                  </a:lnTo>
                  <a:lnTo>
                    <a:pt x="61" y="212"/>
                  </a:lnTo>
                  <a:lnTo>
                    <a:pt x="90" y="212"/>
                  </a:lnTo>
                  <a:lnTo>
                    <a:pt x="116" y="200"/>
                  </a:lnTo>
                  <a:lnTo>
                    <a:pt x="135" y="187"/>
                  </a:lnTo>
                  <a:lnTo>
                    <a:pt x="155" y="187"/>
                  </a:lnTo>
                  <a:lnTo>
                    <a:pt x="186" y="212"/>
                  </a:lnTo>
                  <a:lnTo>
                    <a:pt x="227" y="228"/>
                  </a:lnTo>
                  <a:lnTo>
                    <a:pt x="238" y="238"/>
                  </a:lnTo>
                  <a:lnTo>
                    <a:pt x="269" y="174"/>
                  </a:lnTo>
                  <a:lnTo>
                    <a:pt x="285" y="148"/>
                  </a:lnTo>
                  <a:lnTo>
                    <a:pt x="345" y="100"/>
                  </a:lnTo>
                  <a:lnTo>
                    <a:pt x="427" y="11"/>
                  </a:lnTo>
                  <a:lnTo>
                    <a:pt x="338" y="100"/>
                  </a:lnTo>
                  <a:lnTo>
                    <a:pt x="273" y="145"/>
                  </a:lnTo>
                  <a:lnTo>
                    <a:pt x="248" y="174"/>
                  </a:lnTo>
                  <a:lnTo>
                    <a:pt x="235" y="171"/>
                  </a:lnTo>
                  <a:lnTo>
                    <a:pt x="214" y="176"/>
                  </a:lnTo>
                  <a:lnTo>
                    <a:pt x="244" y="0"/>
                  </a:lnTo>
                  <a:lnTo>
                    <a:pt x="225" y="48"/>
                  </a:lnTo>
                  <a:lnTo>
                    <a:pt x="151" y="109"/>
                  </a:lnTo>
                  <a:lnTo>
                    <a:pt x="151" y="157"/>
                  </a:lnTo>
                  <a:lnTo>
                    <a:pt x="121" y="180"/>
                  </a:lnTo>
                  <a:lnTo>
                    <a:pt x="106" y="126"/>
                  </a:lnTo>
                  <a:lnTo>
                    <a:pt x="106" y="157"/>
                  </a:lnTo>
                  <a:lnTo>
                    <a:pt x="61" y="194"/>
                  </a:lnTo>
                  <a:lnTo>
                    <a:pt x="36" y="180"/>
                  </a:lnTo>
                  <a:lnTo>
                    <a:pt x="29" y="129"/>
                  </a:lnTo>
                  <a:lnTo>
                    <a:pt x="18" y="118"/>
                  </a:lnTo>
                  <a:lnTo>
                    <a:pt x="0" y="118"/>
                  </a:lnTo>
                  <a:lnTo>
                    <a:pt x="0" y="118"/>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801" name="Freeform 1129"/>
            <p:cNvSpPr>
              <a:spLocks/>
            </p:cNvSpPr>
            <p:nvPr/>
          </p:nvSpPr>
          <p:spPr bwMode="auto">
            <a:xfrm>
              <a:off x="5795" y="3645"/>
              <a:ext cx="186" cy="469"/>
            </a:xfrm>
            <a:custGeom>
              <a:avLst/>
              <a:gdLst>
                <a:gd name="T0" fmla="*/ 163 w 186"/>
                <a:gd name="T1" fmla="*/ 101 h 469"/>
                <a:gd name="T2" fmla="*/ 163 w 186"/>
                <a:gd name="T3" fmla="*/ 101 h 469"/>
                <a:gd name="T4" fmla="*/ 148 w 186"/>
                <a:gd name="T5" fmla="*/ 121 h 469"/>
                <a:gd name="T6" fmla="*/ 113 w 186"/>
                <a:gd name="T7" fmla="*/ 139 h 469"/>
                <a:gd name="T8" fmla="*/ 119 w 186"/>
                <a:gd name="T9" fmla="*/ 177 h 469"/>
                <a:gd name="T10" fmla="*/ 117 w 186"/>
                <a:gd name="T11" fmla="*/ 221 h 469"/>
                <a:gd name="T12" fmla="*/ 82 w 186"/>
                <a:gd name="T13" fmla="*/ 317 h 469"/>
                <a:gd name="T14" fmla="*/ 48 w 186"/>
                <a:gd name="T15" fmla="*/ 410 h 469"/>
                <a:gd name="T16" fmla="*/ 7 w 186"/>
                <a:gd name="T17" fmla="*/ 453 h 469"/>
                <a:gd name="T18" fmla="*/ 0 w 186"/>
                <a:gd name="T19" fmla="*/ 468 h 469"/>
                <a:gd name="T20" fmla="*/ 28 w 186"/>
                <a:gd name="T21" fmla="*/ 354 h 469"/>
                <a:gd name="T22" fmla="*/ 90 w 186"/>
                <a:gd name="T23" fmla="*/ 165 h 469"/>
                <a:gd name="T24" fmla="*/ 32 w 186"/>
                <a:gd name="T25" fmla="*/ 357 h 469"/>
                <a:gd name="T26" fmla="*/ 19 w 186"/>
                <a:gd name="T27" fmla="*/ 435 h 469"/>
                <a:gd name="T28" fmla="*/ 38 w 186"/>
                <a:gd name="T29" fmla="*/ 404 h 469"/>
                <a:gd name="T30" fmla="*/ 107 w 186"/>
                <a:gd name="T31" fmla="*/ 198 h 469"/>
                <a:gd name="T32" fmla="*/ 103 w 186"/>
                <a:gd name="T33" fmla="*/ 139 h 469"/>
                <a:gd name="T34" fmla="*/ 94 w 186"/>
                <a:gd name="T35" fmla="*/ 151 h 469"/>
                <a:gd name="T36" fmla="*/ 103 w 186"/>
                <a:gd name="T37" fmla="*/ 133 h 469"/>
                <a:gd name="T38" fmla="*/ 109 w 186"/>
                <a:gd name="T39" fmla="*/ 121 h 469"/>
                <a:gd name="T40" fmla="*/ 113 w 186"/>
                <a:gd name="T41" fmla="*/ 105 h 469"/>
                <a:gd name="T42" fmla="*/ 130 w 186"/>
                <a:gd name="T43" fmla="*/ 65 h 469"/>
                <a:gd name="T44" fmla="*/ 119 w 186"/>
                <a:gd name="T45" fmla="*/ 101 h 469"/>
                <a:gd name="T46" fmla="*/ 148 w 186"/>
                <a:gd name="T47" fmla="*/ 75 h 469"/>
                <a:gd name="T48" fmla="*/ 154 w 186"/>
                <a:gd name="T49" fmla="*/ 49 h 469"/>
                <a:gd name="T50" fmla="*/ 151 w 186"/>
                <a:gd name="T51" fmla="*/ 35 h 469"/>
                <a:gd name="T52" fmla="*/ 139 w 186"/>
                <a:gd name="T53" fmla="*/ 51 h 469"/>
                <a:gd name="T54" fmla="*/ 147 w 186"/>
                <a:gd name="T55" fmla="*/ 25 h 469"/>
                <a:gd name="T56" fmla="*/ 163 w 186"/>
                <a:gd name="T57" fmla="*/ 0 h 469"/>
                <a:gd name="T58" fmla="*/ 170 w 186"/>
                <a:gd name="T59" fmla="*/ 10 h 469"/>
                <a:gd name="T60" fmla="*/ 161 w 186"/>
                <a:gd name="T61" fmla="*/ 37 h 469"/>
                <a:gd name="T62" fmla="*/ 163 w 186"/>
                <a:gd name="T63" fmla="*/ 65 h 469"/>
                <a:gd name="T64" fmla="*/ 177 w 186"/>
                <a:gd name="T65" fmla="*/ 106 h 469"/>
                <a:gd name="T66" fmla="*/ 185 w 186"/>
                <a:gd name="T67" fmla="*/ 210 h 469"/>
                <a:gd name="T68" fmla="*/ 173 w 186"/>
                <a:gd name="T69" fmla="*/ 121 h 469"/>
                <a:gd name="T70" fmla="*/ 170 w 186"/>
                <a:gd name="T71" fmla="*/ 105 h 469"/>
                <a:gd name="T72" fmla="*/ 163 w 186"/>
                <a:gd name="T73" fmla="*/ 101 h 469"/>
                <a:gd name="T74" fmla="*/ 163 w 186"/>
                <a:gd name="T75" fmla="*/ 101 h 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6" h="469">
                  <a:moveTo>
                    <a:pt x="163" y="101"/>
                  </a:moveTo>
                  <a:lnTo>
                    <a:pt x="163" y="101"/>
                  </a:lnTo>
                  <a:lnTo>
                    <a:pt x="148" y="121"/>
                  </a:lnTo>
                  <a:lnTo>
                    <a:pt x="113" y="139"/>
                  </a:lnTo>
                  <a:lnTo>
                    <a:pt x="119" y="177"/>
                  </a:lnTo>
                  <a:lnTo>
                    <a:pt x="117" y="221"/>
                  </a:lnTo>
                  <a:lnTo>
                    <a:pt x="82" y="317"/>
                  </a:lnTo>
                  <a:lnTo>
                    <a:pt x="48" y="410"/>
                  </a:lnTo>
                  <a:lnTo>
                    <a:pt x="7" y="453"/>
                  </a:lnTo>
                  <a:lnTo>
                    <a:pt x="0" y="468"/>
                  </a:lnTo>
                  <a:lnTo>
                    <a:pt x="28" y="354"/>
                  </a:lnTo>
                  <a:lnTo>
                    <a:pt x="90" y="165"/>
                  </a:lnTo>
                  <a:lnTo>
                    <a:pt x="32" y="357"/>
                  </a:lnTo>
                  <a:lnTo>
                    <a:pt x="19" y="435"/>
                  </a:lnTo>
                  <a:lnTo>
                    <a:pt x="38" y="404"/>
                  </a:lnTo>
                  <a:lnTo>
                    <a:pt x="107" y="198"/>
                  </a:lnTo>
                  <a:lnTo>
                    <a:pt x="103" y="139"/>
                  </a:lnTo>
                  <a:lnTo>
                    <a:pt x="94" y="151"/>
                  </a:lnTo>
                  <a:lnTo>
                    <a:pt x="103" y="133"/>
                  </a:lnTo>
                  <a:lnTo>
                    <a:pt x="109" y="121"/>
                  </a:lnTo>
                  <a:lnTo>
                    <a:pt x="113" y="105"/>
                  </a:lnTo>
                  <a:lnTo>
                    <a:pt x="130" y="65"/>
                  </a:lnTo>
                  <a:lnTo>
                    <a:pt x="119" y="101"/>
                  </a:lnTo>
                  <a:lnTo>
                    <a:pt x="148" y="75"/>
                  </a:lnTo>
                  <a:lnTo>
                    <a:pt x="154" y="49"/>
                  </a:lnTo>
                  <a:lnTo>
                    <a:pt x="151" y="35"/>
                  </a:lnTo>
                  <a:lnTo>
                    <a:pt x="139" y="51"/>
                  </a:lnTo>
                  <a:lnTo>
                    <a:pt x="147" y="25"/>
                  </a:lnTo>
                  <a:lnTo>
                    <a:pt x="163" y="0"/>
                  </a:lnTo>
                  <a:lnTo>
                    <a:pt x="170" y="10"/>
                  </a:lnTo>
                  <a:lnTo>
                    <a:pt x="161" y="37"/>
                  </a:lnTo>
                  <a:lnTo>
                    <a:pt x="163" y="65"/>
                  </a:lnTo>
                  <a:lnTo>
                    <a:pt x="177" y="106"/>
                  </a:lnTo>
                  <a:lnTo>
                    <a:pt x="185" y="210"/>
                  </a:lnTo>
                  <a:lnTo>
                    <a:pt x="173" y="121"/>
                  </a:lnTo>
                  <a:lnTo>
                    <a:pt x="170" y="105"/>
                  </a:lnTo>
                  <a:lnTo>
                    <a:pt x="163" y="101"/>
                  </a:lnTo>
                  <a:lnTo>
                    <a:pt x="163" y="101"/>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802" name="Freeform 1130"/>
            <p:cNvSpPr>
              <a:spLocks/>
            </p:cNvSpPr>
            <p:nvPr/>
          </p:nvSpPr>
          <p:spPr bwMode="auto">
            <a:xfrm>
              <a:off x="5851" y="3393"/>
              <a:ext cx="407" cy="657"/>
            </a:xfrm>
            <a:custGeom>
              <a:avLst/>
              <a:gdLst>
                <a:gd name="T0" fmla="*/ 0 w 407"/>
                <a:gd name="T1" fmla="*/ 656 h 657"/>
                <a:gd name="T2" fmla="*/ 0 w 407"/>
                <a:gd name="T3" fmla="*/ 656 h 657"/>
                <a:gd name="T4" fmla="*/ 57 w 407"/>
                <a:gd name="T5" fmla="*/ 598 h 657"/>
                <a:gd name="T6" fmla="*/ 166 w 407"/>
                <a:gd name="T7" fmla="*/ 443 h 657"/>
                <a:gd name="T8" fmla="*/ 258 w 407"/>
                <a:gd name="T9" fmla="*/ 279 h 657"/>
                <a:gd name="T10" fmla="*/ 351 w 407"/>
                <a:gd name="T11" fmla="*/ 80 h 657"/>
                <a:gd name="T12" fmla="*/ 406 w 407"/>
                <a:gd name="T13" fmla="*/ 0 h 657"/>
                <a:gd name="T14" fmla="*/ 379 w 407"/>
                <a:gd name="T15" fmla="*/ 0 h 657"/>
                <a:gd name="T16" fmla="*/ 323 w 407"/>
                <a:gd name="T17" fmla="*/ 69 h 657"/>
                <a:gd name="T18" fmla="*/ 251 w 407"/>
                <a:gd name="T19" fmla="*/ 192 h 657"/>
                <a:gd name="T20" fmla="*/ 166 w 407"/>
                <a:gd name="T21" fmla="*/ 366 h 657"/>
                <a:gd name="T22" fmla="*/ 260 w 407"/>
                <a:gd name="T23" fmla="*/ 183 h 657"/>
                <a:gd name="T24" fmla="*/ 327 w 407"/>
                <a:gd name="T25" fmla="*/ 71 h 657"/>
                <a:gd name="T26" fmla="*/ 379 w 407"/>
                <a:gd name="T27" fmla="*/ 11 h 657"/>
                <a:gd name="T28" fmla="*/ 342 w 407"/>
                <a:gd name="T29" fmla="*/ 76 h 657"/>
                <a:gd name="T30" fmla="*/ 255 w 407"/>
                <a:gd name="T31" fmla="*/ 263 h 657"/>
                <a:gd name="T32" fmla="*/ 138 w 407"/>
                <a:gd name="T33" fmla="*/ 473 h 657"/>
                <a:gd name="T34" fmla="*/ 112 w 407"/>
                <a:gd name="T35" fmla="*/ 511 h 657"/>
                <a:gd name="T36" fmla="*/ 159 w 407"/>
                <a:gd name="T37" fmla="*/ 380 h 657"/>
                <a:gd name="T38" fmla="*/ 96 w 407"/>
                <a:gd name="T39" fmla="*/ 527 h 657"/>
                <a:gd name="T40" fmla="*/ 45 w 407"/>
                <a:gd name="T41" fmla="*/ 604 h 657"/>
                <a:gd name="T42" fmla="*/ 0 w 407"/>
                <a:gd name="T43" fmla="*/ 656 h 657"/>
                <a:gd name="T44" fmla="*/ 0 w 407"/>
                <a:gd name="T45" fmla="*/ 656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07" h="657">
                  <a:moveTo>
                    <a:pt x="0" y="656"/>
                  </a:moveTo>
                  <a:lnTo>
                    <a:pt x="0" y="656"/>
                  </a:lnTo>
                  <a:lnTo>
                    <a:pt x="57" y="598"/>
                  </a:lnTo>
                  <a:lnTo>
                    <a:pt x="166" y="443"/>
                  </a:lnTo>
                  <a:lnTo>
                    <a:pt x="258" y="279"/>
                  </a:lnTo>
                  <a:lnTo>
                    <a:pt x="351" y="80"/>
                  </a:lnTo>
                  <a:lnTo>
                    <a:pt x="406" y="0"/>
                  </a:lnTo>
                  <a:lnTo>
                    <a:pt x="379" y="0"/>
                  </a:lnTo>
                  <a:lnTo>
                    <a:pt x="323" y="69"/>
                  </a:lnTo>
                  <a:lnTo>
                    <a:pt x="251" y="192"/>
                  </a:lnTo>
                  <a:lnTo>
                    <a:pt x="166" y="366"/>
                  </a:lnTo>
                  <a:lnTo>
                    <a:pt x="260" y="183"/>
                  </a:lnTo>
                  <a:lnTo>
                    <a:pt x="327" y="71"/>
                  </a:lnTo>
                  <a:lnTo>
                    <a:pt x="379" y="11"/>
                  </a:lnTo>
                  <a:lnTo>
                    <a:pt x="342" y="76"/>
                  </a:lnTo>
                  <a:lnTo>
                    <a:pt x="255" y="263"/>
                  </a:lnTo>
                  <a:lnTo>
                    <a:pt x="138" y="473"/>
                  </a:lnTo>
                  <a:lnTo>
                    <a:pt x="112" y="511"/>
                  </a:lnTo>
                  <a:lnTo>
                    <a:pt x="159" y="380"/>
                  </a:lnTo>
                  <a:lnTo>
                    <a:pt x="96" y="527"/>
                  </a:lnTo>
                  <a:lnTo>
                    <a:pt x="45" y="604"/>
                  </a:lnTo>
                  <a:lnTo>
                    <a:pt x="0" y="656"/>
                  </a:lnTo>
                  <a:lnTo>
                    <a:pt x="0" y="656"/>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803" name="Freeform 1131"/>
            <p:cNvSpPr>
              <a:spLocks/>
            </p:cNvSpPr>
            <p:nvPr/>
          </p:nvSpPr>
          <p:spPr bwMode="auto">
            <a:xfrm>
              <a:off x="5356" y="3383"/>
              <a:ext cx="1429" cy="1459"/>
            </a:xfrm>
            <a:custGeom>
              <a:avLst/>
              <a:gdLst>
                <a:gd name="T0" fmla="*/ 1428 w 1429"/>
                <a:gd name="T1" fmla="*/ 1458 h 1459"/>
                <a:gd name="T2" fmla="*/ 1428 w 1429"/>
                <a:gd name="T3" fmla="*/ 1458 h 1459"/>
                <a:gd name="T4" fmla="*/ 278 w 1429"/>
                <a:gd name="T5" fmla="*/ 1458 h 1459"/>
                <a:gd name="T6" fmla="*/ 202 w 1429"/>
                <a:gd name="T7" fmla="*/ 1279 h 1459"/>
                <a:gd name="T8" fmla="*/ 0 w 1429"/>
                <a:gd name="T9" fmla="*/ 1196 h 1459"/>
                <a:gd name="T10" fmla="*/ 98 w 1429"/>
                <a:gd name="T11" fmla="*/ 897 h 1459"/>
                <a:gd name="T12" fmla="*/ 368 w 1429"/>
                <a:gd name="T13" fmla="*/ 974 h 1459"/>
                <a:gd name="T14" fmla="*/ 440 w 1429"/>
                <a:gd name="T15" fmla="*/ 719 h 1459"/>
                <a:gd name="T16" fmla="*/ 860 w 1429"/>
                <a:gd name="T17" fmla="*/ 0 h 1459"/>
                <a:gd name="T18" fmla="*/ 925 w 1429"/>
                <a:gd name="T19" fmla="*/ 13 h 1459"/>
                <a:gd name="T20" fmla="*/ 1002 w 1429"/>
                <a:gd name="T21" fmla="*/ 75 h 1459"/>
                <a:gd name="T22" fmla="*/ 1101 w 1429"/>
                <a:gd name="T23" fmla="*/ 151 h 1459"/>
                <a:gd name="T24" fmla="*/ 1240 w 1429"/>
                <a:gd name="T25" fmla="*/ 234 h 1459"/>
                <a:gd name="T26" fmla="*/ 1317 w 1429"/>
                <a:gd name="T27" fmla="*/ 435 h 1459"/>
                <a:gd name="T28" fmla="*/ 1406 w 1429"/>
                <a:gd name="T29" fmla="*/ 870 h 1459"/>
                <a:gd name="T30" fmla="*/ 1417 w 1429"/>
                <a:gd name="T31" fmla="*/ 1259 h 1459"/>
                <a:gd name="T32" fmla="*/ 1428 w 1429"/>
                <a:gd name="T33" fmla="*/ 1458 h 1459"/>
                <a:gd name="T34" fmla="*/ 1428 w 1429"/>
                <a:gd name="T35" fmla="*/ 1458 h 1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9" h="1459">
                  <a:moveTo>
                    <a:pt x="1428" y="1458"/>
                  </a:moveTo>
                  <a:lnTo>
                    <a:pt x="1428" y="1458"/>
                  </a:lnTo>
                  <a:lnTo>
                    <a:pt x="278" y="1458"/>
                  </a:lnTo>
                  <a:lnTo>
                    <a:pt x="202" y="1279"/>
                  </a:lnTo>
                  <a:lnTo>
                    <a:pt x="0" y="1196"/>
                  </a:lnTo>
                  <a:lnTo>
                    <a:pt x="98" y="897"/>
                  </a:lnTo>
                  <a:lnTo>
                    <a:pt x="368" y="974"/>
                  </a:lnTo>
                  <a:lnTo>
                    <a:pt x="440" y="719"/>
                  </a:lnTo>
                  <a:lnTo>
                    <a:pt x="860" y="0"/>
                  </a:lnTo>
                  <a:lnTo>
                    <a:pt x="925" y="13"/>
                  </a:lnTo>
                  <a:lnTo>
                    <a:pt x="1002" y="75"/>
                  </a:lnTo>
                  <a:lnTo>
                    <a:pt x="1101" y="151"/>
                  </a:lnTo>
                  <a:lnTo>
                    <a:pt x="1240" y="234"/>
                  </a:lnTo>
                  <a:lnTo>
                    <a:pt x="1317" y="435"/>
                  </a:lnTo>
                  <a:lnTo>
                    <a:pt x="1406" y="870"/>
                  </a:lnTo>
                  <a:lnTo>
                    <a:pt x="1417" y="1259"/>
                  </a:lnTo>
                  <a:lnTo>
                    <a:pt x="1428" y="1458"/>
                  </a:lnTo>
                  <a:lnTo>
                    <a:pt x="1428" y="1458"/>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9804" name="Freeform 1132"/>
            <p:cNvSpPr>
              <a:spLocks/>
            </p:cNvSpPr>
            <p:nvPr/>
          </p:nvSpPr>
          <p:spPr bwMode="auto">
            <a:xfrm>
              <a:off x="6314" y="3414"/>
              <a:ext cx="479" cy="1430"/>
            </a:xfrm>
            <a:custGeom>
              <a:avLst/>
              <a:gdLst>
                <a:gd name="T0" fmla="*/ 407 w 479"/>
                <a:gd name="T1" fmla="*/ 1429 h 1430"/>
                <a:gd name="T2" fmla="*/ 407 w 479"/>
                <a:gd name="T3" fmla="*/ 1429 h 1430"/>
                <a:gd name="T4" fmla="*/ 428 w 479"/>
                <a:gd name="T5" fmla="*/ 1199 h 1430"/>
                <a:gd name="T6" fmla="*/ 436 w 479"/>
                <a:gd name="T7" fmla="*/ 855 h 1430"/>
                <a:gd name="T8" fmla="*/ 355 w 479"/>
                <a:gd name="T9" fmla="*/ 398 h 1430"/>
                <a:gd name="T10" fmla="*/ 276 w 479"/>
                <a:gd name="T11" fmla="*/ 194 h 1430"/>
                <a:gd name="T12" fmla="*/ 94 w 479"/>
                <a:gd name="T13" fmla="*/ 90 h 1430"/>
                <a:gd name="T14" fmla="*/ 0 w 479"/>
                <a:gd name="T15" fmla="*/ 0 h 1430"/>
                <a:gd name="T16" fmla="*/ 116 w 479"/>
                <a:gd name="T17" fmla="*/ 90 h 1430"/>
                <a:gd name="T18" fmla="*/ 280 w 479"/>
                <a:gd name="T19" fmla="*/ 189 h 1430"/>
                <a:gd name="T20" fmla="*/ 328 w 479"/>
                <a:gd name="T21" fmla="*/ 278 h 1430"/>
                <a:gd name="T22" fmla="*/ 380 w 479"/>
                <a:gd name="T23" fmla="*/ 432 h 1430"/>
                <a:gd name="T24" fmla="*/ 459 w 479"/>
                <a:gd name="T25" fmla="*/ 855 h 1430"/>
                <a:gd name="T26" fmla="*/ 478 w 479"/>
                <a:gd name="T27" fmla="*/ 1124 h 1430"/>
                <a:gd name="T28" fmla="*/ 473 w 479"/>
                <a:gd name="T29" fmla="*/ 1429 h 1430"/>
                <a:gd name="T30" fmla="*/ 407 w 479"/>
                <a:gd name="T31" fmla="*/ 1429 h 1430"/>
                <a:gd name="T32" fmla="*/ 407 w 479"/>
                <a:gd name="T33" fmla="*/ 1429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79" h="1430">
                  <a:moveTo>
                    <a:pt x="407" y="1429"/>
                  </a:moveTo>
                  <a:lnTo>
                    <a:pt x="407" y="1429"/>
                  </a:lnTo>
                  <a:lnTo>
                    <a:pt x="428" y="1199"/>
                  </a:lnTo>
                  <a:lnTo>
                    <a:pt x="436" y="855"/>
                  </a:lnTo>
                  <a:lnTo>
                    <a:pt x="355" y="398"/>
                  </a:lnTo>
                  <a:lnTo>
                    <a:pt x="276" y="194"/>
                  </a:lnTo>
                  <a:lnTo>
                    <a:pt x="94" y="90"/>
                  </a:lnTo>
                  <a:lnTo>
                    <a:pt x="0" y="0"/>
                  </a:lnTo>
                  <a:lnTo>
                    <a:pt x="116" y="90"/>
                  </a:lnTo>
                  <a:lnTo>
                    <a:pt x="280" y="189"/>
                  </a:lnTo>
                  <a:lnTo>
                    <a:pt x="328" y="278"/>
                  </a:lnTo>
                  <a:lnTo>
                    <a:pt x="380" y="432"/>
                  </a:lnTo>
                  <a:lnTo>
                    <a:pt x="459" y="855"/>
                  </a:lnTo>
                  <a:lnTo>
                    <a:pt x="478" y="1124"/>
                  </a:lnTo>
                  <a:lnTo>
                    <a:pt x="473" y="1429"/>
                  </a:lnTo>
                  <a:lnTo>
                    <a:pt x="407" y="1429"/>
                  </a:lnTo>
                  <a:lnTo>
                    <a:pt x="407" y="1429"/>
                  </a:lnTo>
                </a:path>
              </a:pathLst>
            </a:custGeom>
            <a:solidFill>
              <a:srgbClr val="000000"/>
            </a:solidFill>
            <a:ln w="12700" cap="rnd"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grpSp>
      <p:sp>
        <p:nvSpPr>
          <p:cNvPr id="29810" name="Rectangle 1138" descr="E:\MULTIMEDIA\D_JUICEDROPS\D_JUICEDROPS_042.JPG"/>
          <p:cNvSpPr>
            <a:spLocks noGrp="1" noChangeArrowheads="1"/>
          </p:cNvSpPr>
          <p:nvPr>
            <p:ph type="title"/>
          </p:nvPr>
        </p:nvSpPr>
        <p:spPr/>
        <p:txBody>
          <a:bodyPr/>
          <a:lstStyle/>
          <a:p>
            <a:r>
              <a:rPr lang="en-US" dirty="0">
                <a:solidFill>
                  <a:srgbClr val="FFFF00"/>
                </a:solidFill>
              </a:rPr>
              <a:t>Who Performs the Appraisal?</a:t>
            </a:r>
          </a:p>
        </p:txBody>
      </p:sp>
      <p:sp>
        <p:nvSpPr>
          <p:cNvPr id="29811" name="Rectangle 1139"/>
          <p:cNvSpPr>
            <a:spLocks noGrp="1" noChangeArrowheads="1"/>
          </p:cNvSpPr>
          <p:nvPr>
            <p:ph type="body" sz="half" idx="1"/>
          </p:nvPr>
        </p:nvSpPr>
        <p:spPr/>
        <p:txBody>
          <a:bodyPr/>
          <a:lstStyle/>
          <a:p>
            <a:r>
              <a:rPr lang="en-US"/>
              <a:t>Immediate Supervisor</a:t>
            </a:r>
          </a:p>
          <a:p>
            <a:r>
              <a:rPr lang="en-US"/>
              <a:t>Higher Management</a:t>
            </a:r>
          </a:p>
          <a:p>
            <a:r>
              <a:rPr lang="en-US"/>
              <a:t>Self-Appraisals</a:t>
            </a:r>
          </a:p>
          <a:p>
            <a:r>
              <a:rPr lang="en-US"/>
              <a:t>Peers (Co-Workers)</a:t>
            </a:r>
          </a:p>
        </p:txBody>
      </p:sp>
      <p:sp>
        <p:nvSpPr>
          <p:cNvPr id="29812" name="Rectangle 1140"/>
          <p:cNvSpPr>
            <a:spLocks noGrp="1" noChangeArrowheads="1"/>
          </p:cNvSpPr>
          <p:nvPr>
            <p:ph type="body" sz="half" idx="2"/>
          </p:nvPr>
        </p:nvSpPr>
        <p:spPr/>
        <p:txBody>
          <a:bodyPr/>
          <a:lstStyle/>
          <a:p>
            <a:r>
              <a:rPr lang="en-US"/>
              <a:t>Evaluation Teams</a:t>
            </a:r>
          </a:p>
          <a:p>
            <a:r>
              <a:rPr lang="en-US"/>
              <a:t>Customers</a:t>
            </a:r>
          </a:p>
          <a:p>
            <a:r>
              <a:rPr lang="en-US"/>
              <a:t>“360</a:t>
            </a:r>
            <a:r>
              <a:rPr lang="en-US">
                <a:cs typeface="Times New Roman" pitchFamily="18" charset="0"/>
              </a:rPr>
              <a:t>° Appraisals”</a:t>
            </a:r>
          </a:p>
          <a:p>
            <a:pPr>
              <a:buFontTx/>
              <a:buNone/>
            </a:pPr>
            <a:endParaRPr lang="en-US"/>
          </a:p>
        </p:txBody>
      </p:sp>
    </p:spTree>
    <p:extLst>
      <p:ext uri="{BB962C8B-B14F-4D97-AF65-F5344CB8AC3E}">
        <p14:creationId xmlns:p14="http://schemas.microsoft.com/office/powerpoint/2010/main" val="5103605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sz="2800" b="1" dirty="0" smtClean="0">
                <a:solidFill>
                  <a:srgbClr val="FFFF00"/>
                </a:solidFill>
                <a:latin typeface="Arial" pitchFamily="34" charset="0"/>
                <a:cs typeface="Arial" pitchFamily="34" charset="0"/>
              </a:rPr>
              <a:t>APPRAISAL TYPES</a:t>
            </a:r>
            <a:r>
              <a:rPr lang="en-AU" sz="2800" dirty="0">
                <a:solidFill>
                  <a:srgbClr val="FFFF00"/>
                </a:solidFill>
                <a:latin typeface="Arial" pitchFamily="34" charset="0"/>
                <a:cs typeface="Arial" pitchFamily="34" charset="0"/>
              </a:rPr>
              <a:t/>
            </a:r>
            <a:br>
              <a:rPr lang="en-AU" sz="2800" dirty="0">
                <a:solidFill>
                  <a:srgbClr val="FFFF00"/>
                </a:solidFill>
                <a:latin typeface="Arial" pitchFamily="34" charset="0"/>
                <a:cs typeface="Arial" pitchFamily="34" charset="0"/>
              </a:rPr>
            </a:br>
            <a:endParaRPr lang="en-AU" sz="2800"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457200" y="1143000"/>
            <a:ext cx="8229600" cy="5410200"/>
          </a:xfrm>
        </p:spPr>
        <p:txBody>
          <a:bodyPr>
            <a:noAutofit/>
          </a:bodyPr>
          <a:lstStyle/>
          <a:p>
            <a:pPr algn="just">
              <a:lnSpc>
                <a:spcPct val="80000"/>
              </a:lnSpc>
            </a:pPr>
            <a:r>
              <a:rPr lang="en-US" sz="1800" b="1" u="sng" dirty="0">
                <a:solidFill>
                  <a:srgbClr val="FFFF00"/>
                </a:solidFill>
                <a:latin typeface="Arial" pitchFamily="34" charset="0"/>
                <a:cs typeface="Arial" pitchFamily="34" charset="0"/>
              </a:rPr>
              <a:t>Management by Objectives</a:t>
            </a:r>
            <a:r>
              <a:rPr lang="en-US" sz="1800" dirty="0">
                <a:solidFill>
                  <a:srgbClr val="FFFF00"/>
                </a:solidFill>
                <a:latin typeface="Arial" pitchFamily="34" charset="0"/>
                <a:cs typeface="Arial" pitchFamily="34" charset="0"/>
              </a:rPr>
              <a:t>. </a:t>
            </a:r>
            <a:r>
              <a:rPr lang="en-US" sz="1800" dirty="0" smtClean="0">
                <a:solidFill>
                  <a:srgbClr val="FFFF00"/>
                </a:solidFill>
                <a:latin typeface="Arial" pitchFamily="34" charset="0"/>
                <a:cs typeface="Arial" pitchFamily="34" charset="0"/>
              </a:rPr>
              <a:t>	</a:t>
            </a:r>
            <a:r>
              <a:rPr lang="en-US" sz="1800" dirty="0" smtClean="0">
                <a:latin typeface="Arial" pitchFamily="34" charset="0"/>
                <a:cs typeface="Arial" pitchFamily="34" charset="0"/>
              </a:rPr>
              <a:t>MBO </a:t>
            </a:r>
            <a:r>
              <a:rPr lang="en-US" sz="1800" dirty="0">
                <a:latin typeface="Arial" pitchFamily="34" charset="0"/>
                <a:cs typeface="Arial" pitchFamily="34" charset="0"/>
              </a:rPr>
              <a:t>evaluates how well an employee has accomplished objectives determined to be critical in job performance. </a:t>
            </a:r>
            <a:r>
              <a:rPr lang="en-US" sz="1800" dirty="0" smtClean="0">
                <a:latin typeface="Arial" pitchFamily="34" charset="0"/>
                <a:cs typeface="Arial" pitchFamily="34" charset="0"/>
              </a:rPr>
              <a:t>This </a:t>
            </a:r>
            <a:r>
              <a:rPr lang="en-US" sz="1800" dirty="0">
                <a:latin typeface="Arial" pitchFamily="34" charset="0"/>
                <a:cs typeface="Arial" pitchFamily="34" charset="0"/>
              </a:rPr>
              <a:t>method aligns objectives with quantitative measures such as sales, profits, zero-defect </a:t>
            </a:r>
            <a:r>
              <a:rPr lang="en-US" sz="1800" dirty="0" smtClean="0">
                <a:latin typeface="Arial" pitchFamily="34" charset="0"/>
                <a:cs typeface="Arial" pitchFamily="34" charset="0"/>
              </a:rPr>
              <a:t>, units </a:t>
            </a:r>
            <a:r>
              <a:rPr lang="en-US" sz="1800" dirty="0">
                <a:latin typeface="Arial" pitchFamily="34" charset="0"/>
                <a:cs typeface="Arial" pitchFamily="34" charset="0"/>
              </a:rPr>
              <a:t>produced. </a:t>
            </a:r>
            <a:endParaRPr lang="en-US" sz="1800" dirty="0" smtClean="0">
              <a:latin typeface="Arial" pitchFamily="34" charset="0"/>
              <a:cs typeface="Arial" pitchFamily="34" charset="0"/>
            </a:endParaRPr>
          </a:p>
          <a:p>
            <a:pPr lvl="1" algn="just">
              <a:lnSpc>
                <a:spcPct val="80000"/>
              </a:lnSpc>
            </a:pPr>
            <a:endParaRPr lang="en-US" sz="1800" dirty="0">
              <a:latin typeface="Arial" pitchFamily="34" charset="0"/>
              <a:cs typeface="Arial" pitchFamily="34" charset="0"/>
            </a:endParaRPr>
          </a:p>
          <a:p>
            <a:pPr algn="just"/>
            <a:r>
              <a:rPr lang="en-US" sz="1800" b="1" u="sng" dirty="0" smtClean="0">
                <a:solidFill>
                  <a:srgbClr val="FFFF00"/>
                </a:solidFill>
                <a:latin typeface="Arial" pitchFamily="34" charset="0"/>
                <a:cs typeface="Arial" pitchFamily="34" charset="0"/>
              </a:rPr>
              <a:t>360 Degree Performance</a:t>
            </a:r>
            <a:r>
              <a:rPr lang="en-US" sz="1800" b="1" dirty="0" smtClean="0">
                <a:solidFill>
                  <a:srgbClr val="FFFF00"/>
                </a:solidFill>
                <a:latin typeface="Arial" pitchFamily="34" charset="0"/>
                <a:cs typeface="Arial" pitchFamily="34" charset="0"/>
              </a:rPr>
              <a:t> 	</a:t>
            </a:r>
            <a:r>
              <a:rPr lang="en-US" sz="1800" dirty="0" smtClean="0">
                <a:latin typeface="Arial" pitchFamily="34" charset="0"/>
                <a:cs typeface="Arial" pitchFamily="34" charset="0"/>
              </a:rPr>
              <a:t>Multi-source Feedback which </a:t>
            </a:r>
            <a:r>
              <a:rPr lang="en-US" sz="1800" dirty="0">
                <a:latin typeface="Arial" pitchFamily="34" charset="0"/>
                <a:cs typeface="Arial" pitchFamily="34" charset="0"/>
              </a:rPr>
              <a:t>involves evaluation by all the members of the organization that are in connection with the person in question including himself, his peers, sub-ordinates, supervisors and even the external customers. It usually starts off with self-evaluation but afterwards all relevant supervisors, peers and sub-ordinates evaluate the person in question. This is a modern tool in performance evaluation. </a:t>
            </a:r>
            <a:endParaRPr lang="en-US" sz="1800" dirty="0" smtClean="0">
              <a:latin typeface="Arial" pitchFamily="34" charset="0"/>
              <a:cs typeface="Arial" pitchFamily="34" charset="0"/>
            </a:endParaRPr>
          </a:p>
          <a:p>
            <a:pPr algn="just"/>
            <a:endParaRPr lang="en-US" sz="1800" dirty="0" smtClean="0">
              <a:latin typeface="Arial" pitchFamily="34" charset="0"/>
              <a:cs typeface="Arial" pitchFamily="34" charset="0"/>
            </a:endParaRPr>
          </a:p>
          <a:p>
            <a:pPr algn="just"/>
            <a:r>
              <a:rPr lang="en-US" sz="1800" b="1" u="sng" dirty="0" smtClean="0">
                <a:solidFill>
                  <a:srgbClr val="FFFF00"/>
                </a:solidFill>
                <a:latin typeface="Arial" pitchFamily="34" charset="0"/>
                <a:cs typeface="Arial" pitchFamily="34" charset="0"/>
              </a:rPr>
              <a:t>Peer Appraisal </a:t>
            </a:r>
            <a:r>
              <a:rPr lang="en-US" sz="1800" dirty="0">
                <a:latin typeface="Arial" pitchFamily="34" charset="0"/>
                <a:cs typeface="Arial" pitchFamily="34" charset="0"/>
              </a:rPr>
              <a:t> </a:t>
            </a:r>
            <a:r>
              <a:rPr lang="en-US" sz="1800" dirty="0" smtClean="0">
                <a:latin typeface="Arial" pitchFamily="34" charset="0"/>
                <a:cs typeface="Arial" pitchFamily="34" charset="0"/>
              </a:rPr>
              <a:t>   Performance </a:t>
            </a:r>
            <a:r>
              <a:rPr lang="en-US" sz="1800" dirty="0">
                <a:latin typeface="Arial" pitchFamily="34" charset="0"/>
                <a:cs typeface="Arial" pitchFamily="34" charset="0"/>
              </a:rPr>
              <a:t>appraisal done by one’s fellow </a:t>
            </a:r>
            <a:r>
              <a:rPr lang="en-US" sz="1800" dirty="0" smtClean="0">
                <a:latin typeface="Arial" pitchFamily="34" charset="0"/>
                <a:cs typeface="Arial" pitchFamily="34" charset="0"/>
              </a:rPr>
              <a:t>employees</a:t>
            </a:r>
          </a:p>
          <a:p>
            <a:pPr algn="just"/>
            <a:endParaRPr lang="en-US" sz="1800" dirty="0">
              <a:latin typeface="Arial" pitchFamily="34" charset="0"/>
              <a:cs typeface="Arial" pitchFamily="34" charset="0"/>
            </a:endParaRPr>
          </a:p>
          <a:p>
            <a:pPr algn="just"/>
            <a:r>
              <a:rPr lang="en-US" sz="1800" b="1" u="sng" dirty="0" smtClean="0">
                <a:solidFill>
                  <a:srgbClr val="FFFF00"/>
                </a:solidFill>
                <a:latin typeface="Arial" pitchFamily="34" charset="0"/>
                <a:cs typeface="Arial" pitchFamily="34" charset="0"/>
              </a:rPr>
              <a:t>Team Performance Appraisal</a:t>
            </a:r>
            <a:r>
              <a:rPr lang="en-US" sz="1800" dirty="0" smtClean="0">
                <a:latin typeface="Arial" pitchFamily="34" charset="0"/>
                <a:cs typeface="Arial" pitchFamily="34" charset="0"/>
              </a:rPr>
              <a:t> </a:t>
            </a:r>
            <a:r>
              <a:rPr lang="en-US" sz="1800" dirty="0">
                <a:latin typeface="Arial" pitchFamily="34" charset="0"/>
                <a:cs typeface="Arial" pitchFamily="34" charset="0"/>
              </a:rPr>
              <a:t>based on TQM concepts, that recognizes team accomplishment rather than individual performance</a:t>
            </a:r>
            <a:endParaRPr lang="en-US" sz="1800" dirty="0" smtClean="0">
              <a:latin typeface="Arial" pitchFamily="34" charset="0"/>
              <a:cs typeface="Arial" pitchFamily="34" charset="0"/>
            </a:endParaRPr>
          </a:p>
          <a:p>
            <a:pPr marL="0" indent="0" algn="just">
              <a:buNone/>
            </a:pPr>
            <a:endParaRPr lang="en-AU" sz="1800" dirty="0">
              <a:latin typeface="Arial" pitchFamily="34" charset="0"/>
              <a:cs typeface="Arial" pitchFamily="34" charset="0"/>
            </a:endParaRPr>
          </a:p>
        </p:txBody>
      </p:sp>
    </p:spTree>
    <p:extLst>
      <p:ext uri="{BB962C8B-B14F-4D97-AF65-F5344CB8AC3E}">
        <p14:creationId xmlns:p14="http://schemas.microsoft.com/office/powerpoint/2010/main" val="40813389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39" name="Rectangle 1059" descr="E:\MULTIMEDIA\D_JUICEDROPS\D_JUICEDROPS_042.JPG"/>
          <p:cNvSpPr>
            <a:spLocks noGrp="1" noChangeArrowheads="1"/>
          </p:cNvSpPr>
          <p:nvPr>
            <p:ph type="title"/>
          </p:nvPr>
        </p:nvSpPr>
        <p:spPr>
          <a:xfrm>
            <a:off x="457200" y="274638"/>
            <a:ext cx="8229600" cy="868362"/>
          </a:xfrm>
          <a:noFill/>
          <a:ln>
            <a:solidFill>
              <a:srgbClr val="FFFF00"/>
            </a:solidFill>
          </a:ln>
        </p:spPr>
        <p:txBody>
          <a:bodyPr>
            <a:normAutofit/>
          </a:bodyPr>
          <a:lstStyle/>
          <a:p>
            <a:r>
              <a:rPr lang="en-US" sz="3600" dirty="0">
                <a:solidFill>
                  <a:srgbClr val="FFFF00"/>
                </a:solidFill>
                <a:latin typeface="Arial" pitchFamily="34" charset="0"/>
                <a:cs typeface="Arial" pitchFamily="34" charset="0"/>
              </a:rPr>
              <a:t>The 360º Appraisal Interview</a:t>
            </a:r>
          </a:p>
        </p:txBody>
      </p:sp>
      <p:grpSp>
        <p:nvGrpSpPr>
          <p:cNvPr id="72761" name="Group 1081"/>
          <p:cNvGrpSpPr>
            <a:grpSpLocks/>
          </p:cNvGrpSpPr>
          <p:nvPr/>
        </p:nvGrpSpPr>
        <p:grpSpPr bwMode="auto">
          <a:xfrm>
            <a:off x="990600" y="1572185"/>
            <a:ext cx="7275079" cy="4600015"/>
            <a:chOff x="1151" y="1007"/>
            <a:chExt cx="5041" cy="3284"/>
          </a:xfrm>
        </p:grpSpPr>
        <p:grpSp>
          <p:nvGrpSpPr>
            <p:cNvPr id="72760" name="Group 1080"/>
            <p:cNvGrpSpPr>
              <a:grpSpLocks/>
            </p:cNvGrpSpPr>
            <p:nvPr/>
          </p:nvGrpSpPr>
          <p:grpSpPr bwMode="auto">
            <a:xfrm>
              <a:off x="1151" y="1007"/>
              <a:ext cx="5041" cy="3284"/>
              <a:chOff x="1151" y="1007"/>
              <a:chExt cx="5041" cy="3284"/>
            </a:xfrm>
          </p:grpSpPr>
          <p:sp>
            <p:nvSpPr>
              <p:cNvPr id="72708" name="Text Box 1028"/>
              <p:cNvSpPr txBox="1">
                <a:spLocks noChangeArrowheads="1"/>
              </p:cNvSpPr>
              <p:nvPr/>
            </p:nvSpPr>
            <p:spPr bwMode="auto">
              <a:xfrm>
                <a:off x="3023" y="2233"/>
                <a:ext cx="1296" cy="72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buFontTx/>
                  <a:buNone/>
                </a:pPr>
                <a:r>
                  <a:rPr lang="en-US" b="1" dirty="0"/>
                  <a:t>Individual    Staff</a:t>
                </a:r>
              </a:p>
              <a:p>
                <a:pPr algn="ctr">
                  <a:spcBef>
                    <a:spcPct val="50000"/>
                  </a:spcBef>
                  <a:buFontTx/>
                  <a:buNone/>
                </a:pPr>
                <a:r>
                  <a:rPr lang="en-US" sz="1300" b="1" i="1" dirty="0"/>
                  <a:t>Self-Assessment</a:t>
                </a:r>
              </a:p>
            </p:txBody>
          </p:sp>
          <p:sp>
            <p:nvSpPr>
              <p:cNvPr id="72709" name="Text Box 1029"/>
              <p:cNvSpPr txBox="1">
                <a:spLocks noChangeArrowheads="1"/>
              </p:cNvSpPr>
              <p:nvPr/>
            </p:nvSpPr>
            <p:spPr bwMode="auto">
              <a:xfrm>
                <a:off x="3023" y="1007"/>
                <a:ext cx="1296" cy="288"/>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buFontTx/>
                  <a:buNone/>
                </a:pPr>
                <a:r>
                  <a:rPr lang="en-US" b="1"/>
                  <a:t>Supervisor</a:t>
                </a:r>
              </a:p>
            </p:txBody>
          </p:sp>
          <p:sp>
            <p:nvSpPr>
              <p:cNvPr id="72710" name="Text Box 1030"/>
              <p:cNvSpPr txBox="1">
                <a:spLocks noChangeArrowheads="1"/>
              </p:cNvSpPr>
              <p:nvPr/>
            </p:nvSpPr>
            <p:spPr bwMode="auto">
              <a:xfrm>
                <a:off x="1583" y="1614"/>
                <a:ext cx="1296" cy="288"/>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buFontTx/>
                  <a:buNone/>
                </a:pPr>
                <a:r>
                  <a:rPr lang="en-US" b="1"/>
                  <a:t>Other Superiors</a:t>
                </a:r>
              </a:p>
            </p:txBody>
          </p:sp>
          <p:sp>
            <p:nvSpPr>
              <p:cNvPr id="72711" name="Text Box 1031"/>
              <p:cNvSpPr txBox="1">
                <a:spLocks noChangeArrowheads="1"/>
              </p:cNvSpPr>
              <p:nvPr/>
            </p:nvSpPr>
            <p:spPr bwMode="auto">
              <a:xfrm>
                <a:off x="1151" y="2447"/>
                <a:ext cx="1296" cy="288"/>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buFontTx/>
                  <a:buNone/>
                </a:pPr>
                <a:r>
                  <a:rPr lang="en-US" b="1"/>
                  <a:t>Peers</a:t>
                </a:r>
              </a:p>
            </p:txBody>
          </p:sp>
          <p:sp>
            <p:nvSpPr>
              <p:cNvPr id="72712" name="Text Box 1032"/>
              <p:cNvSpPr txBox="1">
                <a:spLocks noChangeArrowheads="1"/>
              </p:cNvSpPr>
              <p:nvPr/>
            </p:nvSpPr>
            <p:spPr bwMode="auto">
              <a:xfrm>
                <a:off x="1583" y="3310"/>
                <a:ext cx="1296" cy="288"/>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buFontTx/>
                  <a:buNone/>
                </a:pPr>
                <a:r>
                  <a:rPr lang="en-US" b="1"/>
                  <a:t>Teams</a:t>
                </a:r>
              </a:p>
            </p:txBody>
          </p:sp>
          <p:sp>
            <p:nvSpPr>
              <p:cNvPr id="72713" name="Text Box 1033"/>
              <p:cNvSpPr txBox="1">
                <a:spLocks noChangeArrowheads="1"/>
              </p:cNvSpPr>
              <p:nvPr/>
            </p:nvSpPr>
            <p:spPr bwMode="auto">
              <a:xfrm>
                <a:off x="3023" y="4003"/>
                <a:ext cx="1296" cy="288"/>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buFontTx/>
                  <a:buNone/>
                </a:pPr>
                <a:r>
                  <a:rPr lang="en-US" b="1"/>
                  <a:t>Sub-Ordinates</a:t>
                </a:r>
              </a:p>
            </p:txBody>
          </p:sp>
          <p:sp>
            <p:nvSpPr>
              <p:cNvPr id="72714" name="Text Box 1034"/>
              <p:cNvSpPr txBox="1">
                <a:spLocks noChangeArrowheads="1"/>
              </p:cNvSpPr>
              <p:nvPr/>
            </p:nvSpPr>
            <p:spPr bwMode="auto">
              <a:xfrm>
                <a:off x="4433" y="3310"/>
                <a:ext cx="1296" cy="288"/>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buFontTx/>
                  <a:buNone/>
                </a:pPr>
                <a:r>
                  <a:rPr lang="en-US" b="1"/>
                  <a:t>Teams</a:t>
                </a:r>
              </a:p>
            </p:txBody>
          </p:sp>
          <p:sp>
            <p:nvSpPr>
              <p:cNvPr id="72715" name="Text Box 1035"/>
              <p:cNvSpPr txBox="1">
                <a:spLocks noChangeArrowheads="1"/>
              </p:cNvSpPr>
              <p:nvPr/>
            </p:nvSpPr>
            <p:spPr bwMode="auto">
              <a:xfrm>
                <a:off x="4896" y="2447"/>
                <a:ext cx="1296" cy="288"/>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buFontTx/>
                  <a:buNone/>
                </a:pPr>
                <a:r>
                  <a:rPr lang="en-US" b="1"/>
                  <a:t>Customers</a:t>
                </a:r>
              </a:p>
            </p:txBody>
          </p:sp>
          <p:sp>
            <p:nvSpPr>
              <p:cNvPr id="72716" name="Text Box 1036"/>
              <p:cNvSpPr txBox="1">
                <a:spLocks noChangeArrowheads="1"/>
              </p:cNvSpPr>
              <p:nvPr/>
            </p:nvSpPr>
            <p:spPr bwMode="auto">
              <a:xfrm>
                <a:off x="4433" y="1614"/>
                <a:ext cx="1296" cy="288"/>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buFontTx/>
                  <a:buNone/>
                </a:pPr>
                <a:r>
                  <a:rPr lang="en-US" b="1"/>
                  <a:t>Other Superiors</a:t>
                </a:r>
              </a:p>
            </p:txBody>
          </p:sp>
        </p:grpSp>
        <p:grpSp>
          <p:nvGrpSpPr>
            <p:cNvPr id="72758" name="Group 1078"/>
            <p:cNvGrpSpPr>
              <a:grpSpLocks/>
            </p:cNvGrpSpPr>
            <p:nvPr/>
          </p:nvGrpSpPr>
          <p:grpSpPr bwMode="auto">
            <a:xfrm>
              <a:off x="1799" y="1151"/>
              <a:ext cx="3745" cy="2996"/>
              <a:chOff x="1799" y="1151"/>
              <a:chExt cx="3745" cy="2996"/>
            </a:xfrm>
          </p:grpSpPr>
          <p:cxnSp>
            <p:nvCxnSpPr>
              <p:cNvPr id="72740" name="AutoShape 1060"/>
              <p:cNvCxnSpPr>
                <a:cxnSpLocks noChangeShapeType="1"/>
                <a:stCxn id="72709" idx="1"/>
                <a:endCxn id="72710" idx="0"/>
              </p:cNvCxnSpPr>
              <p:nvPr/>
            </p:nvCxnSpPr>
            <p:spPr bwMode="auto">
              <a:xfrm rot="10800000" flipV="1">
                <a:off x="2231" y="1151"/>
                <a:ext cx="792" cy="463"/>
              </a:xfrm>
              <a:prstGeom prst="curvedConnector2">
                <a:avLst/>
              </a:prstGeom>
              <a:noFill/>
              <a:ln w="25400">
                <a:solidFill>
                  <a:schemeClr val="tx1"/>
                </a:solidFill>
                <a:round/>
                <a:headEnd type="triangle" w="lg" len="sm"/>
                <a:tailEnd type="triangle"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41" name="AutoShape 1061"/>
              <p:cNvCxnSpPr>
                <a:cxnSpLocks noChangeShapeType="1"/>
                <a:stCxn id="72709" idx="3"/>
                <a:endCxn id="72716" idx="0"/>
              </p:cNvCxnSpPr>
              <p:nvPr/>
            </p:nvCxnSpPr>
            <p:spPr bwMode="auto">
              <a:xfrm>
                <a:off x="4319" y="1151"/>
                <a:ext cx="762" cy="463"/>
              </a:xfrm>
              <a:prstGeom prst="curvedConnector2">
                <a:avLst/>
              </a:prstGeom>
              <a:noFill/>
              <a:ln w="25400">
                <a:solidFill>
                  <a:schemeClr val="tx1"/>
                </a:solidFill>
                <a:round/>
                <a:headEnd type="triangle" w="lg" len="sm"/>
                <a:tailEnd type="triangle"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42" name="AutoShape 1062"/>
              <p:cNvCxnSpPr>
                <a:cxnSpLocks noChangeShapeType="1"/>
                <a:stCxn id="72716" idx="2"/>
                <a:endCxn id="72715" idx="0"/>
              </p:cNvCxnSpPr>
              <p:nvPr/>
            </p:nvCxnSpPr>
            <p:spPr bwMode="auto">
              <a:xfrm rot="16200000" flipH="1">
                <a:off x="5040" y="1943"/>
                <a:ext cx="545" cy="463"/>
              </a:xfrm>
              <a:prstGeom prst="curvedConnector3">
                <a:avLst>
                  <a:gd name="adj1" fmla="val 49907"/>
                </a:avLst>
              </a:prstGeom>
              <a:noFill/>
              <a:ln w="25400">
                <a:solidFill>
                  <a:schemeClr val="tx1"/>
                </a:solidFill>
                <a:round/>
                <a:headEnd type="triangle" w="lg" len="sm"/>
                <a:tailEnd type="triangle"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43" name="AutoShape 1063"/>
              <p:cNvCxnSpPr>
                <a:cxnSpLocks noChangeShapeType="1"/>
                <a:stCxn id="72715" idx="2"/>
                <a:endCxn id="72714" idx="0"/>
              </p:cNvCxnSpPr>
              <p:nvPr/>
            </p:nvCxnSpPr>
            <p:spPr bwMode="auto">
              <a:xfrm rot="5400000">
                <a:off x="5025" y="2791"/>
                <a:ext cx="575" cy="463"/>
              </a:xfrm>
              <a:prstGeom prst="curvedConnector3">
                <a:avLst>
                  <a:gd name="adj1" fmla="val 49912"/>
                </a:avLst>
              </a:prstGeom>
              <a:noFill/>
              <a:ln w="25400">
                <a:solidFill>
                  <a:schemeClr val="tx1"/>
                </a:solidFill>
                <a:round/>
                <a:headEnd type="triangle" w="lg" len="sm"/>
                <a:tailEnd type="triangle"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44" name="AutoShape 1064"/>
              <p:cNvCxnSpPr>
                <a:cxnSpLocks noChangeShapeType="1"/>
                <a:stCxn id="72714" idx="2"/>
                <a:endCxn id="72713" idx="3"/>
              </p:cNvCxnSpPr>
              <p:nvPr/>
            </p:nvCxnSpPr>
            <p:spPr bwMode="auto">
              <a:xfrm rot="5400000">
                <a:off x="4425" y="3492"/>
                <a:ext cx="549" cy="762"/>
              </a:xfrm>
              <a:prstGeom prst="curvedConnector2">
                <a:avLst/>
              </a:prstGeom>
              <a:noFill/>
              <a:ln w="25400">
                <a:solidFill>
                  <a:schemeClr val="tx1"/>
                </a:solidFill>
                <a:round/>
                <a:headEnd type="triangle" w="lg" len="sm"/>
                <a:tailEnd type="triangle"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45" name="AutoShape 1065"/>
              <p:cNvCxnSpPr>
                <a:cxnSpLocks noChangeShapeType="1"/>
                <a:stCxn id="72713" idx="1"/>
                <a:endCxn id="72712" idx="2"/>
              </p:cNvCxnSpPr>
              <p:nvPr/>
            </p:nvCxnSpPr>
            <p:spPr bwMode="auto">
              <a:xfrm rot="10800000">
                <a:off x="2231" y="3598"/>
                <a:ext cx="792" cy="549"/>
              </a:xfrm>
              <a:prstGeom prst="curvedConnector2">
                <a:avLst/>
              </a:prstGeom>
              <a:noFill/>
              <a:ln w="25400">
                <a:solidFill>
                  <a:schemeClr val="tx1"/>
                </a:solidFill>
                <a:round/>
                <a:headEnd type="triangle" w="lg" len="sm"/>
                <a:tailEnd type="triangle"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46" name="AutoShape 1066"/>
              <p:cNvCxnSpPr>
                <a:cxnSpLocks noChangeShapeType="1"/>
                <a:stCxn id="72712" idx="0"/>
                <a:endCxn id="72711" idx="2"/>
              </p:cNvCxnSpPr>
              <p:nvPr/>
            </p:nvCxnSpPr>
            <p:spPr bwMode="auto">
              <a:xfrm rot="5400000" flipH="1">
                <a:off x="1727" y="2807"/>
                <a:ext cx="575" cy="432"/>
              </a:xfrm>
              <a:prstGeom prst="curvedConnector3">
                <a:avLst>
                  <a:gd name="adj1" fmla="val 49912"/>
                </a:avLst>
              </a:prstGeom>
              <a:noFill/>
              <a:ln w="25400">
                <a:solidFill>
                  <a:schemeClr val="tx1"/>
                </a:solidFill>
                <a:round/>
                <a:headEnd type="triangle" w="lg" len="sm"/>
                <a:tailEnd type="triangle"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47" name="AutoShape 1067"/>
              <p:cNvCxnSpPr>
                <a:cxnSpLocks noChangeShapeType="1"/>
                <a:stCxn id="72711" idx="0"/>
                <a:endCxn id="72710" idx="2"/>
              </p:cNvCxnSpPr>
              <p:nvPr/>
            </p:nvCxnSpPr>
            <p:spPr bwMode="auto">
              <a:xfrm rot="16200000">
                <a:off x="1742" y="1959"/>
                <a:ext cx="545" cy="432"/>
              </a:xfrm>
              <a:prstGeom prst="curvedConnector3">
                <a:avLst>
                  <a:gd name="adj1" fmla="val 49907"/>
                </a:avLst>
              </a:prstGeom>
              <a:noFill/>
              <a:ln w="25400">
                <a:solidFill>
                  <a:schemeClr val="tx1"/>
                </a:solidFill>
                <a:round/>
                <a:headEnd type="triangle" w="lg" len="sm"/>
                <a:tailEnd type="triangle"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2759" name="Group 1079"/>
            <p:cNvGrpSpPr>
              <a:grpSpLocks/>
            </p:cNvGrpSpPr>
            <p:nvPr/>
          </p:nvGrpSpPr>
          <p:grpSpPr bwMode="auto">
            <a:xfrm>
              <a:off x="2447" y="1295"/>
              <a:ext cx="2449" cy="2708"/>
              <a:chOff x="2447" y="1295"/>
              <a:chExt cx="2449" cy="2708"/>
            </a:xfrm>
          </p:grpSpPr>
          <p:cxnSp>
            <p:nvCxnSpPr>
              <p:cNvPr id="72749" name="AutoShape 1069"/>
              <p:cNvCxnSpPr>
                <a:cxnSpLocks noChangeShapeType="1"/>
                <a:stCxn id="72708" idx="3"/>
                <a:endCxn id="72715" idx="1"/>
              </p:cNvCxnSpPr>
              <p:nvPr/>
            </p:nvCxnSpPr>
            <p:spPr bwMode="auto">
              <a:xfrm flipV="1">
                <a:off x="4319" y="2591"/>
                <a:ext cx="577" cy="2"/>
              </a:xfrm>
              <a:prstGeom prst="straightConnector1">
                <a:avLst/>
              </a:prstGeom>
              <a:noFill/>
              <a:ln w="25400">
                <a:solidFill>
                  <a:schemeClr val="tx1"/>
                </a:solidFill>
                <a:round/>
                <a:headEnd type="triangle" w="lg" len="sm"/>
                <a:tailEnd type="triangle"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50" name="AutoShape 1070"/>
              <p:cNvCxnSpPr>
                <a:cxnSpLocks noChangeShapeType="1"/>
                <a:stCxn id="72708" idx="1"/>
                <a:endCxn id="72711" idx="3"/>
              </p:cNvCxnSpPr>
              <p:nvPr/>
            </p:nvCxnSpPr>
            <p:spPr bwMode="auto">
              <a:xfrm flipH="1" flipV="1">
                <a:off x="2447" y="2591"/>
                <a:ext cx="576" cy="2"/>
              </a:xfrm>
              <a:prstGeom prst="straightConnector1">
                <a:avLst/>
              </a:prstGeom>
              <a:noFill/>
              <a:ln w="25400">
                <a:solidFill>
                  <a:schemeClr val="tx1"/>
                </a:solidFill>
                <a:round/>
                <a:headEnd type="triangle" w="lg" len="sm"/>
                <a:tailEnd type="triangle"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51" name="AutoShape 1071"/>
              <p:cNvCxnSpPr>
                <a:cxnSpLocks noChangeShapeType="1"/>
                <a:stCxn id="72708" idx="2"/>
                <a:endCxn id="72713" idx="0"/>
              </p:cNvCxnSpPr>
              <p:nvPr/>
            </p:nvCxnSpPr>
            <p:spPr bwMode="auto">
              <a:xfrm>
                <a:off x="3671" y="2953"/>
                <a:ext cx="0" cy="1050"/>
              </a:xfrm>
              <a:prstGeom prst="straightConnector1">
                <a:avLst/>
              </a:prstGeom>
              <a:noFill/>
              <a:ln w="25400">
                <a:solidFill>
                  <a:schemeClr val="tx1"/>
                </a:solidFill>
                <a:round/>
                <a:headEnd type="triangle" w="lg" len="sm"/>
                <a:tailEnd type="triangle"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752" name="AutoShape 1072"/>
              <p:cNvCxnSpPr>
                <a:cxnSpLocks noChangeShapeType="1"/>
                <a:stCxn id="72708" idx="0"/>
                <a:endCxn id="72709" idx="2"/>
              </p:cNvCxnSpPr>
              <p:nvPr/>
            </p:nvCxnSpPr>
            <p:spPr bwMode="auto">
              <a:xfrm flipV="1">
                <a:off x="3671" y="1295"/>
                <a:ext cx="0" cy="938"/>
              </a:xfrm>
              <a:prstGeom prst="straightConnector1">
                <a:avLst/>
              </a:prstGeom>
              <a:noFill/>
              <a:ln w="25400">
                <a:solidFill>
                  <a:schemeClr val="tx1"/>
                </a:solidFill>
                <a:round/>
                <a:headEnd type="triangle" w="lg" len="sm"/>
                <a:tailEnd type="triangle"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754" name="Line 1074"/>
              <p:cNvSpPr>
                <a:spLocks noChangeShapeType="1"/>
              </p:cNvSpPr>
              <p:nvPr/>
            </p:nvSpPr>
            <p:spPr bwMode="auto">
              <a:xfrm flipH="1">
                <a:off x="2931" y="3024"/>
                <a:ext cx="402" cy="401"/>
              </a:xfrm>
              <a:prstGeom prst="line">
                <a:avLst/>
              </a:prstGeom>
              <a:noFill/>
              <a:ln w="25400">
                <a:solidFill>
                  <a:schemeClr val="tx1"/>
                </a:solidFill>
                <a:round/>
                <a:headEnd type="triangle" w="lg" len="sm"/>
                <a:tailEnd type="triangle"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72755" name="Line 1075"/>
              <p:cNvSpPr>
                <a:spLocks noChangeShapeType="1"/>
              </p:cNvSpPr>
              <p:nvPr/>
            </p:nvSpPr>
            <p:spPr bwMode="auto">
              <a:xfrm flipH="1">
                <a:off x="3942" y="1762"/>
                <a:ext cx="402" cy="401"/>
              </a:xfrm>
              <a:prstGeom prst="line">
                <a:avLst/>
              </a:prstGeom>
              <a:noFill/>
              <a:ln w="25400">
                <a:solidFill>
                  <a:schemeClr val="tx1"/>
                </a:solidFill>
                <a:round/>
                <a:headEnd type="triangle" w="lg" len="sm"/>
                <a:tailEnd type="triangle"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72756" name="Line 1076"/>
              <p:cNvSpPr>
                <a:spLocks noChangeShapeType="1"/>
              </p:cNvSpPr>
              <p:nvPr/>
            </p:nvSpPr>
            <p:spPr bwMode="auto">
              <a:xfrm rot="5400000" flipH="1">
                <a:off x="3953" y="3039"/>
                <a:ext cx="402" cy="401"/>
              </a:xfrm>
              <a:prstGeom prst="line">
                <a:avLst/>
              </a:prstGeom>
              <a:noFill/>
              <a:ln w="25400">
                <a:solidFill>
                  <a:schemeClr val="tx1"/>
                </a:solidFill>
                <a:round/>
                <a:headEnd type="triangle" w="lg" len="sm"/>
                <a:tailEnd type="triangle"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72757" name="Line 1077"/>
              <p:cNvSpPr>
                <a:spLocks noChangeShapeType="1"/>
              </p:cNvSpPr>
              <p:nvPr/>
            </p:nvSpPr>
            <p:spPr bwMode="auto">
              <a:xfrm rot="5400000" flipH="1">
                <a:off x="2908" y="1746"/>
                <a:ext cx="402" cy="401"/>
              </a:xfrm>
              <a:prstGeom prst="line">
                <a:avLst/>
              </a:prstGeom>
              <a:noFill/>
              <a:ln w="25400">
                <a:solidFill>
                  <a:schemeClr val="tx1"/>
                </a:solidFill>
                <a:round/>
                <a:headEnd type="triangle" w="lg" len="sm"/>
                <a:tailEnd type="triangle" w="lg"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grpSp>
      </p:grpSp>
    </p:spTree>
    <p:extLst>
      <p:ext uri="{BB962C8B-B14F-4D97-AF65-F5344CB8AC3E}">
        <p14:creationId xmlns:p14="http://schemas.microsoft.com/office/powerpoint/2010/main" val="446349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2761"/>
                                        </p:tgtEl>
                                        <p:attrNameLst>
                                          <p:attrName>style.visibility</p:attrName>
                                        </p:attrNameLst>
                                      </p:cBhvr>
                                      <p:to>
                                        <p:strVal val="visible"/>
                                      </p:to>
                                    </p:set>
                                    <p:animEffect transition="in" filter="dissolve">
                                      <p:cBhvr>
                                        <p:cTn id="7" dur="500"/>
                                        <p:tgtEl>
                                          <p:spTgt spid="727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563562"/>
          </a:xfrm>
        </p:spPr>
        <p:txBody>
          <a:bodyPr>
            <a:normAutofit fontScale="90000"/>
          </a:bodyPr>
          <a:lstStyle/>
          <a:p>
            <a:r>
              <a:rPr lang="en-AU" b="1" dirty="0">
                <a:solidFill>
                  <a:srgbClr val="FFFF00"/>
                </a:solidFill>
              </a:rPr>
              <a:t>Employee Performance Evaluations</a:t>
            </a:r>
            <a:br>
              <a:rPr lang="en-AU" b="1" dirty="0">
                <a:solidFill>
                  <a:srgbClr val="FFFF00"/>
                </a:solidFill>
              </a:rPr>
            </a:br>
            <a:endParaRPr lang="en-AU" dirty="0">
              <a:solidFill>
                <a:srgbClr val="FFFF00"/>
              </a:solidFill>
            </a:endParaRPr>
          </a:p>
        </p:txBody>
      </p:sp>
      <p:sp>
        <p:nvSpPr>
          <p:cNvPr id="4" name="Content Placeholder 3"/>
          <p:cNvSpPr>
            <a:spLocks noGrp="1"/>
          </p:cNvSpPr>
          <p:nvPr>
            <p:ph idx="1"/>
          </p:nvPr>
        </p:nvSpPr>
        <p:spPr>
          <a:xfrm>
            <a:off x="457200" y="762000"/>
            <a:ext cx="8458200" cy="6019800"/>
          </a:xfrm>
        </p:spPr>
        <p:txBody>
          <a:bodyPr>
            <a:noAutofit/>
          </a:bodyPr>
          <a:lstStyle/>
          <a:p>
            <a:pPr algn="just" fontAlgn="t"/>
            <a:r>
              <a:rPr lang="en-AU" sz="2300" b="1" dirty="0" smtClean="0">
                <a:solidFill>
                  <a:srgbClr val="FFFF00"/>
                </a:solidFill>
                <a:latin typeface="Arial" pitchFamily="34" charset="0"/>
                <a:cs typeface="Arial" pitchFamily="34" charset="0"/>
              </a:rPr>
              <a:t>Everyone </a:t>
            </a:r>
            <a:r>
              <a:rPr lang="en-AU" sz="2300" b="1" dirty="0">
                <a:solidFill>
                  <a:srgbClr val="FFFF00"/>
                </a:solidFill>
                <a:latin typeface="Arial" pitchFamily="34" charset="0"/>
                <a:cs typeface="Arial" pitchFamily="34" charset="0"/>
              </a:rPr>
              <a:t>is entitled to be stupid, but some abuse the privilege.</a:t>
            </a:r>
          </a:p>
          <a:p>
            <a:pPr algn="just" fontAlgn="t"/>
            <a:r>
              <a:rPr lang="en-AU" sz="2300" b="1" dirty="0" smtClean="0">
                <a:solidFill>
                  <a:srgbClr val="FF0000"/>
                </a:solidFill>
                <a:latin typeface="Arial" pitchFamily="34" charset="0"/>
                <a:cs typeface="Arial" pitchFamily="34" charset="0"/>
              </a:rPr>
              <a:t>Since </a:t>
            </a:r>
            <a:r>
              <a:rPr lang="en-AU" sz="2300" b="1" dirty="0">
                <a:solidFill>
                  <a:srgbClr val="FF0000"/>
                </a:solidFill>
                <a:latin typeface="Arial" pitchFamily="34" charset="0"/>
                <a:cs typeface="Arial" pitchFamily="34" charset="0"/>
              </a:rPr>
              <a:t>my last report, he has reached rock bottom and has started to dig.</a:t>
            </a:r>
          </a:p>
          <a:p>
            <a:pPr algn="just" fontAlgn="t"/>
            <a:r>
              <a:rPr lang="en-AU" sz="2300" b="1" dirty="0">
                <a:solidFill>
                  <a:srgbClr val="C00000"/>
                </a:solidFill>
                <a:latin typeface="Arial" pitchFamily="34" charset="0"/>
                <a:cs typeface="Arial" pitchFamily="34" charset="0"/>
              </a:rPr>
              <a:t>His men would follow him anywhere, but only out of </a:t>
            </a:r>
            <a:r>
              <a:rPr lang="en-AU" sz="2300" b="1" dirty="0" smtClean="0">
                <a:solidFill>
                  <a:srgbClr val="C00000"/>
                </a:solidFill>
                <a:latin typeface="Arial" pitchFamily="34" charset="0"/>
                <a:cs typeface="Arial" pitchFamily="34" charset="0"/>
              </a:rPr>
              <a:t>curiosity</a:t>
            </a:r>
            <a:r>
              <a:rPr lang="en-AU" sz="2300" b="1" dirty="0">
                <a:solidFill>
                  <a:srgbClr val="C00000"/>
                </a:solidFill>
                <a:latin typeface="Arial" pitchFamily="34" charset="0"/>
                <a:cs typeface="Arial" pitchFamily="34" charset="0"/>
              </a:rPr>
              <a:t>.</a:t>
            </a:r>
          </a:p>
          <a:p>
            <a:pPr algn="just" fontAlgn="t"/>
            <a:r>
              <a:rPr lang="en-AU" sz="2300" b="1" dirty="0">
                <a:solidFill>
                  <a:schemeClr val="bg2">
                    <a:lumMod val="60000"/>
                    <a:lumOff val="40000"/>
                  </a:schemeClr>
                </a:solidFill>
                <a:latin typeface="Arial" pitchFamily="34" charset="0"/>
                <a:cs typeface="Arial" pitchFamily="34" charset="0"/>
              </a:rPr>
              <a:t>I would not allow this employee to breed.</a:t>
            </a:r>
          </a:p>
          <a:p>
            <a:pPr algn="just" fontAlgn="t"/>
            <a:r>
              <a:rPr lang="en-AU" sz="2300" b="1" dirty="0">
                <a:solidFill>
                  <a:srgbClr val="00B050"/>
                </a:solidFill>
                <a:latin typeface="Arial" pitchFamily="34" charset="0"/>
                <a:cs typeface="Arial" pitchFamily="34" charset="0"/>
              </a:rPr>
              <a:t>Works well when under constant supervision and cornered in a trap</a:t>
            </a:r>
            <a:r>
              <a:rPr lang="en-AU" sz="2300" b="1" dirty="0">
                <a:latin typeface="Arial" pitchFamily="34" charset="0"/>
                <a:cs typeface="Arial" pitchFamily="34" charset="0"/>
              </a:rPr>
              <a:t>.</a:t>
            </a:r>
          </a:p>
          <a:p>
            <a:pPr algn="just" fontAlgn="t"/>
            <a:r>
              <a:rPr lang="en-AU" sz="2300" b="1" dirty="0" smtClean="0">
                <a:latin typeface="Arial" pitchFamily="34" charset="0"/>
                <a:cs typeface="Arial" pitchFamily="34" charset="0"/>
              </a:rPr>
              <a:t>When </a:t>
            </a:r>
            <a:r>
              <a:rPr lang="en-AU" sz="2300" b="1" dirty="0">
                <a:latin typeface="Arial" pitchFamily="34" charset="0"/>
                <a:cs typeface="Arial" pitchFamily="34" charset="0"/>
              </a:rPr>
              <a:t>he opens his mouth, it seems that this is only to change whichever foot was previously in there.</a:t>
            </a:r>
          </a:p>
          <a:p>
            <a:pPr algn="just" fontAlgn="t"/>
            <a:r>
              <a:rPr lang="en-AU" sz="2300" b="1" dirty="0" smtClean="0">
                <a:solidFill>
                  <a:srgbClr val="FF0000"/>
                </a:solidFill>
                <a:latin typeface="Arial" pitchFamily="34" charset="0"/>
                <a:cs typeface="Arial" pitchFamily="34" charset="0"/>
              </a:rPr>
              <a:t>He is in the habits of pushing doors marked pull.</a:t>
            </a:r>
            <a:endParaRPr lang="en-AU" sz="2300" b="1" dirty="0">
              <a:solidFill>
                <a:srgbClr val="FF0000"/>
              </a:solidFill>
              <a:latin typeface="Arial" pitchFamily="34" charset="0"/>
              <a:cs typeface="Arial" pitchFamily="34" charset="0"/>
            </a:endParaRPr>
          </a:p>
          <a:p>
            <a:pPr algn="just" fontAlgn="t"/>
            <a:r>
              <a:rPr lang="en-AU" sz="2300" b="1" dirty="0">
                <a:latin typeface="Arial" pitchFamily="34" charset="0"/>
                <a:cs typeface="Arial" pitchFamily="34" charset="0"/>
              </a:rPr>
              <a:t> This employee should go far --- and the sooner he starts, the better</a:t>
            </a:r>
            <a:r>
              <a:rPr lang="en-AU" sz="2300" b="1" dirty="0" smtClean="0">
                <a:latin typeface="Arial" pitchFamily="34" charset="0"/>
                <a:cs typeface="Arial" pitchFamily="34" charset="0"/>
              </a:rPr>
              <a:t>.</a:t>
            </a:r>
          </a:p>
          <a:p>
            <a:pPr algn="just" fontAlgn="t"/>
            <a:r>
              <a:rPr lang="en-AU" sz="2300" b="1" dirty="0">
                <a:solidFill>
                  <a:schemeClr val="accent6">
                    <a:lumMod val="75000"/>
                  </a:schemeClr>
                </a:solidFill>
                <a:latin typeface="Arial" pitchFamily="34" charset="0"/>
                <a:cs typeface="Arial" pitchFamily="34" charset="0"/>
              </a:rPr>
              <a:t> If brains were taxed, he'd get a rebate.</a:t>
            </a:r>
          </a:p>
          <a:p>
            <a:pPr marL="0" indent="0" algn="just">
              <a:buNone/>
            </a:pPr>
            <a:endParaRPr lang="en-AU" sz="2300" b="1" dirty="0">
              <a:latin typeface="Arial" pitchFamily="34" charset="0"/>
              <a:cs typeface="Arial" pitchFamily="34" charset="0"/>
            </a:endParaRPr>
          </a:p>
        </p:txBody>
      </p:sp>
    </p:spTree>
    <p:extLst>
      <p:ext uri="{BB962C8B-B14F-4D97-AF65-F5344CB8AC3E}">
        <p14:creationId xmlns:p14="http://schemas.microsoft.com/office/powerpoint/2010/main" val="325752575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3200" b="1" dirty="0" smtClean="0"/>
              <a:t>Develop Project Team                                          Outputs</a:t>
            </a:r>
            <a:endParaRPr lang="en-US" sz="3200" b="1" dirty="0"/>
          </a:p>
        </p:txBody>
      </p:sp>
      <p:graphicFrame>
        <p:nvGraphicFramePr>
          <p:cNvPr id="3" name="Diagram 2"/>
          <p:cNvGraphicFramePr/>
          <p:nvPr>
            <p:extLst>
              <p:ext uri="{D42A27DB-BD31-4B8C-83A1-F6EECF244321}">
                <p14:modId xmlns:p14="http://schemas.microsoft.com/office/powerpoint/2010/main" val="2665061523"/>
              </p:ext>
            </p:extLst>
          </p:nvPr>
        </p:nvGraphicFramePr>
        <p:xfrm>
          <a:off x="228600" y="838200"/>
          <a:ext cx="86106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76088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3200" b="1" dirty="0" smtClean="0"/>
              <a:t>Team Performance Assessments                       Outputs</a:t>
            </a:r>
            <a:endParaRPr lang="en-US" sz="3200" b="1" dirty="0"/>
          </a:p>
        </p:txBody>
      </p:sp>
      <p:sp>
        <p:nvSpPr>
          <p:cNvPr id="3" name="Rounded Rectangle 2"/>
          <p:cNvSpPr/>
          <p:nvPr/>
        </p:nvSpPr>
        <p:spPr>
          <a:xfrm>
            <a:off x="457200" y="1143000"/>
            <a:ext cx="8382000" cy="5334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dirty="0" smtClean="0"/>
              <a:t>Formal and Informal assessments of Project Team’s Effectiveness</a:t>
            </a:r>
            <a:endParaRPr lang="en-US" sz="2400" dirty="0"/>
          </a:p>
        </p:txBody>
      </p:sp>
      <p:sp>
        <p:nvSpPr>
          <p:cNvPr id="6" name="Rounded Rectangle 5"/>
          <p:cNvSpPr/>
          <p:nvPr/>
        </p:nvSpPr>
        <p:spPr>
          <a:xfrm>
            <a:off x="457200" y="2093353"/>
            <a:ext cx="4648200" cy="53340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dirty="0" smtClean="0"/>
              <a:t>Should be determined by all parties </a:t>
            </a:r>
            <a:endParaRPr lang="en-US" sz="2400" dirty="0"/>
          </a:p>
        </p:txBody>
      </p:sp>
      <p:sp>
        <p:nvSpPr>
          <p:cNvPr id="7" name="Rectangle 6"/>
          <p:cNvSpPr/>
          <p:nvPr/>
        </p:nvSpPr>
        <p:spPr>
          <a:xfrm>
            <a:off x="228600" y="4038600"/>
            <a:ext cx="1524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Technical Success</a:t>
            </a:r>
            <a:endParaRPr lang="en-US" dirty="0"/>
          </a:p>
        </p:txBody>
      </p:sp>
      <p:sp>
        <p:nvSpPr>
          <p:cNvPr id="8" name="Rectangle 7"/>
          <p:cNvSpPr/>
          <p:nvPr/>
        </p:nvSpPr>
        <p:spPr>
          <a:xfrm>
            <a:off x="1905000" y="4038600"/>
            <a:ext cx="1828800" cy="9906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Agreed upon Project Objectives</a:t>
            </a:r>
            <a:endParaRPr lang="en-US" dirty="0"/>
          </a:p>
        </p:txBody>
      </p:sp>
      <p:sp>
        <p:nvSpPr>
          <p:cNvPr id="9" name="Rectangle 8"/>
          <p:cNvSpPr/>
          <p:nvPr/>
        </p:nvSpPr>
        <p:spPr>
          <a:xfrm>
            <a:off x="3962400" y="4128752"/>
            <a:ext cx="1524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Meeting Quality Levels</a:t>
            </a:r>
            <a:endParaRPr lang="en-US" dirty="0"/>
          </a:p>
        </p:txBody>
      </p:sp>
      <p:sp>
        <p:nvSpPr>
          <p:cNvPr id="10" name="Rectangle 9"/>
          <p:cNvSpPr/>
          <p:nvPr/>
        </p:nvSpPr>
        <p:spPr>
          <a:xfrm>
            <a:off x="5638800" y="4114800"/>
            <a:ext cx="1676400"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Performance on Project Schedule</a:t>
            </a:r>
            <a:endParaRPr lang="en-US" dirty="0"/>
          </a:p>
        </p:txBody>
      </p:sp>
      <p:sp>
        <p:nvSpPr>
          <p:cNvPr id="11" name="Rectangle 10"/>
          <p:cNvSpPr/>
          <p:nvPr/>
        </p:nvSpPr>
        <p:spPr>
          <a:xfrm>
            <a:off x="7467600" y="4072944"/>
            <a:ext cx="1524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Performance on Budget</a:t>
            </a:r>
            <a:endParaRPr lang="en-US" dirty="0"/>
          </a:p>
        </p:txBody>
      </p:sp>
      <p:cxnSp>
        <p:nvCxnSpPr>
          <p:cNvPr id="14" name="Straight Arrow Connector 13"/>
          <p:cNvCxnSpPr>
            <a:stCxn id="6" idx="2"/>
            <a:endCxn id="7" idx="0"/>
          </p:cNvCxnSpPr>
          <p:nvPr/>
        </p:nvCxnSpPr>
        <p:spPr>
          <a:xfrm flipH="1">
            <a:off x="990600" y="2626753"/>
            <a:ext cx="1790700" cy="1411847"/>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5" name="Straight Arrow Connector 14"/>
          <p:cNvCxnSpPr>
            <a:stCxn id="6" idx="2"/>
            <a:endCxn id="8" idx="0"/>
          </p:cNvCxnSpPr>
          <p:nvPr/>
        </p:nvCxnSpPr>
        <p:spPr>
          <a:xfrm>
            <a:off x="2781300" y="2626753"/>
            <a:ext cx="38100" cy="1411847"/>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6" name="Straight Arrow Connector 15"/>
          <p:cNvCxnSpPr>
            <a:endCxn id="9" idx="0"/>
          </p:cNvCxnSpPr>
          <p:nvPr/>
        </p:nvCxnSpPr>
        <p:spPr>
          <a:xfrm>
            <a:off x="2819400" y="2679878"/>
            <a:ext cx="1905000" cy="1448874"/>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7" name="Straight Arrow Connector 16"/>
          <p:cNvCxnSpPr>
            <a:stCxn id="6" idx="2"/>
            <a:endCxn id="10" idx="0"/>
          </p:cNvCxnSpPr>
          <p:nvPr/>
        </p:nvCxnSpPr>
        <p:spPr>
          <a:xfrm>
            <a:off x="2781300" y="2626753"/>
            <a:ext cx="3695700" cy="1488047"/>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cxnSp>
        <p:nvCxnSpPr>
          <p:cNvPr id="18" name="Straight Arrow Connector 17"/>
          <p:cNvCxnSpPr>
            <a:stCxn id="6" idx="2"/>
            <a:endCxn id="11" idx="0"/>
          </p:cNvCxnSpPr>
          <p:nvPr/>
        </p:nvCxnSpPr>
        <p:spPr>
          <a:xfrm>
            <a:off x="2781300" y="2626753"/>
            <a:ext cx="5448300" cy="1446191"/>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054521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barn(inVertical)">
                                      <p:cBhvr>
                                        <p:cTn id="15" dur="500"/>
                                        <p:tgtEl>
                                          <p:spTgt spid="15"/>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Vertic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down)">
                                      <p:cBhvr>
                                        <p:cTn id="23" dur="500"/>
                                        <p:tgtEl>
                                          <p:spTgt spid="16"/>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down)">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wipe(down)">
                                      <p:cBhvr>
                                        <p:cTn id="31" dur="500"/>
                                        <p:tgtEl>
                                          <p:spTgt spid="17"/>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wipe(down)">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wipe(down)">
                                      <p:cBhvr>
                                        <p:cTn id="39" dur="500"/>
                                        <p:tgtEl>
                                          <p:spTgt spid="18"/>
                                        </p:tgtEl>
                                      </p:cBhvr>
                                    </p:animEffect>
                                  </p:childTnLst>
                                </p:cTn>
                              </p:par>
                              <p:par>
                                <p:cTn id="40" presetID="22" presetClass="entr" presetSubtype="4"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down)">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US" sz="3200" b="1" dirty="0" smtClean="0"/>
              <a:t>Team Performance Assessments                       Outputs</a:t>
            </a:r>
            <a:endParaRPr lang="en-US" sz="3200" b="1" dirty="0"/>
          </a:p>
        </p:txBody>
      </p:sp>
      <p:graphicFrame>
        <p:nvGraphicFramePr>
          <p:cNvPr id="3" name="Diagram 2"/>
          <p:cNvGraphicFramePr/>
          <p:nvPr>
            <p:extLst>
              <p:ext uri="{D42A27DB-BD31-4B8C-83A1-F6EECF244321}">
                <p14:modId xmlns:p14="http://schemas.microsoft.com/office/powerpoint/2010/main" val="1366357119"/>
              </p:ext>
            </p:extLst>
          </p:nvPr>
        </p:nvGraphicFramePr>
        <p:xfrm>
          <a:off x="0" y="1066800"/>
          <a:ext cx="9144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ight Brace 3"/>
          <p:cNvSpPr/>
          <p:nvPr/>
        </p:nvSpPr>
        <p:spPr>
          <a:xfrm rot="5400000">
            <a:off x="4038600" y="1047750"/>
            <a:ext cx="1066800" cy="9029700"/>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grpSp>
        <p:nvGrpSpPr>
          <p:cNvPr id="10" name="Group 9"/>
          <p:cNvGrpSpPr/>
          <p:nvPr/>
        </p:nvGrpSpPr>
        <p:grpSpPr>
          <a:xfrm>
            <a:off x="513008" y="5867400"/>
            <a:ext cx="8249992" cy="762000"/>
            <a:chOff x="208208" y="5943600"/>
            <a:chExt cx="8249992" cy="762000"/>
          </a:xfrm>
        </p:grpSpPr>
        <p:sp>
          <p:nvSpPr>
            <p:cNvPr id="5" name="Rectangle 4"/>
            <p:cNvSpPr/>
            <p:nvPr/>
          </p:nvSpPr>
          <p:spPr>
            <a:xfrm>
              <a:off x="208208" y="5943600"/>
              <a:ext cx="1524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Specific Training</a:t>
              </a:r>
              <a:endParaRPr lang="en-US" dirty="0"/>
            </a:p>
          </p:txBody>
        </p:sp>
        <p:sp>
          <p:nvSpPr>
            <p:cNvPr id="6" name="Rectangle 5"/>
            <p:cNvSpPr/>
            <p:nvPr/>
          </p:nvSpPr>
          <p:spPr>
            <a:xfrm>
              <a:off x="1905000" y="5943600"/>
              <a:ext cx="1524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Coaching</a:t>
              </a:r>
              <a:endParaRPr lang="en-US" dirty="0"/>
            </a:p>
          </p:txBody>
        </p:sp>
        <p:sp>
          <p:nvSpPr>
            <p:cNvPr id="7" name="Rectangle 6"/>
            <p:cNvSpPr/>
            <p:nvPr/>
          </p:nvSpPr>
          <p:spPr>
            <a:xfrm>
              <a:off x="3581400" y="5943600"/>
              <a:ext cx="1524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Mentoring</a:t>
              </a:r>
              <a:endParaRPr lang="en-US" dirty="0"/>
            </a:p>
          </p:txBody>
        </p:sp>
        <p:sp>
          <p:nvSpPr>
            <p:cNvPr id="8" name="Rectangle 7"/>
            <p:cNvSpPr/>
            <p:nvPr/>
          </p:nvSpPr>
          <p:spPr>
            <a:xfrm>
              <a:off x="5257800" y="5943600"/>
              <a:ext cx="1524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Assistance</a:t>
              </a:r>
              <a:endParaRPr lang="en-US" dirty="0"/>
            </a:p>
          </p:txBody>
        </p:sp>
        <p:sp>
          <p:nvSpPr>
            <p:cNvPr id="9" name="Rectangle 8"/>
            <p:cNvSpPr/>
            <p:nvPr/>
          </p:nvSpPr>
          <p:spPr>
            <a:xfrm>
              <a:off x="6934200" y="5943600"/>
              <a:ext cx="1524000" cy="762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Required Resources</a:t>
              </a:r>
              <a:endParaRPr lang="en-US" dirty="0"/>
            </a:p>
          </p:txBody>
        </p:sp>
      </p:grpSp>
    </p:spTree>
    <p:extLst>
      <p:ext uri="{BB962C8B-B14F-4D97-AF65-F5344CB8AC3E}">
        <p14:creationId xmlns:p14="http://schemas.microsoft.com/office/powerpoint/2010/main" val="78485946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smtClean="0"/>
              <a:t>Enterprise Environmental Factors Updates     Outputs</a:t>
            </a:r>
            <a:endParaRPr lang="en-US" sz="3200" b="1" dirty="0"/>
          </a:p>
        </p:txBody>
      </p:sp>
      <p:sp>
        <p:nvSpPr>
          <p:cNvPr id="4" name="Content Placeholder 3"/>
          <p:cNvSpPr>
            <a:spLocks noGrp="1"/>
          </p:cNvSpPr>
          <p:nvPr>
            <p:ph idx="1"/>
          </p:nvPr>
        </p:nvSpPr>
        <p:spPr>
          <a:xfrm>
            <a:off x="76200" y="990600"/>
            <a:ext cx="8610600" cy="4602163"/>
          </a:xfrm>
        </p:spPr>
        <p:txBody>
          <a:bodyPr>
            <a:normAutofit/>
          </a:bodyPr>
          <a:lstStyle/>
          <a:p>
            <a:pPr marL="0" indent="0" algn="just">
              <a:buNone/>
            </a:pPr>
            <a:r>
              <a:rPr lang="en-US" sz="2800" dirty="0" smtClean="0"/>
              <a:t>The enterprise environmental factors that may be updated as a result of the ‘Develop Project Team Process’ include but are not limited to;</a:t>
            </a:r>
          </a:p>
          <a:p>
            <a:pPr marL="400050" lvl="1" indent="0" algn="just">
              <a:buNone/>
            </a:pPr>
            <a:endParaRPr lang="en-US" sz="2400" dirty="0">
              <a:solidFill>
                <a:srgbClr val="FFFF00"/>
              </a:solidFill>
            </a:endParaRPr>
          </a:p>
          <a:p>
            <a:pPr lvl="1" algn="just">
              <a:buFontTx/>
              <a:buChar char="-"/>
            </a:pPr>
            <a:r>
              <a:rPr lang="en-US" sz="2400" dirty="0" smtClean="0">
                <a:solidFill>
                  <a:srgbClr val="FFFF00"/>
                </a:solidFill>
              </a:rPr>
              <a:t>Personal Administration.</a:t>
            </a:r>
          </a:p>
          <a:p>
            <a:pPr lvl="1" algn="just">
              <a:buFontTx/>
              <a:buChar char="-"/>
            </a:pPr>
            <a:r>
              <a:rPr lang="en-US" sz="2400" dirty="0" smtClean="0">
                <a:solidFill>
                  <a:srgbClr val="FFFF00"/>
                </a:solidFill>
              </a:rPr>
              <a:t>Employee Training Records.</a:t>
            </a:r>
          </a:p>
          <a:p>
            <a:pPr lvl="1" algn="just">
              <a:buFontTx/>
              <a:buChar char="-"/>
            </a:pPr>
            <a:r>
              <a:rPr lang="en-US" sz="2400" dirty="0" smtClean="0">
                <a:solidFill>
                  <a:srgbClr val="FFFF00"/>
                </a:solidFill>
              </a:rPr>
              <a:t>Skill Assessments.</a:t>
            </a:r>
            <a:endParaRPr lang="en-US" sz="2400" dirty="0">
              <a:solidFill>
                <a:srgbClr val="FFFF00"/>
              </a:solidFill>
            </a:endParaRPr>
          </a:p>
        </p:txBody>
      </p:sp>
    </p:spTree>
    <p:extLst>
      <p:ext uri="{BB962C8B-B14F-4D97-AF65-F5344CB8AC3E}">
        <p14:creationId xmlns:p14="http://schemas.microsoft.com/office/powerpoint/2010/main" val="70411404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Break!</a:t>
            </a:r>
            <a:endParaRPr lang="en-US" dirty="0"/>
          </a:p>
        </p:txBody>
      </p:sp>
    </p:spTree>
    <p:extLst>
      <p:ext uri="{BB962C8B-B14F-4D97-AF65-F5344CB8AC3E}">
        <p14:creationId xmlns:p14="http://schemas.microsoft.com/office/powerpoint/2010/main" val="2876514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143000"/>
            <a:ext cx="8229600" cy="4983163"/>
          </a:xfrm>
        </p:spPr>
        <p:txBody>
          <a:bodyPr/>
          <a:lstStyle/>
          <a:p>
            <a:pPr marL="0" indent="0">
              <a:buNone/>
            </a:pPr>
            <a:r>
              <a:rPr lang="en-US" b="1" dirty="0" smtClean="0">
                <a:solidFill>
                  <a:srgbClr val="FF0000"/>
                </a:solidFill>
              </a:rPr>
              <a:t>Negotiation</a:t>
            </a:r>
            <a:r>
              <a:rPr lang="en-US" dirty="0" smtClean="0"/>
              <a:t> process involves in dealing with another person or party to settle a matter.</a:t>
            </a:r>
          </a:p>
          <a:p>
            <a:pPr marL="0" indent="0">
              <a:buNone/>
            </a:pPr>
            <a:endParaRPr lang="en-US" dirty="0"/>
          </a:p>
          <a:p>
            <a:pPr marL="0" indent="0">
              <a:buNone/>
            </a:pPr>
            <a:endParaRPr lang="en-US" dirty="0"/>
          </a:p>
        </p:txBody>
      </p:sp>
      <p:sp>
        <p:nvSpPr>
          <p:cNvPr id="5" name="Rounded Rectangle 4"/>
          <p:cNvSpPr/>
          <p:nvPr/>
        </p:nvSpPr>
        <p:spPr>
          <a:xfrm>
            <a:off x="152400" y="2819400"/>
            <a:ext cx="4419600" cy="7620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000" b="1" dirty="0" smtClean="0">
                <a:solidFill>
                  <a:schemeClr val="tx1"/>
                </a:solidFill>
              </a:rPr>
              <a:t>In successful negotiation, everyone wins</a:t>
            </a:r>
            <a:endParaRPr lang="en-US" sz="2000" b="1" dirty="0">
              <a:solidFill>
                <a:schemeClr val="tx1"/>
              </a:solidFill>
            </a:endParaRPr>
          </a:p>
        </p:txBody>
      </p:sp>
      <p:sp>
        <p:nvSpPr>
          <p:cNvPr id="6" name="Rounded Rectangle 5"/>
          <p:cNvSpPr/>
          <p:nvPr/>
        </p:nvSpPr>
        <p:spPr>
          <a:xfrm>
            <a:off x="4800600" y="2784764"/>
            <a:ext cx="4267200" cy="762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b="1" dirty="0" smtClean="0">
                <a:solidFill>
                  <a:schemeClr val="tx1"/>
                </a:solidFill>
              </a:rPr>
              <a:t>Objective should be agreement not victory</a:t>
            </a:r>
            <a:endParaRPr lang="en-US" sz="2000" b="1" dirty="0">
              <a:solidFill>
                <a:schemeClr val="tx1"/>
              </a:solidFill>
            </a:endParaRPr>
          </a:p>
        </p:txBody>
      </p:sp>
      <p:sp>
        <p:nvSpPr>
          <p:cNvPr id="7" name="Rounded Rectangle 6"/>
          <p:cNvSpPr/>
          <p:nvPr/>
        </p:nvSpPr>
        <p:spPr>
          <a:xfrm>
            <a:off x="152400" y="3886200"/>
            <a:ext cx="4419600" cy="762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b="1" dirty="0" smtClean="0">
                <a:solidFill>
                  <a:schemeClr val="tx1"/>
                </a:solidFill>
              </a:rPr>
              <a:t>Settlement of issue for benefit of all parties</a:t>
            </a:r>
            <a:endParaRPr lang="en-US" sz="2000" b="1" dirty="0">
              <a:solidFill>
                <a:schemeClr val="tx1"/>
              </a:solidFill>
            </a:endParaRPr>
          </a:p>
        </p:txBody>
      </p:sp>
      <p:sp>
        <p:nvSpPr>
          <p:cNvPr id="8" name="Rounded Rectangle 7"/>
          <p:cNvSpPr/>
          <p:nvPr/>
        </p:nvSpPr>
        <p:spPr>
          <a:xfrm>
            <a:off x="4800600" y="3938155"/>
            <a:ext cx="4267200" cy="6477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dirty="0" smtClean="0"/>
              <a:t>Two essential things for negotiation. Influence &amp; Confidence </a:t>
            </a:r>
            <a:endParaRPr lang="en-US" b="1" dirty="0"/>
          </a:p>
        </p:txBody>
      </p:sp>
      <p:sp>
        <p:nvSpPr>
          <p:cNvPr id="9" name="Rounded Rectangle 8"/>
          <p:cNvSpPr/>
          <p:nvPr/>
        </p:nvSpPr>
        <p:spPr>
          <a:xfrm>
            <a:off x="2272145" y="5105400"/>
            <a:ext cx="4419600" cy="7620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000" b="1" dirty="0" smtClean="0">
                <a:solidFill>
                  <a:schemeClr val="tx1"/>
                </a:solidFill>
              </a:rPr>
              <a:t>Negotiation Process (3Fs)</a:t>
            </a:r>
          </a:p>
          <a:p>
            <a:pPr algn="ctr"/>
            <a:r>
              <a:rPr lang="en-US" sz="2000" b="1" dirty="0" smtClean="0">
                <a:solidFill>
                  <a:schemeClr val="tx1"/>
                </a:solidFill>
              </a:rPr>
              <a:t>Fair, Fast and Firm</a:t>
            </a:r>
            <a:endParaRPr lang="en-US" sz="2000" b="1" dirty="0">
              <a:solidFill>
                <a:schemeClr val="tx1"/>
              </a:solidFill>
            </a:endParaRPr>
          </a:p>
        </p:txBody>
      </p:sp>
      <p:sp>
        <p:nvSpPr>
          <p:cNvPr id="10" name="Rectangle 9"/>
          <p:cNvSpPr/>
          <p:nvPr/>
        </p:nvSpPr>
        <p:spPr>
          <a:xfrm>
            <a:off x="0" y="0"/>
            <a:ext cx="9144000" cy="6718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Negotiation                                        Tools &amp; Techniques</a:t>
            </a:r>
            <a:endParaRPr lang="en-US" sz="3200" b="1" dirty="0"/>
          </a:p>
        </p:txBody>
      </p:sp>
      <p:sp>
        <p:nvSpPr>
          <p:cNvPr id="2" name="Slide Number Placeholder 1"/>
          <p:cNvSpPr>
            <a:spLocks noGrp="1"/>
          </p:cNvSpPr>
          <p:nvPr>
            <p:ph type="sldNum" sz="quarter" idx="12"/>
          </p:nvPr>
        </p:nvSpPr>
        <p:spPr/>
        <p:txBody>
          <a:bodyPr/>
          <a:lstStyle/>
          <a:p>
            <a:fld id="{101B8DE2-37A8-4A8E-BF71-6270D430F22D}" type="slidenum">
              <a:rPr lang="en-US" smtClean="0"/>
              <a:t>5</a:t>
            </a:fld>
            <a:endParaRPr lang="en-US"/>
          </a:p>
        </p:txBody>
      </p:sp>
    </p:spTree>
    <p:extLst>
      <p:ext uri="{BB962C8B-B14F-4D97-AF65-F5344CB8AC3E}">
        <p14:creationId xmlns:p14="http://schemas.microsoft.com/office/powerpoint/2010/main" val="259991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2800"/>
            <a:ext cx="8229600" cy="990600"/>
          </a:xfrm>
        </p:spPr>
        <p:txBody>
          <a:bodyPr/>
          <a:lstStyle/>
          <a:p>
            <a:pPr marL="137160" indent="0" algn="ctr">
              <a:buNone/>
            </a:pPr>
            <a:r>
              <a:rPr lang="en-AU" b="1" dirty="0" smtClean="0">
                <a:solidFill>
                  <a:srgbClr val="FFFF00"/>
                </a:solidFill>
              </a:rPr>
              <a:t>Case Study</a:t>
            </a:r>
            <a:endParaRPr lang="en-AU" b="1" dirty="0">
              <a:solidFill>
                <a:srgbClr val="FFFF00"/>
              </a:solidFill>
            </a:endParaRPr>
          </a:p>
        </p:txBody>
      </p:sp>
    </p:spTree>
    <p:extLst>
      <p:ext uri="{BB962C8B-B14F-4D97-AF65-F5344CB8AC3E}">
        <p14:creationId xmlns:p14="http://schemas.microsoft.com/office/powerpoint/2010/main" val="2030282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2345" y="990600"/>
            <a:ext cx="8839200" cy="5867400"/>
          </a:xfrm>
        </p:spPr>
        <p:txBody>
          <a:bodyPr>
            <a:normAutofit lnSpcReduction="10000"/>
          </a:bodyPr>
          <a:lstStyle/>
          <a:p>
            <a:pPr marL="0" indent="0">
              <a:buNone/>
            </a:pPr>
            <a:r>
              <a:rPr lang="en-US" b="1" dirty="0" smtClean="0">
                <a:solidFill>
                  <a:srgbClr val="FF0000"/>
                </a:solidFill>
              </a:rPr>
              <a:t>During Negotiation;</a:t>
            </a:r>
          </a:p>
          <a:p>
            <a:r>
              <a:rPr lang="en-US" dirty="0" smtClean="0"/>
              <a:t>Be firm yet polite when making a stand.</a:t>
            </a:r>
          </a:p>
          <a:p>
            <a:r>
              <a:rPr lang="en-US" dirty="0" smtClean="0"/>
              <a:t>Emphasize advantages &amp; disadvantages of your approach.</a:t>
            </a:r>
          </a:p>
          <a:p>
            <a:r>
              <a:rPr lang="en-US" dirty="0" smtClean="0"/>
              <a:t>Put ego aside and concentrate on the matter at hand.</a:t>
            </a:r>
          </a:p>
          <a:p>
            <a:r>
              <a:rPr lang="en-US" dirty="0" smtClean="0"/>
              <a:t>Aim for solutions that are interest based and not based only on what any individual desires.</a:t>
            </a:r>
          </a:p>
          <a:p>
            <a:r>
              <a:rPr lang="en-US" dirty="0" smtClean="0"/>
              <a:t>Value time, schedules and deadlines. Try not to waste time, but be sensitive to the other party’s needs to discuss.</a:t>
            </a:r>
            <a:endParaRPr lang="en-US" dirty="0"/>
          </a:p>
        </p:txBody>
      </p:sp>
      <p:sp>
        <p:nvSpPr>
          <p:cNvPr id="4" name="Rectangle 3"/>
          <p:cNvSpPr/>
          <p:nvPr/>
        </p:nvSpPr>
        <p:spPr>
          <a:xfrm>
            <a:off x="0" y="0"/>
            <a:ext cx="9144000" cy="6718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Negotiation                                        Tools &amp; Techniques</a:t>
            </a:r>
            <a:endParaRPr lang="en-US" sz="3200" b="1" dirty="0"/>
          </a:p>
        </p:txBody>
      </p:sp>
      <p:sp>
        <p:nvSpPr>
          <p:cNvPr id="2" name="Slide Number Placeholder 1"/>
          <p:cNvSpPr>
            <a:spLocks noGrp="1"/>
          </p:cNvSpPr>
          <p:nvPr>
            <p:ph type="sldNum" sz="quarter" idx="12"/>
          </p:nvPr>
        </p:nvSpPr>
        <p:spPr/>
        <p:txBody>
          <a:bodyPr/>
          <a:lstStyle/>
          <a:p>
            <a:fld id="{101B8DE2-37A8-4A8E-BF71-6270D430F22D}" type="slidenum">
              <a:rPr lang="en-US" smtClean="0"/>
              <a:t>6</a:t>
            </a:fld>
            <a:endParaRPr lang="en-US"/>
          </a:p>
        </p:txBody>
      </p:sp>
    </p:spTree>
    <p:extLst>
      <p:ext uri="{BB962C8B-B14F-4D97-AF65-F5344CB8AC3E}">
        <p14:creationId xmlns:p14="http://schemas.microsoft.com/office/powerpoint/2010/main" val="2948589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3200" b="1" dirty="0" smtClean="0"/>
              <a:t>Negotiation                                        Tools &amp; Techniques</a:t>
            </a:r>
            <a:endParaRPr lang="en-US" sz="3200" b="1" dirty="0"/>
          </a:p>
        </p:txBody>
      </p:sp>
      <p:pic>
        <p:nvPicPr>
          <p:cNvPr id="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8458200" cy="58795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fld id="{101B8DE2-37A8-4A8E-BF71-6270D430F22D}" type="slidenum">
              <a:rPr lang="en-US" smtClean="0"/>
              <a:t>7</a:t>
            </a:fld>
            <a:endParaRPr lang="en-US"/>
          </a:p>
        </p:txBody>
      </p:sp>
    </p:spTree>
    <p:extLst>
      <p:ext uri="{BB962C8B-B14F-4D97-AF65-F5344CB8AC3E}">
        <p14:creationId xmlns:p14="http://schemas.microsoft.com/office/powerpoint/2010/main" val="3446246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ppt_x</p:attrName>
                                        </p:attrNameLst>
                                      </p:cBhvr>
                                      <p:tavLst>
                                        <p:tav tm="0">
                                          <p:val>
                                            <p:strVal val="#ppt_x"/>
                                          </p:val>
                                        </p:tav>
                                        <p:tav tm="100000">
                                          <p:val>
                                            <p:strVal val="#ppt_x"/>
                                          </p:val>
                                        </p:tav>
                                      </p:tavLst>
                                    </p:anim>
                                    <p:anim calcmode="lin" valueType="num">
                                      <p:cBhvr>
                                        <p:cTn id="8" dur="500" fill="hold"/>
                                        <p:tgtEl>
                                          <p:spTgt spid="3"/>
                                        </p:tgtEl>
                                        <p:attrNameLst>
                                          <p:attrName>ppt_y</p:attrName>
                                        </p:attrNameLst>
                                      </p:cBhvr>
                                      <p:tavLst>
                                        <p:tav tm="0">
                                          <p:val>
                                            <p:strVal val="#ppt_y+#ppt_h/2"/>
                                          </p:val>
                                        </p:tav>
                                        <p:tav tm="100000">
                                          <p:val>
                                            <p:strVal val="#ppt_y"/>
                                          </p:val>
                                        </p:tav>
                                      </p:tavLst>
                                    </p:anim>
                                    <p:anim calcmode="lin" valueType="num">
                                      <p:cBhvr>
                                        <p:cTn id="9" dur="500" fill="hold"/>
                                        <p:tgtEl>
                                          <p:spTgt spid="3"/>
                                        </p:tgtEl>
                                        <p:attrNameLst>
                                          <p:attrName>ppt_w</p:attrName>
                                        </p:attrNameLst>
                                      </p:cBhvr>
                                      <p:tavLst>
                                        <p:tav tm="0">
                                          <p:val>
                                            <p:strVal val="#ppt_w"/>
                                          </p:val>
                                        </p:tav>
                                        <p:tav tm="100000">
                                          <p:val>
                                            <p:strVal val="#ppt_w"/>
                                          </p:val>
                                        </p:tav>
                                      </p:tavLst>
                                    </p:anim>
                                    <p:anim calcmode="lin" valueType="num">
                                      <p:cBhvr>
                                        <p:cTn id="10"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smtClean="0"/>
              <a:t>Acquisition                                        Tools &amp; Techniques</a:t>
            </a:r>
            <a:endParaRPr lang="en-US" sz="3200" b="1" dirty="0"/>
          </a:p>
        </p:txBody>
      </p:sp>
      <p:sp>
        <p:nvSpPr>
          <p:cNvPr id="4" name="Content Placeholder 3"/>
          <p:cNvSpPr>
            <a:spLocks noGrp="1"/>
          </p:cNvSpPr>
          <p:nvPr>
            <p:ph idx="1"/>
          </p:nvPr>
        </p:nvSpPr>
        <p:spPr>
          <a:xfrm>
            <a:off x="304800" y="914400"/>
            <a:ext cx="8610600" cy="5638800"/>
          </a:xfrm>
        </p:spPr>
        <p:txBody>
          <a:bodyPr/>
          <a:lstStyle/>
          <a:p>
            <a:pPr marL="0" indent="0" algn="just">
              <a:buNone/>
            </a:pPr>
            <a:r>
              <a:rPr lang="en-US" sz="2400" dirty="0" smtClean="0"/>
              <a:t>When the performing organization is unable to provide the staff needed to complete a project, the required services may be acquired from outside sources.</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grpSp>
        <p:nvGrpSpPr>
          <p:cNvPr id="7" name="Group 6"/>
          <p:cNvGrpSpPr/>
          <p:nvPr/>
        </p:nvGrpSpPr>
        <p:grpSpPr>
          <a:xfrm>
            <a:off x="609600" y="2492062"/>
            <a:ext cx="7620000" cy="936938"/>
            <a:chOff x="609600" y="3558862"/>
            <a:chExt cx="7620000" cy="936938"/>
          </a:xfrm>
        </p:grpSpPr>
        <p:sp>
          <p:nvSpPr>
            <p:cNvPr id="5" name="Rounded Rectangle 4"/>
            <p:cNvSpPr/>
            <p:nvPr/>
          </p:nvSpPr>
          <p:spPr>
            <a:xfrm>
              <a:off x="609600" y="3581400"/>
              <a:ext cx="3429000" cy="9144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b="1" dirty="0" smtClean="0"/>
                <a:t>Hiring Individual Consultants </a:t>
              </a:r>
              <a:endParaRPr lang="en-US" sz="2400" b="1" dirty="0"/>
            </a:p>
          </p:txBody>
        </p:sp>
        <p:sp>
          <p:nvSpPr>
            <p:cNvPr id="6" name="Rounded Rectangle 5"/>
            <p:cNvSpPr/>
            <p:nvPr/>
          </p:nvSpPr>
          <p:spPr>
            <a:xfrm>
              <a:off x="4800600" y="3558862"/>
              <a:ext cx="3429000" cy="9144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400" b="1" dirty="0" smtClean="0"/>
                <a:t>Subcontracting work to other organization</a:t>
              </a:r>
              <a:endParaRPr lang="en-US" sz="2400" b="1" dirty="0"/>
            </a:p>
          </p:txBody>
        </p:sp>
      </p:grpSp>
      <p:sp>
        <p:nvSpPr>
          <p:cNvPr id="8" name="Rounded Rectangle 7"/>
          <p:cNvSpPr/>
          <p:nvPr/>
        </p:nvSpPr>
        <p:spPr>
          <a:xfrm>
            <a:off x="516765" y="4572000"/>
            <a:ext cx="1997835" cy="914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400" b="1" dirty="0" smtClean="0"/>
              <a:t>Outsourcing</a:t>
            </a:r>
            <a:endParaRPr lang="en-US" sz="2400" b="1" dirty="0"/>
          </a:p>
        </p:txBody>
      </p:sp>
      <p:sp>
        <p:nvSpPr>
          <p:cNvPr id="9" name="Rounded Rectangle 8"/>
          <p:cNvSpPr/>
          <p:nvPr/>
        </p:nvSpPr>
        <p:spPr>
          <a:xfrm>
            <a:off x="3526128" y="4572000"/>
            <a:ext cx="2091744" cy="914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400" b="1" dirty="0" smtClean="0"/>
              <a:t>Near-sourcing</a:t>
            </a:r>
            <a:endParaRPr lang="en-US" sz="2400" b="1" dirty="0"/>
          </a:p>
        </p:txBody>
      </p:sp>
      <p:sp>
        <p:nvSpPr>
          <p:cNvPr id="10" name="Rounded Rectangle 9"/>
          <p:cNvSpPr/>
          <p:nvPr/>
        </p:nvSpPr>
        <p:spPr>
          <a:xfrm>
            <a:off x="6705600" y="4572000"/>
            <a:ext cx="2133600" cy="914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400" b="1" dirty="0" smtClean="0"/>
              <a:t>Back-sourcing</a:t>
            </a:r>
            <a:endParaRPr lang="en-US" sz="2400" b="1" dirty="0"/>
          </a:p>
        </p:txBody>
      </p:sp>
      <p:sp>
        <p:nvSpPr>
          <p:cNvPr id="3" name="Slide Number Placeholder 2"/>
          <p:cNvSpPr>
            <a:spLocks noGrp="1"/>
          </p:cNvSpPr>
          <p:nvPr>
            <p:ph type="sldNum" sz="quarter" idx="12"/>
          </p:nvPr>
        </p:nvSpPr>
        <p:spPr/>
        <p:txBody>
          <a:bodyPr/>
          <a:lstStyle/>
          <a:p>
            <a:fld id="{101B8DE2-37A8-4A8E-BF71-6270D430F22D}" type="slidenum">
              <a:rPr lang="en-US" smtClean="0"/>
              <a:t>8</a:t>
            </a:fld>
            <a:endParaRPr lang="en-US"/>
          </a:p>
        </p:txBody>
      </p:sp>
    </p:spTree>
    <p:extLst>
      <p:ext uri="{BB962C8B-B14F-4D97-AF65-F5344CB8AC3E}">
        <p14:creationId xmlns:p14="http://schemas.microsoft.com/office/powerpoint/2010/main" val="1629102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1848"/>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b="1" dirty="0" smtClean="0"/>
              <a:t>Acquisition                                        Tools &amp; Techniques</a:t>
            </a:r>
            <a:endParaRPr lang="en-US" sz="3200" b="1" dirty="0"/>
          </a:p>
        </p:txBody>
      </p:sp>
      <p:graphicFrame>
        <p:nvGraphicFramePr>
          <p:cNvPr id="3" name="Diagram 2"/>
          <p:cNvGraphicFramePr/>
          <p:nvPr>
            <p:extLst>
              <p:ext uri="{D42A27DB-BD31-4B8C-83A1-F6EECF244321}">
                <p14:modId xmlns:p14="http://schemas.microsoft.com/office/powerpoint/2010/main" val="654495107"/>
              </p:ext>
            </p:extLst>
          </p:nvPr>
        </p:nvGraphicFramePr>
        <p:xfrm>
          <a:off x="304800" y="914400"/>
          <a:ext cx="84582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01B8DE2-37A8-4A8E-BF71-6270D430F22D}" type="slidenum">
              <a:rPr lang="en-US" smtClean="0"/>
              <a:t>9</a:t>
            </a:fld>
            <a:endParaRPr lang="en-US"/>
          </a:p>
        </p:txBody>
      </p:sp>
    </p:spTree>
    <p:extLst>
      <p:ext uri="{BB962C8B-B14F-4D97-AF65-F5344CB8AC3E}">
        <p14:creationId xmlns:p14="http://schemas.microsoft.com/office/powerpoint/2010/main" val="29190072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TotalTime>
  <Words>2060</Words>
  <Application>Microsoft Office PowerPoint</Application>
  <PresentationFormat>On-screen Show (4:3)</PresentationFormat>
  <Paragraphs>381</Paragraphs>
  <Slides>50</Slides>
  <Notes>1</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Lecture 6</vt:lpstr>
      <vt:lpstr>PowerPoint Presentation</vt:lpstr>
      <vt:lpstr>PowerPoint Presentation</vt:lpstr>
      <vt:lpstr>PowerPoint Presentation</vt:lpstr>
      <vt:lpstr>PowerPoint Presentation</vt:lpstr>
      <vt:lpstr>PowerPoint Presentation</vt:lpstr>
      <vt:lpstr>PowerPoint Presentation</vt:lpstr>
      <vt:lpstr>Objectives Of Developing A Project Team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Who Performs the Appraisal?</vt:lpstr>
      <vt:lpstr>APPRAISAL TYPES </vt:lpstr>
      <vt:lpstr>The 360º Appraisal Interview</vt:lpstr>
      <vt:lpstr>Employee Performance Evaluations </vt:lpstr>
      <vt:lpstr>PowerPoint Presentation</vt:lpstr>
      <vt:lpstr>PowerPoint Presentation</vt:lpstr>
      <vt:lpstr>PowerPoint Presentation</vt:lpstr>
      <vt:lpstr>PowerPoint Presentation</vt:lpstr>
      <vt:lpstr>Break!</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6</dc:title>
  <dc:creator>Hassan Daud Butt</dc:creator>
  <cp:lastModifiedBy>Hassan Daud Butt</cp:lastModifiedBy>
  <cp:revision>52</cp:revision>
  <dcterms:created xsi:type="dcterms:W3CDTF">2006-08-16T00:00:00Z</dcterms:created>
  <dcterms:modified xsi:type="dcterms:W3CDTF">2015-10-16T18:46:03Z</dcterms:modified>
</cp:coreProperties>
</file>